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405" r:id="rId6"/>
    <p:sldId id="397" r:id="rId7"/>
    <p:sldId id="399" r:id="rId8"/>
    <p:sldId id="403" r:id="rId9"/>
    <p:sldId id="261" r:id="rId10"/>
    <p:sldId id="406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07E33-08D4-4E83-8E7B-FDC0357D1ABC}" v="1" dt="2026-04-15T17:15:5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6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BD23C-B50E-C91B-5788-D2AB9919D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671670-E85C-0485-5706-D6176870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AB97D-F3E5-FD8B-A718-48A0DD04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9CDF3-30A3-8A1B-6961-96D5C81E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31C4C-BCBC-262B-086A-76308B38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251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D967C-66BB-D8E7-0B15-D2B0879D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35E816-2ABE-0E94-7F38-585378890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C2D2E-A88A-AAAB-595E-D8478FCE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C2B28-22B6-E43A-82BA-E7D5393A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584EB-380F-7CA3-DBB9-FBABAF2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73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8F7FCB-DBA4-35FB-F9BF-43FB2913B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ED0BA5-CE59-1907-0C3F-22FB2CB5A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9619C-6335-7D55-B3EB-F68DC67F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F5396-619E-3914-06E0-8EF977AD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A68F5-72A3-47BC-F8E1-68D9BC92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35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5B66B-9ECE-78ED-1974-ABEFCA4F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C1164-F5DE-C764-B67C-4014165F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64533B-D2DC-421E-B033-271BAED4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4FDD6-B582-7F4C-0327-6A663CA5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4B3F-B5D0-7824-A2A6-088C9D34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466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049EB-F5A5-EB25-D2BB-9359FB52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82ACCE-C404-1D2B-BC7F-1E130C95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4E88D8-125B-C010-DDAD-7C3DB7FE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B1255-0BAC-9FF2-8687-F3A53880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0960B-2C56-95EA-EFCA-2654A504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0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A5DB0-B7AF-8775-0918-57D587B6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5CA56-F8D4-FD35-8CDC-9408A0BB2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6BD56A-0009-7F0F-5899-EB5783F4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C86A54-4BD5-F2DE-0574-BBF11763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99DF2A-72BA-3EF2-E6BA-6356264E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9BCC5-DFAE-7361-E0CD-13BCEBE1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285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A6785-E4D4-52A2-39CF-0042996B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42362-96C0-6595-49AE-0999CEEF7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B306A9-ACFA-E18E-8606-5351F591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46BBCA-7C45-4CB7-DDCE-F362BD5F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C980D7-36BA-D2AF-9132-C3185CEE6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EC6D3F-5222-DB52-8F80-F56CDC53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F7559B-678E-1B75-BCAE-7DB6E4C5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689C82-325D-58AA-22DA-A4B80BC9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60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B36D4-0CBC-4EB3-EF5D-2A1E05C9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D2EDB7-9D30-0D71-58ED-F624F883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79112-13E4-AE3C-7333-0360728A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54C3C0-6705-E908-1444-AFEBF6AC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84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461DE5-57E5-4D8A-DC62-72EDE929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CC8641-8339-5909-81B1-40B52B0A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BC2456-8682-E3DF-62FB-BBD402E0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18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DAEB1-D12D-2D9D-C528-8FADF569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7A12C-75C9-9D96-982E-DEA571F4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2543A3-D4A4-04D8-B924-2CB184F3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4EA9E3-3B9C-1862-E2AA-7B805FCD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5FC53E-4731-CD5D-B9CA-4A091F4C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961DC6-AA52-87D2-FA3A-87A0F472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78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3DC72-4306-511E-FAB8-7F9A6140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2978E9-5C07-334C-69AB-364227D04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C1A4A-8375-4993-DFD8-A3CF5AA35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3861C-6B3C-647E-5F32-28089A5A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3ADA59-797B-0F7B-6E0A-CEED1991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D9C4D8-E5F7-662B-6F44-B000ACC2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37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09181D-8375-9253-B13A-74FDA96B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F5DBF-3EE9-5E6C-C658-E402E0479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ABD60-91B7-ECDE-CEE7-CB282A2CD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D57C1-BB47-4460-9048-0AB93DAC624B}" type="datetimeFigureOut">
              <a:rPr lang="es-AR" smtClean="0"/>
              <a:t>15/4/2026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727A-D550-A4B4-7323-6441DB5A8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8E361-0A96-F2EE-9935-02ED45299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D2703-B884-40CA-964A-5CBE2D31D8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6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0B7FB-0648-DD1E-7DC3-DECD2BC1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El salario en disputa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2A224-21D9-7A5C-3228-89E5E27F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27409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Herramientas para la discusión de la puja distributiva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1C98A4-6D0C-9740-77C3-FCAAFC7CE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Ayer se conoció el IPC (índice de Precios al Consumidor)</a:t>
            </a:r>
          </a:p>
          <a:p>
            <a:endParaRPr lang="es-ES" dirty="0"/>
          </a:p>
          <a:p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21FDAC-1406-4C73-4F5B-F36F87B95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10928" y="457200"/>
            <a:ext cx="1138136" cy="612843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Abril 2026</a:t>
            </a:r>
          </a:p>
          <a:p>
            <a:endParaRPr lang="es-AR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19C0A29-4DBD-9D77-07FE-065368B55D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199" y="3336587"/>
            <a:ext cx="5500991" cy="26459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7A4512-CD7B-8B7B-97CE-97022726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10" y="3725694"/>
            <a:ext cx="3871607" cy="25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B0C501-A756-FD78-630E-F9C80E050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768" y="625642"/>
            <a:ext cx="4732421" cy="58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94EC1-44CC-2984-3B3D-FA2FE3CB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la página de INDEC aparece el informe</a:t>
            </a:r>
            <a:br>
              <a:rPr lang="es-ES" dirty="0"/>
            </a:br>
            <a:r>
              <a:rPr lang="es-ES" sz="2000" dirty="0"/>
              <a:t>www.indec.gob.ar</a:t>
            </a:r>
            <a:endParaRPr lang="es-AR" sz="20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CD24DC7-2239-C2EE-98D6-3B636755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69792" y="2505075"/>
            <a:ext cx="3085595" cy="368458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4" name="Marcador de contenido 7">
            <a:extLst>
              <a:ext uri="{FF2B5EF4-FFF2-40B4-BE49-F238E27FC236}">
                <a16:creationId xmlns:a16="http://schemas.microsoft.com/office/drawing/2014/main" id="{775F493C-3D9A-96F2-AB76-831F77114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5087" y="1690688"/>
            <a:ext cx="10260300" cy="49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D852B-9671-7FB7-6ACE-72941F53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Más información de la misma página</a:t>
            </a:r>
            <a:endParaRPr lang="es-AR" sz="32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B66833E-1A92-B00F-92E7-D1742D5F0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8165" y="1660944"/>
            <a:ext cx="9402411" cy="50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F1C1C-357F-106D-F68E-35EF81A6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IPC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sz="4000" u="sng" dirty="0">
                <a:sym typeface="Wingdings" panose="05000000000000000000" pitchFamily="2" charset="2"/>
              </a:rPr>
              <a:t>INDICE DE PRECIOS AL CONSUMIDOR</a:t>
            </a:r>
            <a:endParaRPr lang="es-AR" sz="4000" u="sng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9E91FB-6DBD-3367-AD51-F8C47BFA4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957"/>
            <a:ext cx="10056779" cy="4146674"/>
          </a:xfrm>
        </p:spPr>
      </p:pic>
    </p:spTree>
    <p:extLst>
      <p:ext uri="{BB962C8B-B14F-4D97-AF65-F5344CB8AC3E}">
        <p14:creationId xmlns:p14="http://schemas.microsoft.com/office/powerpoint/2010/main" val="220503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C8FE7-721C-4D2A-83CA-4460E294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Veamos cómo se calcula y qué mide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F2D7CA-6B03-2C93-8150-59E3EAECD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Canasta fija</a:t>
            </a:r>
          </a:p>
          <a:p>
            <a:r>
              <a:rPr lang="es-ES" dirty="0"/>
              <a:t>Ponderaciones</a:t>
            </a:r>
          </a:p>
          <a:p>
            <a:r>
              <a:rPr lang="es-ES" dirty="0"/>
              <a:t>Variaciones</a:t>
            </a:r>
          </a:p>
        </p:txBody>
      </p:sp>
    </p:spTree>
    <p:extLst>
      <p:ext uri="{BB962C8B-B14F-4D97-AF65-F5344CB8AC3E}">
        <p14:creationId xmlns:p14="http://schemas.microsoft.com/office/powerpoint/2010/main" val="216303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1FA8A-93FC-E60A-77C5-204C78F2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784901"/>
            <a:ext cx="10675650" cy="901659"/>
          </a:xfrm>
        </p:spPr>
        <p:txBody>
          <a:bodyPr>
            <a:normAutofit fontScale="90000"/>
          </a:bodyPr>
          <a:lstStyle/>
          <a:p>
            <a:r>
              <a:rPr lang="es-ES" dirty="0"/>
              <a:t>Encuesta de gastos de los hogares (e ingresos)</a:t>
            </a:r>
            <a:br>
              <a:rPr lang="es-ES" dirty="0"/>
            </a:br>
            <a:r>
              <a:rPr lang="es-ES" dirty="0"/>
              <a:t>ENGHO. La última es de 2017/2018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349630-C812-09D6-AA38-F345E6767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última se realizó en 2017/2018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8872CC-A2F7-4C98-F87A-5F4DD5DC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686559"/>
            <a:ext cx="8295832" cy="49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7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CB5FB-584A-E884-21B4-C10D2B55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Canasta del IPC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1AB6BF-C6E1-AA88-9CD8-AA060DDB3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Ponderaciones del IPC vigente (Región GBA)</a:t>
            </a:r>
          </a:p>
          <a:p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8340AC-2777-2CE5-1357-48B111C004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 descr="Tabla&#10;&#10;El contenido generado por IA puede ser incorrecto.">
            <a:extLst>
              <a:ext uri="{FF2B5EF4-FFF2-40B4-BE49-F238E27FC236}">
                <a16:creationId xmlns:a16="http://schemas.microsoft.com/office/drawing/2014/main" id="{BB7F3924-D634-E523-7B56-A2BB34957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84" y="1056640"/>
            <a:ext cx="4506767" cy="44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52E03-6343-042D-D034-5403554C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Calculadora del IPC</a:t>
            </a:r>
            <a:br>
              <a:rPr lang="es-ES" dirty="0"/>
            </a:br>
            <a:r>
              <a:rPr lang="es-ES" dirty="0"/>
              <a:t>Casi para hacer un IPC de cada uno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A3D18D-7A25-2BE1-0091-7CFF2422B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B1175C-F9FE-B722-B624-5A5C17EF31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DEA252-A75E-5098-767E-AE8E0545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609"/>
            <a:ext cx="11828834" cy="49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8D2B4-133B-9449-ED2F-7A34295A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FF00FF"/>
                </a:highlight>
              </a:rPr>
              <a:t>Poder adquisitivo</a:t>
            </a:r>
            <a:br>
              <a:rPr lang="es-ES" dirty="0">
                <a:highlight>
                  <a:srgbClr val="FF00FF"/>
                </a:highlight>
              </a:rPr>
            </a:br>
            <a:endParaRPr lang="es-AR" dirty="0">
              <a:highlight>
                <a:srgbClr val="FF00FF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18D06-6887-1004-A0B4-5239DAC5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enero ganaba  $100</a:t>
            </a:r>
          </a:p>
          <a:p>
            <a:r>
              <a:rPr lang="es-ES" dirty="0"/>
              <a:t>La inflación acumulada a julio 24 es de 87%</a:t>
            </a:r>
          </a:p>
          <a:p>
            <a:endParaRPr lang="es-ES" dirty="0"/>
          </a:p>
          <a:p>
            <a:r>
              <a:rPr lang="es-ES" dirty="0"/>
              <a:t>¿cuánto debería ganar hoy para no perder?</a:t>
            </a:r>
          </a:p>
          <a:p>
            <a:endParaRPr lang="es-ES" dirty="0"/>
          </a:p>
          <a:p>
            <a:r>
              <a:rPr lang="es-ES" dirty="0"/>
              <a:t>Si gano  $150, ¿cuánto perdí? (187-150)/187 *100= 19,7%</a:t>
            </a:r>
          </a:p>
          <a:p>
            <a:r>
              <a:rPr lang="es-ES" dirty="0"/>
              <a:t>La pérdida de mi poder adquisitivo es de casi 20%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0510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170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Tema de Office</vt:lpstr>
      <vt:lpstr>El salario en disputa</vt:lpstr>
      <vt:lpstr>En la página de INDEC aparece el informe www.indec.gob.ar</vt:lpstr>
      <vt:lpstr>Más información de la misma página</vt:lpstr>
      <vt:lpstr>IPC INDICE DE PRECIOS AL CONSUMIDOR</vt:lpstr>
      <vt:lpstr>Veamos cómo se calcula y qué mide</vt:lpstr>
      <vt:lpstr>Encuesta de gastos de los hogares (e ingresos) ENGHO. La última es de 2017/2018</vt:lpstr>
      <vt:lpstr>Canasta del IPC</vt:lpstr>
      <vt:lpstr>Calculadora del IPC Casi para hacer un IPC de cada uno </vt:lpstr>
      <vt:lpstr>Poder adquisitivo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Almeida Marcela</dc:creator>
  <cp:lastModifiedBy>Almeida Marcela</cp:lastModifiedBy>
  <cp:revision>2</cp:revision>
  <dcterms:created xsi:type="dcterms:W3CDTF">2026-04-15T15:28:48Z</dcterms:created>
  <dcterms:modified xsi:type="dcterms:W3CDTF">2026-04-15T17:19:54Z</dcterms:modified>
</cp:coreProperties>
</file>