
<file path=[Content_Types].xml><?xml version="1.0" encoding="utf-8"?>
<Types xmlns="http://schemas.openxmlformats.org/package/2006/content-types">
  <Default Extension="tmp" ContentType="image/pn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71" r:id="rId8"/>
    <p:sldId id="265" r:id="rId9"/>
    <p:sldId id="264" r:id="rId10"/>
    <p:sldId id="266" r:id="rId11"/>
    <p:sldId id="269" r:id="rId12"/>
    <p:sldId id="267" r:id="rId13"/>
    <p:sldId id="268" r:id="rId14"/>
    <p:sldId id="272" r:id="rId15"/>
    <p:sldId id="270" r:id="rId16"/>
    <p:sldId id="262" r:id="rId17"/>
    <p:sldId id="263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87" d="100"/>
          <a:sy n="87" d="100"/>
        </p:scale>
        <p:origin x="53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Evolución</a:t>
            </a:r>
            <a:r>
              <a:rPr lang="en-US" sz="13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sz="1300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alario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real GGU-MEDIO-</a:t>
            </a:r>
            <a:r>
              <a:rPr lang="en-US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Grado</a:t>
            </a:r>
            <a:r>
              <a:rPr lang="en-US" sz="13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07/G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3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Indice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base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Julio 2018=100). Julio 2018/</a:t>
            </a:r>
            <a:r>
              <a:rPr lang="en-US" sz="13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b="1" baseline="0" dirty="0" err="1">
                <a:latin typeface="Arial" panose="020B0604020202020204" pitchFamily="34" charset="0"/>
                <a:cs typeface="Arial" panose="020B0604020202020204" pitchFamily="34" charset="0"/>
              </a:rPr>
              <a:t>marzo</a:t>
            </a:r>
            <a:r>
              <a:rPr lang="en-US" sz="13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2026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c:rich>
      </c:tx>
      <c:layout>
        <c:manualLayout>
          <c:xMode val="edge"/>
          <c:yMode val="edge"/>
          <c:x val="0.11095410628019324"/>
          <c:y val="2.918642495710514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'Serie MED-07-G_Base Julio 2018'!$AI$4</c:f>
              <c:strCache>
                <c:ptCount val="1"/>
                <c:pt idx="0">
                  <c:v>Salario real (Base Julio 2018=100)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16"/>
              <c:layout>
                <c:manualLayout>
                  <c:x val="-4.4685990338164248E-2"/>
                  <c:y val="-1.4593212478552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32-433F-B565-A06C47B263DB}"/>
                </c:ext>
              </c:extLst>
            </c:dLbl>
            <c:dLbl>
              <c:idx val="6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C5-4FCE-88EF-0D2AC2FE4451}"/>
                </c:ext>
              </c:extLst>
            </c:dLbl>
            <c:dLbl>
              <c:idx val="66"/>
              <c:layout>
                <c:manualLayout>
                  <c:x val="-3.0193236714975844E-2"/>
                  <c:y val="2.3349139965684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C5-4FCE-88EF-0D2AC2FE4451}"/>
                </c:ext>
              </c:extLst>
            </c:dLbl>
            <c:dLbl>
              <c:idx val="92"/>
              <c:layout>
                <c:manualLayout>
                  <c:x val="-2.7375197122974557E-3"/>
                  <c:y val="2.4815384572945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C5-4FCE-88EF-0D2AC2FE44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'Serie MED-07-G_Base Julio 2018'!$AH$5:$AH$97</c:f>
              <c:strCache>
                <c:ptCount val="93"/>
                <c:pt idx="0">
                  <c:v>Julio 2018</c:v>
                </c:pt>
                <c:pt idx="1">
                  <c:v>agosto</c:v>
                </c:pt>
                <c:pt idx="2">
                  <c:v>septiembre</c:v>
                </c:pt>
                <c:pt idx="3">
                  <c:v>octubre</c:v>
                </c:pt>
                <c:pt idx="4">
                  <c:v>noviembre</c:v>
                </c:pt>
                <c:pt idx="5">
                  <c:v>diciembre</c:v>
                </c:pt>
                <c:pt idx="6">
                  <c:v>Enero 2019</c:v>
                </c:pt>
                <c:pt idx="7">
                  <c:v>febrero</c:v>
                </c:pt>
                <c:pt idx="8">
                  <c:v>marzo</c:v>
                </c:pt>
                <c:pt idx="9">
                  <c:v>abril</c:v>
                </c:pt>
                <c:pt idx="10">
                  <c:v>mayo</c:v>
                </c:pt>
                <c:pt idx="11">
                  <c:v>junio</c:v>
                </c:pt>
                <c:pt idx="12">
                  <c:v>julio</c:v>
                </c:pt>
                <c:pt idx="13">
                  <c:v>agosto</c:v>
                </c:pt>
                <c:pt idx="14">
                  <c:v>septiembre</c:v>
                </c:pt>
                <c:pt idx="15">
                  <c:v>octubre</c:v>
                </c:pt>
                <c:pt idx="16">
                  <c:v>noviembre</c:v>
                </c:pt>
                <c:pt idx="17">
                  <c:v>diciembre</c:v>
                </c:pt>
                <c:pt idx="18">
                  <c:v>Enero 2020</c:v>
                </c:pt>
                <c:pt idx="19">
                  <c:v>febrero</c:v>
                </c:pt>
                <c:pt idx="20">
                  <c:v>marzo</c:v>
                </c:pt>
                <c:pt idx="21">
                  <c:v>abril</c:v>
                </c:pt>
                <c:pt idx="22">
                  <c:v>mayo</c:v>
                </c:pt>
                <c:pt idx="23">
                  <c:v>junio</c:v>
                </c:pt>
                <c:pt idx="24">
                  <c:v>julio</c:v>
                </c:pt>
                <c:pt idx="25">
                  <c:v>agosto</c:v>
                </c:pt>
                <c:pt idx="26">
                  <c:v>septiembre</c:v>
                </c:pt>
                <c:pt idx="27">
                  <c:v>octubre</c:v>
                </c:pt>
                <c:pt idx="28">
                  <c:v>noviembre</c:v>
                </c:pt>
                <c:pt idx="29">
                  <c:v>diciembre</c:v>
                </c:pt>
                <c:pt idx="30">
                  <c:v>Enero 2021</c:v>
                </c:pt>
                <c:pt idx="31">
                  <c:v>febrero</c:v>
                </c:pt>
                <c:pt idx="32">
                  <c:v>marzo</c:v>
                </c:pt>
                <c:pt idx="33">
                  <c:v>abril</c:v>
                </c:pt>
                <c:pt idx="34">
                  <c:v>mayo</c:v>
                </c:pt>
                <c:pt idx="35">
                  <c:v>junio</c:v>
                </c:pt>
                <c:pt idx="36">
                  <c:v>julio</c:v>
                </c:pt>
                <c:pt idx="37">
                  <c:v>agosto</c:v>
                </c:pt>
                <c:pt idx="38">
                  <c:v>septiembre</c:v>
                </c:pt>
                <c:pt idx="39">
                  <c:v>octubre</c:v>
                </c:pt>
                <c:pt idx="40">
                  <c:v>noviembre</c:v>
                </c:pt>
                <c:pt idx="41">
                  <c:v>diciembre</c:v>
                </c:pt>
                <c:pt idx="42">
                  <c:v>Enero 2022</c:v>
                </c:pt>
                <c:pt idx="43">
                  <c:v>febrero</c:v>
                </c:pt>
                <c:pt idx="44">
                  <c:v>marzo</c:v>
                </c:pt>
                <c:pt idx="45">
                  <c:v>abril</c:v>
                </c:pt>
                <c:pt idx="46">
                  <c:v>mayo</c:v>
                </c:pt>
                <c:pt idx="47">
                  <c:v>junio</c:v>
                </c:pt>
                <c:pt idx="48">
                  <c:v>julio</c:v>
                </c:pt>
                <c:pt idx="49">
                  <c:v>agosto</c:v>
                </c:pt>
                <c:pt idx="50">
                  <c:v>septiembre</c:v>
                </c:pt>
                <c:pt idx="51">
                  <c:v>octubre</c:v>
                </c:pt>
                <c:pt idx="52">
                  <c:v>noviembre</c:v>
                </c:pt>
                <c:pt idx="53">
                  <c:v>diciembre</c:v>
                </c:pt>
                <c:pt idx="54">
                  <c:v>Enero 2023</c:v>
                </c:pt>
                <c:pt idx="55">
                  <c:v>febrero</c:v>
                </c:pt>
                <c:pt idx="56">
                  <c:v>marzo</c:v>
                </c:pt>
                <c:pt idx="57">
                  <c:v>abril</c:v>
                </c:pt>
                <c:pt idx="58">
                  <c:v>mayo</c:v>
                </c:pt>
                <c:pt idx="59">
                  <c:v>junio</c:v>
                </c:pt>
                <c:pt idx="60">
                  <c:v>julio</c:v>
                </c:pt>
                <c:pt idx="61">
                  <c:v>agosto</c:v>
                </c:pt>
                <c:pt idx="62">
                  <c:v>septiembre</c:v>
                </c:pt>
                <c:pt idx="63">
                  <c:v>octubre</c:v>
                </c:pt>
                <c:pt idx="64">
                  <c:v>noviembre</c:v>
                </c:pt>
                <c:pt idx="65">
                  <c:v>diciembre</c:v>
                </c:pt>
                <c:pt idx="66">
                  <c:v>Enero 2024</c:v>
                </c:pt>
                <c:pt idx="67">
                  <c:v>febrero</c:v>
                </c:pt>
                <c:pt idx="68">
                  <c:v>marzo</c:v>
                </c:pt>
                <c:pt idx="69">
                  <c:v>abril</c:v>
                </c:pt>
                <c:pt idx="70">
                  <c:v>mayo</c:v>
                </c:pt>
                <c:pt idx="71">
                  <c:v>junio</c:v>
                </c:pt>
                <c:pt idx="72">
                  <c:v>julio</c:v>
                </c:pt>
                <c:pt idx="73">
                  <c:v>agosto</c:v>
                </c:pt>
                <c:pt idx="74">
                  <c:v>septiembre</c:v>
                </c:pt>
                <c:pt idx="75">
                  <c:v>octubre</c:v>
                </c:pt>
                <c:pt idx="76">
                  <c:v>noviembre</c:v>
                </c:pt>
                <c:pt idx="77">
                  <c:v>diciembre</c:v>
                </c:pt>
                <c:pt idx="78">
                  <c:v>Enero 2025</c:v>
                </c:pt>
                <c:pt idx="79">
                  <c:v>febrero</c:v>
                </c:pt>
                <c:pt idx="80">
                  <c:v>marzo</c:v>
                </c:pt>
                <c:pt idx="81">
                  <c:v>abril</c:v>
                </c:pt>
                <c:pt idx="82">
                  <c:v>mayo</c:v>
                </c:pt>
                <c:pt idx="83">
                  <c:v>junio</c:v>
                </c:pt>
                <c:pt idx="84">
                  <c:v>julio</c:v>
                </c:pt>
                <c:pt idx="85">
                  <c:v>agosto</c:v>
                </c:pt>
                <c:pt idx="86">
                  <c:v>septiembre</c:v>
                </c:pt>
                <c:pt idx="87">
                  <c:v>octubre</c:v>
                </c:pt>
                <c:pt idx="88">
                  <c:v>noviembre</c:v>
                </c:pt>
                <c:pt idx="89">
                  <c:v>diciembre</c:v>
                </c:pt>
                <c:pt idx="90">
                  <c:v>Enero 2026</c:v>
                </c:pt>
                <c:pt idx="91">
                  <c:v>febrero</c:v>
                </c:pt>
                <c:pt idx="92">
                  <c:v>marzo</c:v>
                </c:pt>
              </c:strCache>
            </c:strRef>
          </c:cat>
          <c:val>
            <c:numRef>
              <c:f>'Serie MED-07-G_Base Julio 2018'!$AI$5:$AI$97</c:f>
              <c:numCache>
                <c:formatCode>0.0</c:formatCode>
                <c:ptCount val="93"/>
                <c:pt idx="0">
                  <c:v>100</c:v>
                </c:pt>
                <c:pt idx="1">
                  <c:v>96.476720292688043</c:v>
                </c:pt>
                <c:pt idx="2">
                  <c:v>93.442710138989654</c:v>
                </c:pt>
                <c:pt idx="3">
                  <c:v>92.625858894327877</c:v>
                </c:pt>
                <c:pt idx="4">
                  <c:v>93.864685579471598</c:v>
                </c:pt>
                <c:pt idx="5">
                  <c:v>95.348928180253424</c:v>
                </c:pt>
                <c:pt idx="6">
                  <c:v>104.55679703840626</c:v>
                </c:pt>
                <c:pt idx="7">
                  <c:v>104.10977602545069</c:v>
                </c:pt>
                <c:pt idx="8">
                  <c:v>91.358778090782934</c:v>
                </c:pt>
                <c:pt idx="9">
                  <c:v>95.149012931458358</c:v>
                </c:pt>
                <c:pt idx="10">
                  <c:v>92.252788835125003</c:v>
                </c:pt>
                <c:pt idx="11">
                  <c:v>89.771672948680859</c:v>
                </c:pt>
                <c:pt idx="12">
                  <c:v>92.711749253934414</c:v>
                </c:pt>
                <c:pt idx="13">
                  <c:v>89.668500329236124</c:v>
                </c:pt>
                <c:pt idx="14">
                  <c:v>89.120835989174594</c:v>
                </c:pt>
                <c:pt idx="15">
                  <c:v>86.723063489481092</c:v>
                </c:pt>
                <c:pt idx="16">
                  <c:v>83.384202229065721</c:v>
                </c:pt>
                <c:pt idx="17">
                  <c:v>80.575844355219516</c:v>
                </c:pt>
                <c:pt idx="18">
                  <c:v>89.196543443575592</c:v>
                </c:pt>
                <c:pt idx="19">
                  <c:v>93.680127041999171</c:v>
                </c:pt>
                <c:pt idx="20">
                  <c:v>91.176772246238997</c:v>
                </c:pt>
                <c:pt idx="21">
                  <c:v>89.417780451834659</c:v>
                </c:pt>
                <c:pt idx="22">
                  <c:v>88.56728343899303</c:v>
                </c:pt>
                <c:pt idx="23">
                  <c:v>87.329923851520803</c:v>
                </c:pt>
                <c:pt idx="24">
                  <c:v>85.94349275059831</c:v>
                </c:pt>
                <c:pt idx="25">
                  <c:v>83.920973038500009</c:v>
                </c:pt>
                <c:pt idx="26">
                  <c:v>82.081231627273326</c:v>
                </c:pt>
                <c:pt idx="27">
                  <c:v>80.095928378561538</c:v>
                </c:pt>
                <c:pt idx="28">
                  <c:v>81.358078512396673</c:v>
                </c:pt>
                <c:pt idx="29">
                  <c:v>85.418076925561721</c:v>
                </c:pt>
                <c:pt idx="30">
                  <c:v>90.051916925093408</c:v>
                </c:pt>
                <c:pt idx="31">
                  <c:v>87.556478487372601</c:v>
                </c:pt>
                <c:pt idx="32">
                  <c:v>84.688447543517881</c:v>
                </c:pt>
                <c:pt idx="33">
                  <c:v>81.411699893340852</c:v>
                </c:pt>
                <c:pt idx="34">
                  <c:v>78.579376971830541</c:v>
                </c:pt>
                <c:pt idx="35">
                  <c:v>76.135776387927095</c:v>
                </c:pt>
                <c:pt idx="36">
                  <c:v>80.679888929816286</c:v>
                </c:pt>
                <c:pt idx="37">
                  <c:v>81.660002328645817</c:v>
                </c:pt>
                <c:pt idx="38">
                  <c:v>82.145045124419326</c:v>
                </c:pt>
                <c:pt idx="39">
                  <c:v>82.267356573846016</c:v>
                </c:pt>
                <c:pt idx="40">
                  <c:v>83.226094731140122</c:v>
                </c:pt>
                <c:pt idx="41">
                  <c:v>83.010799067654972</c:v>
                </c:pt>
                <c:pt idx="42">
                  <c:v>88.157504094444889</c:v>
                </c:pt>
                <c:pt idx="43">
                  <c:v>84.685402588323626</c:v>
                </c:pt>
                <c:pt idx="44">
                  <c:v>83.263067336992592</c:v>
                </c:pt>
                <c:pt idx="45">
                  <c:v>79.147402411590022</c:v>
                </c:pt>
                <c:pt idx="46">
                  <c:v>78.93538587926956</c:v>
                </c:pt>
                <c:pt idx="47">
                  <c:v>78.134200270150103</c:v>
                </c:pt>
                <c:pt idx="48">
                  <c:v>76.073305272760422</c:v>
                </c:pt>
                <c:pt idx="49">
                  <c:v>74.322895780686594</c:v>
                </c:pt>
                <c:pt idx="50">
                  <c:v>75.49774874182782</c:v>
                </c:pt>
                <c:pt idx="51">
                  <c:v>79.227987533501718</c:v>
                </c:pt>
                <c:pt idx="52">
                  <c:v>83.968557182127995</c:v>
                </c:pt>
                <c:pt idx="53">
                  <c:v>84.552980624455245</c:v>
                </c:pt>
                <c:pt idx="54">
                  <c:v>83.5446311708492</c:v>
                </c:pt>
                <c:pt idx="55">
                  <c:v>82.534864553737151</c:v>
                </c:pt>
                <c:pt idx="56">
                  <c:v>79.835997274623139</c:v>
                </c:pt>
                <c:pt idx="57">
                  <c:v>80.528818581366934</c:v>
                </c:pt>
                <c:pt idx="58">
                  <c:v>79.672719244631224</c:v>
                </c:pt>
                <c:pt idx="59">
                  <c:v>83.860501984704428</c:v>
                </c:pt>
                <c:pt idx="60">
                  <c:v>84.446666677116383</c:v>
                </c:pt>
                <c:pt idx="61">
                  <c:v>83.36151740202348</c:v>
                </c:pt>
                <c:pt idx="62">
                  <c:v>84.244848876297084</c:v>
                </c:pt>
                <c:pt idx="63">
                  <c:v>84.027121239293592</c:v>
                </c:pt>
                <c:pt idx="64">
                  <c:v>83.090404630210529</c:v>
                </c:pt>
                <c:pt idx="65">
                  <c:v>80.3851195994813</c:v>
                </c:pt>
                <c:pt idx="66">
                  <c:v>72.651111329217244</c:v>
                </c:pt>
                <c:pt idx="67">
                  <c:v>76.302989150266981</c:v>
                </c:pt>
                <c:pt idx="68">
                  <c:v>75.736932049983125</c:v>
                </c:pt>
                <c:pt idx="69">
                  <c:v>76.064990493742783</c:v>
                </c:pt>
                <c:pt idx="70">
                  <c:v>77.665803676329546</c:v>
                </c:pt>
                <c:pt idx="71">
                  <c:v>76.971960810110801</c:v>
                </c:pt>
                <c:pt idx="72">
                  <c:v>76.071610521962967</c:v>
                </c:pt>
                <c:pt idx="73">
                  <c:v>76.071067648337419</c:v>
                </c:pt>
                <c:pt idx="74">
                  <c:v>75.034263280122886</c:v>
                </c:pt>
                <c:pt idx="75">
                  <c:v>75.720462396652948</c:v>
                </c:pt>
                <c:pt idx="76">
                  <c:v>75.140375895453943</c:v>
                </c:pt>
                <c:pt idx="77">
                  <c:v>74.451317239961071</c:v>
                </c:pt>
                <c:pt idx="78">
                  <c:v>72.186868554310394</c:v>
                </c:pt>
                <c:pt idx="79">
                  <c:v>74.043381114739191</c:v>
                </c:pt>
                <c:pt idx="80">
                  <c:v>71.770366390113352</c:v>
                </c:pt>
                <c:pt idx="81">
                  <c:v>70.145690941292074</c:v>
                </c:pt>
                <c:pt idx="82">
                  <c:v>74.896598771013032</c:v>
                </c:pt>
                <c:pt idx="83">
                  <c:v>73.322129657666764</c:v>
                </c:pt>
                <c:pt idx="84">
                  <c:v>71.542022554129517</c:v>
                </c:pt>
                <c:pt idx="85">
                  <c:v>72.417083492111374</c:v>
                </c:pt>
                <c:pt idx="86">
                  <c:v>72.153040014981698</c:v>
                </c:pt>
                <c:pt idx="87">
                  <c:v>70.626551020251341</c:v>
                </c:pt>
                <c:pt idx="88">
                  <c:v>72.225375262521894</c:v>
                </c:pt>
                <c:pt idx="89">
                  <c:v>70.350817349099799</c:v>
                </c:pt>
                <c:pt idx="90">
                  <c:v>70.206035812956941</c:v>
                </c:pt>
                <c:pt idx="91">
                  <c:v>71.354193776115864</c:v>
                </c:pt>
                <c:pt idx="92">
                  <c:v>69.277939506640976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3C5-4FCE-88EF-0D2AC2FE44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9947840"/>
        <c:axId val="149955328"/>
      </c:lineChart>
      <c:catAx>
        <c:axId val="14994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9955328"/>
        <c:crosses val="autoZero"/>
        <c:auto val="1"/>
        <c:lblAlgn val="ctr"/>
        <c:lblOffset val="100"/>
        <c:noMultiLvlLbl val="0"/>
      </c:catAx>
      <c:valAx>
        <c:axId val="149955328"/>
        <c:scaling>
          <c:orientation val="minMax"/>
          <c:max val="105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49947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0.65022</cdr:x>
      <cdr:y>0.698</cdr:y>
    </cdr:from>
    <cdr:to>
      <cdr:x>0.77397</cdr:x>
      <cdr:y>0.79482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837485" y="3037254"/>
          <a:ext cx="1301261" cy="4212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  <cdr:relSizeAnchor xmlns:cdr="http://schemas.openxmlformats.org/drawingml/2006/chartDrawing">
    <cdr:from>
      <cdr:x>0.59504</cdr:x>
      <cdr:y>0.66753</cdr:y>
    </cdr:from>
    <cdr:to>
      <cdr:x>0.77397</cdr:x>
      <cdr:y>0.83928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6257192" y="2904637"/>
          <a:ext cx="1881554" cy="7473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ES" sz="1100" dirty="0"/>
        </a:p>
      </cdr:txBody>
    </cdr:sp>
  </cdr:relSizeAnchor>
  <cdr:relSizeAnchor xmlns:cdr="http://schemas.openxmlformats.org/drawingml/2006/chartDrawing">
    <cdr:from>
      <cdr:x>0.57274</cdr:x>
      <cdr:y>0.69615</cdr:y>
    </cdr:from>
    <cdr:to>
      <cdr:x>0.83668</cdr:x>
      <cdr:y>0.84469</cdr:y>
    </cdr:to>
    <cdr:sp macro="" textlink="">
      <cdr:nvSpPr>
        <cdr:cNvPr id="4" name="CuadroTexto 9"/>
        <cdr:cNvSpPr txBox="1"/>
      </cdr:nvSpPr>
      <cdr:spPr>
        <a:xfrm xmlns:a="http://schemas.openxmlformats.org/drawingml/2006/main">
          <a:off x="6022699" y="3029195"/>
          <a:ext cx="2775487" cy="64634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dirty="0" smtClean="0"/>
            <a:t>En 2 meses (Diciembre 2023 y enero 2024): </a:t>
          </a:r>
          <a:r>
            <a:rPr lang="es-ES" dirty="0" smtClean="0">
              <a:solidFill>
                <a:srgbClr val="FF0000"/>
              </a:solidFill>
            </a:rPr>
            <a:t>-12,6%</a:t>
          </a:r>
          <a:endParaRPr lang="es-ES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0.03763</cdr:x>
      <cdr:y>0.46056</cdr:y>
    </cdr:from>
    <cdr:to>
      <cdr:x>0.20123</cdr:x>
      <cdr:y>0.67275</cdr:y>
    </cdr:to>
    <cdr:sp macro="" textlink="">
      <cdr:nvSpPr>
        <cdr:cNvPr id="5" name="CuadroTexto 9"/>
        <cdr:cNvSpPr txBox="1"/>
      </cdr:nvSpPr>
      <cdr:spPr>
        <a:xfrm xmlns:a="http://schemas.openxmlformats.org/drawingml/2006/main">
          <a:off x="395702" y="2004052"/>
          <a:ext cx="1720352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E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dirty="0" smtClean="0"/>
            <a:t>De julio 2018 a diciembre 2019:           </a:t>
          </a:r>
          <a:r>
            <a:rPr lang="es-ES" dirty="0" smtClean="0">
              <a:solidFill>
                <a:srgbClr val="FF0000"/>
              </a:solidFill>
            </a:rPr>
            <a:t>-7,2% </a:t>
          </a:r>
          <a:r>
            <a:rPr lang="es-ES" sz="1100" dirty="0" smtClean="0">
              <a:solidFill>
                <a:srgbClr val="FF0000"/>
              </a:solidFill>
            </a:rPr>
            <a:t>(promedio</a:t>
          </a:r>
          <a:r>
            <a:rPr lang="es-ES" sz="1100" dirty="0">
              <a:solidFill>
                <a:srgbClr val="FF0000"/>
              </a:solidFill>
            </a:rPr>
            <a:t>)</a:t>
          </a:r>
        </a:p>
      </cdr:txBody>
    </cdr:sp>
  </cdr:relSizeAnchor>
  <cdr:relSizeAnchor xmlns:cdr="http://schemas.openxmlformats.org/drawingml/2006/chartDrawing">
    <cdr:from>
      <cdr:x>0.24805</cdr:x>
      <cdr:y>0.11236</cdr:y>
    </cdr:from>
    <cdr:to>
      <cdr:x>0.72213</cdr:x>
      <cdr:y>0.25382</cdr:y>
    </cdr:to>
    <cdr:sp macro="" textlink="">
      <cdr:nvSpPr>
        <cdr:cNvPr id="6" name="CuadroTexto 9"/>
        <cdr:cNvSpPr txBox="1"/>
      </cdr:nvSpPr>
      <cdr:spPr>
        <a:xfrm xmlns:a="http://schemas.openxmlformats.org/drawingml/2006/main">
          <a:off x="2608384" y="488916"/>
          <a:ext cx="4985239" cy="61555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1800" dirty="0" smtClean="0"/>
            <a:t>2º Gestión de R. Larreta (2019/2023):                       </a:t>
          </a:r>
          <a:r>
            <a:rPr lang="es-ES" sz="1600" dirty="0" smtClean="0"/>
            <a:t>en promedio: </a:t>
          </a:r>
          <a:r>
            <a:rPr lang="es-ES" sz="1600" dirty="0" smtClean="0">
              <a:solidFill>
                <a:srgbClr val="FF0000"/>
              </a:solidFill>
            </a:rPr>
            <a:t>-10,6% </a:t>
          </a:r>
          <a:r>
            <a:rPr lang="es-ES" sz="1600" dirty="0" smtClean="0"/>
            <a:t>y </a:t>
          </a:r>
          <a:r>
            <a:rPr lang="es-ES" sz="1600" dirty="0" smtClean="0">
              <a:solidFill>
                <a:srgbClr val="FF0000"/>
              </a:solidFill>
            </a:rPr>
            <a:t>-3,6%  </a:t>
          </a:r>
          <a:r>
            <a:rPr lang="es-ES" sz="1600" dirty="0" smtClean="0">
              <a:solidFill>
                <a:schemeClr val="tx1"/>
              </a:solidFill>
            </a:rPr>
            <a:t>(“punta a punta”)</a:t>
          </a:r>
          <a:endParaRPr lang="es-ES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0.20597</cdr:x>
      <cdr:y>0.40233</cdr:y>
    </cdr:from>
    <cdr:to>
      <cdr:x>0.32612</cdr:x>
      <cdr:y>0.55086</cdr:y>
    </cdr:to>
    <cdr:sp macro="" textlink="">
      <cdr:nvSpPr>
        <cdr:cNvPr id="7" name="CuadroTexto 9"/>
        <cdr:cNvSpPr txBox="1"/>
      </cdr:nvSpPr>
      <cdr:spPr>
        <a:xfrm xmlns:a="http://schemas.openxmlformats.org/drawingml/2006/main" rot="2591410">
          <a:off x="2165888" y="1750666"/>
          <a:ext cx="1263501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1200" dirty="0" smtClean="0"/>
            <a:t>Pandemia: sueldo congelado</a:t>
          </a:r>
          <a:endParaRPr lang="es-ES" sz="1200" dirty="0">
            <a:solidFill>
              <a:schemeClr val="tx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B0EA-071C-43C7-B186-D02C1DF37EEA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34C3-F6D8-425D-83E2-3ABAE1574F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869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B0EA-071C-43C7-B186-D02C1DF37EEA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34C3-F6D8-425D-83E2-3ABAE1574F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2392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B0EA-071C-43C7-B186-D02C1DF37EEA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34C3-F6D8-425D-83E2-3ABAE1574F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1493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B0EA-071C-43C7-B186-D02C1DF37EEA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34C3-F6D8-425D-83E2-3ABAE1574F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1892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B0EA-071C-43C7-B186-D02C1DF37EEA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34C3-F6D8-425D-83E2-3ABAE1574F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1309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B0EA-071C-43C7-B186-D02C1DF37EEA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34C3-F6D8-425D-83E2-3ABAE1574F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8717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B0EA-071C-43C7-B186-D02C1DF37EEA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34C3-F6D8-425D-83E2-3ABAE1574F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8331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B0EA-071C-43C7-B186-D02C1DF37EEA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34C3-F6D8-425D-83E2-3ABAE1574F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8843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B0EA-071C-43C7-B186-D02C1DF37EEA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34C3-F6D8-425D-83E2-3ABAE1574F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852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B0EA-071C-43C7-B186-D02C1DF37EEA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34C3-F6D8-425D-83E2-3ABAE1574F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2961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9B0EA-071C-43C7-B186-D02C1DF37EEA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734C3-F6D8-425D-83E2-3ABAE1574F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24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9B0EA-071C-43C7-B186-D02C1DF37EEA}" type="datetimeFigureOut">
              <a:rPr lang="es-ES" smtClean="0"/>
              <a:t>15/04/2026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734C3-F6D8-425D-83E2-3ABAE1574F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308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842968"/>
          </a:xfrm>
        </p:spPr>
        <p:txBody>
          <a:bodyPr>
            <a:normAutofit/>
          </a:bodyPr>
          <a:lstStyle/>
          <a:p>
            <a:r>
              <a:rPr lang="es-ES" sz="8000" b="1" dirty="0" smtClean="0"/>
              <a:t>El salario en disputa</a:t>
            </a:r>
            <a:endParaRPr lang="es-ES" sz="8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526200"/>
          </a:xfrm>
        </p:spPr>
        <p:txBody>
          <a:bodyPr>
            <a:normAutofit/>
          </a:bodyPr>
          <a:lstStyle/>
          <a:p>
            <a:pPr algn="r"/>
            <a:endParaRPr lang="es-ES" dirty="0" smtClean="0"/>
          </a:p>
          <a:p>
            <a:pPr algn="r"/>
            <a:endParaRPr lang="es-ES" dirty="0" smtClean="0"/>
          </a:p>
          <a:p>
            <a:pPr algn="r"/>
            <a:endParaRPr lang="es-ES" dirty="0"/>
          </a:p>
          <a:p>
            <a:pPr algn="r"/>
            <a:r>
              <a:rPr lang="es-ES" dirty="0" smtClean="0"/>
              <a:t>Martin </a:t>
            </a:r>
            <a:r>
              <a:rPr lang="es-ES" dirty="0" err="1" smtClean="0"/>
              <a:t>Santellán</a:t>
            </a:r>
            <a:r>
              <a:rPr lang="es-ES" dirty="0" smtClean="0"/>
              <a:t> </a:t>
            </a:r>
          </a:p>
          <a:p>
            <a:pPr algn="r"/>
            <a:r>
              <a:rPr lang="es-ES" dirty="0" smtClean="0"/>
              <a:t>Junta interna de Estadística y censos (IDECBA)</a:t>
            </a:r>
            <a:endParaRPr lang="es-ES" dirty="0"/>
          </a:p>
        </p:txBody>
      </p:sp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430" y="208890"/>
            <a:ext cx="3260446" cy="164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4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800" dirty="0" smtClean="0"/>
              <a:t>Desde que se implementó la actual carrera administrativa (julio 2018), el salario testigo a marzo 2026 se ubica -</a:t>
            </a:r>
            <a:r>
              <a:rPr lang="es-ES" sz="2800" u="sng" dirty="0" smtClean="0"/>
              <a:t>30,7%</a:t>
            </a:r>
            <a:r>
              <a:rPr lang="es-ES" sz="2800" dirty="0" smtClean="0"/>
              <a:t> abajo. El salario nominal para esa categoría (marzo 2026) es de $1.252.832, actualizado por el </a:t>
            </a:r>
            <a:r>
              <a:rPr lang="es-ES" sz="2800" dirty="0" err="1" smtClean="0"/>
              <a:t>IPCba</a:t>
            </a:r>
            <a:r>
              <a:rPr lang="es-ES" sz="2800" dirty="0" smtClean="0"/>
              <a:t> acumulado del periodo, debería ser de $1.808.414.</a:t>
            </a:r>
            <a:endParaRPr lang="es-ES" sz="2800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610612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Conector recto de flecha 6"/>
          <p:cNvCxnSpPr/>
          <p:nvPr/>
        </p:nvCxnSpPr>
        <p:spPr>
          <a:xfrm>
            <a:off x="1371600" y="2637692"/>
            <a:ext cx="9748472" cy="2225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8976946" y="3314700"/>
            <a:ext cx="24530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De noviembre 2023 a marzo 2026 (Gestión Jorge </a:t>
            </a:r>
            <a:r>
              <a:rPr lang="es-ES" dirty="0" err="1" smtClean="0"/>
              <a:t>Macri</a:t>
            </a:r>
            <a:r>
              <a:rPr lang="es-ES" dirty="0" smtClean="0"/>
              <a:t>): </a:t>
            </a:r>
            <a:r>
              <a:rPr lang="es-ES" dirty="0" smtClean="0">
                <a:solidFill>
                  <a:srgbClr val="FF0000"/>
                </a:solidFill>
              </a:rPr>
              <a:t>-16,6%</a:t>
            </a:r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47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8939" y="123093"/>
            <a:ext cx="11054861" cy="1468315"/>
          </a:xfrm>
        </p:spPr>
        <p:txBody>
          <a:bodyPr>
            <a:normAutofit fontScale="90000"/>
          </a:bodyPr>
          <a:lstStyle/>
          <a:p>
            <a:r>
              <a:rPr lang="es-ES" sz="2800" dirty="0" smtClean="0"/>
              <a:t>El acuerdo paritario de </a:t>
            </a:r>
            <a:r>
              <a:rPr lang="es-ES" sz="2800" b="1" dirty="0" smtClean="0"/>
              <a:t>enero 2026</a:t>
            </a:r>
            <a:r>
              <a:rPr lang="es-ES" sz="2800" dirty="0" smtClean="0"/>
              <a:t>, como era esperable, resultó insuficiente frente a la inflación del 1º trimestre: +3,0% en enero y +4,5% en febrero (marzo sin aumento) mientras que </a:t>
            </a:r>
            <a:r>
              <a:rPr lang="es-ES" sz="2800" dirty="0" err="1" smtClean="0"/>
              <a:t>IPCba</a:t>
            </a:r>
            <a:r>
              <a:rPr lang="es-ES" sz="2800" dirty="0" smtClean="0"/>
              <a:t> acumulado del 1º trimestre registró una suba de +8,9%.</a:t>
            </a:r>
            <a:br>
              <a:rPr lang="es-ES" sz="2800" dirty="0" smtClean="0"/>
            </a:br>
            <a:r>
              <a:rPr lang="es-ES" sz="2800" dirty="0" smtClean="0"/>
              <a:t>Próxima mesa paritaria en abril.</a:t>
            </a:r>
            <a:endParaRPr lang="es-ES" sz="2800" dirty="0"/>
          </a:p>
        </p:txBody>
      </p:sp>
      <p:pic>
        <p:nvPicPr>
          <p:cNvPr id="5" name="Marcador de contenido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39" y="1591408"/>
            <a:ext cx="11654126" cy="487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19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175" y="365125"/>
            <a:ext cx="11548671" cy="1101725"/>
          </a:xfrm>
        </p:spPr>
        <p:txBody>
          <a:bodyPr>
            <a:normAutofit/>
          </a:bodyPr>
          <a:lstStyle/>
          <a:p>
            <a:r>
              <a:rPr lang="es-ES" sz="2400" b="1" dirty="0" smtClean="0"/>
              <a:t>Año 2024</a:t>
            </a:r>
            <a:r>
              <a:rPr lang="es-ES" sz="2400" dirty="0" smtClean="0"/>
              <a:t>. Todos los meses hubo aumento salarial, incluso en algunos meses superó al </a:t>
            </a:r>
            <a:r>
              <a:rPr lang="es-ES" sz="2400" dirty="0" err="1" smtClean="0"/>
              <a:t>IPCba</a:t>
            </a:r>
            <a:r>
              <a:rPr lang="es-ES" sz="2400" dirty="0" smtClean="0"/>
              <a:t>. Sin embargo, el impacto del </a:t>
            </a:r>
            <a:r>
              <a:rPr lang="es-ES" sz="2400" dirty="0" err="1" smtClean="0"/>
              <a:t>IPCba</a:t>
            </a:r>
            <a:r>
              <a:rPr lang="es-ES" sz="2400" dirty="0" smtClean="0"/>
              <a:t> de enero 2024 (21,7%) fue tremendo.</a:t>
            </a:r>
            <a:endParaRPr lang="es-ES" sz="2400" dirty="0"/>
          </a:p>
        </p:txBody>
      </p:sp>
      <p:pic>
        <p:nvPicPr>
          <p:cNvPr id="5" name="Imagen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19" y="1740877"/>
            <a:ext cx="11763664" cy="452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50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636" y="365125"/>
            <a:ext cx="11648564" cy="1325563"/>
          </a:xfrm>
        </p:spPr>
        <p:txBody>
          <a:bodyPr>
            <a:normAutofit/>
          </a:bodyPr>
          <a:lstStyle/>
          <a:p>
            <a:r>
              <a:rPr lang="es-ES" sz="2400" b="1" dirty="0" smtClean="0"/>
              <a:t>Año 2025</a:t>
            </a:r>
            <a:r>
              <a:rPr lang="es-ES" sz="2400" dirty="0" smtClean="0"/>
              <a:t>. Solo 5 meses hubo aumento salarial, en enero sin aumento (hasta el año 2022, enero y febrero se pagaban bonos por única vez no remunerativo) y tampoco en diciembre (solo pasó esto ultimo en la paritaria del año 2019 desde el inicio de la NCA)</a:t>
            </a:r>
            <a:endParaRPr lang="es-ES" sz="2400" dirty="0"/>
          </a:p>
        </p:txBody>
      </p:sp>
      <p:pic>
        <p:nvPicPr>
          <p:cNvPr id="6" name="Marcador de contenido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36" y="1690688"/>
            <a:ext cx="11809479" cy="440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09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54614" y="140678"/>
            <a:ext cx="5199185" cy="6453552"/>
          </a:xfrm>
        </p:spPr>
        <p:txBody>
          <a:bodyPr>
            <a:normAutofit/>
          </a:bodyPr>
          <a:lstStyle/>
          <a:p>
            <a:r>
              <a:rPr lang="es-ES" sz="2800" dirty="0" smtClean="0"/>
              <a:t>-En febrero 2024, se acordó en paritaria el cobro de una Suma fija no remunerativa, comenzó en $25mil y se fue actualizando hasta agosto de ese mismo año a $60mil. Luego se congeló en ese monto. </a:t>
            </a:r>
            <a:br>
              <a:rPr lang="es-ES" sz="2800" dirty="0" smtClean="0"/>
            </a:br>
            <a:r>
              <a:rPr lang="es-ES" sz="2800" dirty="0"/>
              <a:t>-</a:t>
            </a:r>
            <a:r>
              <a:rPr lang="es-ES" sz="2800" dirty="0" smtClean="0"/>
              <a:t>Durante ese periodo (agosto 2024 hasta marzo 2026), el </a:t>
            </a:r>
            <a:r>
              <a:rPr lang="es-ES" sz="2800" dirty="0" err="1" smtClean="0"/>
              <a:t>IPCba</a:t>
            </a:r>
            <a:r>
              <a:rPr lang="es-ES" sz="2800" dirty="0" smtClean="0"/>
              <a:t> acumuló 64,2%, mes a mes, cada trabajador/a acumuló una perdida de casi $373mil.</a:t>
            </a:r>
            <a:br>
              <a:rPr lang="es-ES" sz="2800" dirty="0" smtClean="0"/>
            </a:br>
            <a:r>
              <a:rPr lang="es-ES" sz="2800" dirty="0" smtClean="0"/>
              <a:t>-Los $60mil de agosto 2024, actualizados por </a:t>
            </a:r>
            <a:r>
              <a:rPr lang="es-ES" sz="2800" dirty="0" err="1" smtClean="0"/>
              <a:t>IPCba</a:t>
            </a:r>
            <a:r>
              <a:rPr lang="es-ES" sz="2800" dirty="0" smtClean="0"/>
              <a:t>, representan $98.541 en marzo 2026.</a:t>
            </a:r>
            <a:endParaRPr lang="es-ES" sz="28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93500" y="386863"/>
            <a:ext cx="4823129" cy="609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4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49569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sz="3600" u="sng" dirty="0"/>
              <a:t>Problema</a:t>
            </a:r>
            <a:r>
              <a:rPr lang="es-ES" sz="3600" dirty="0"/>
              <a:t>: Salarios “Iniciales” de cada agrupamiento </a:t>
            </a:r>
            <a:r>
              <a:rPr lang="es-ES" sz="3600" dirty="0" smtClean="0"/>
              <a:t>(referencia al valor de la línea </a:t>
            </a:r>
            <a:r>
              <a:rPr lang="es-ES" sz="3600" dirty="0"/>
              <a:t>de pobreza del IDECBA</a:t>
            </a:r>
            <a:r>
              <a:rPr lang="es-ES" sz="3600" dirty="0" smtClean="0"/>
              <a:t>)</a:t>
            </a:r>
            <a:br>
              <a:rPr lang="es-ES" sz="3600" dirty="0" smtClean="0"/>
            </a:br>
            <a:r>
              <a:rPr lang="es-ES" sz="3100" dirty="0" smtClean="0"/>
              <a:t>Año 2025: suprimieron los 2 primeros grados (contexto: pase </a:t>
            </a:r>
            <a:r>
              <a:rPr lang="es-ES" sz="3100" smtClean="0"/>
              <a:t>a planta)</a:t>
            </a:r>
            <a:endParaRPr lang="es-ES" sz="310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/>
              <a:t>Se van quienes tienen mejores sueldos:</a:t>
            </a:r>
          </a:p>
          <a:p>
            <a:pPr marL="0" indent="0">
              <a:buNone/>
            </a:pPr>
            <a:r>
              <a:rPr lang="es-ES" dirty="0" smtClean="0"/>
              <a:t>- Retiros voluntarios</a:t>
            </a:r>
          </a:p>
          <a:p>
            <a:pPr>
              <a:buFontTx/>
              <a:buChar char="-"/>
            </a:pPr>
            <a:r>
              <a:rPr lang="es-ES" dirty="0" smtClean="0"/>
              <a:t>Jubilaciones</a:t>
            </a:r>
          </a:p>
          <a:p>
            <a:pPr>
              <a:buFontTx/>
              <a:buChar char="-"/>
            </a:pPr>
            <a:r>
              <a:rPr lang="es-ES" dirty="0" smtClean="0"/>
              <a:t>Renuncias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Ingresantes nuevos en “Inicial”:</a:t>
            </a:r>
          </a:p>
          <a:p>
            <a:pPr marL="0" indent="0">
              <a:buNone/>
            </a:pPr>
            <a:r>
              <a:rPr lang="es-ES" dirty="0" smtClean="0"/>
              <a:t>- Transitorios vía pase a planta </a:t>
            </a:r>
          </a:p>
          <a:p>
            <a:pPr>
              <a:buFontTx/>
              <a:buChar char="-"/>
            </a:pPr>
            <a:r>
              <a:rPr lang="es-ES" dirty="0" smtClean="0"/>
              <a:t>Concursos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 “Pluriempleo” en el empleo publico</a:t>
            </a:r>
          </a:p>
          <a:p>
            <a:pPr marL="0" indent="0">
              <a:buNone/>
            </a:pPr>
            <a:endParaRPr lang="es-ES" dirty="0" smtClean="0"/>
          </a:p>
          <a:p>
            <a:pPr>
              <a:buFontTx/>
              <a:buChar char="-"/>
            </a:pPr>
            <a:endParaRPr lang="es-ES" dirty="0" smtClean="0"/>
          </a:p>
          <a:p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433646" cy="4708525"/>
          </a:xfrm>
        </p:spPr>
        <p:txBody>
          <a:bodyPr>
            <a:normAutofit fontScale="85000" lnSpcReduction="20000"/>
          </a:bodyPr>
          <a:lstStyle/>
          <a:p>
            <a:r>
              <a:rPr lang="es-ES" u="sng" dirty="0" smtClean="0"/>
              <a:t>Julio 2018 </a:t>
            </a:r>
            <a:r>
              <a:rPr lang="es-ES" dirty="0" smtClean="0"/>
              <a:t>(inicio de la NCA)</a:t>
            </a:r>
          </a:p>
          <a:p>
            <a:pPr marL="0" indent="0">
              <a:buNone/>
            </a:pPr>
            <a:r>
              <a:rPr lang="es-ES" dirty="0" smtClean="0"/>
              <a:t>-Salario Inicial: $21.555</a:t>
            </a:r>
          </a:p>
          <a:p>
            <a:pPr marL="0" indent="0">
              <a:buNone/>
            </a:pPr>
            <a:r>
              <a:rPr lang="es-ES" dirty="0" smtClean="0"/>
              <a:t>-Valor línea de pobreza: $20.216</a:t>
            </a:r>
            <a:endParaRPr lang="es-ES" dirty="0"/>
          </a:p>
          <a:p>
            <a:pPr marL="0" indent="0">
              <a:buNone/>
            </a:pPr>
            <a:r>
              <a:rPr lang="es-ES" dirty="0" smtClean="0"/>
              <a:t>El Salario inicial queda por arriba del valor de la canasta de pobreza.</a:t>
            </a: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r>
              <a:rPr lang="es-ES" u="sng" dirty="0" smtClean="0"/>
              <a:t>Marzo 2026 </a:t>
            </a:r>
            <a:r>
              <a:rPr lang="es-ES" dirty="0" smtClean="0"/>
              <a:t>(ultimo dato disponible):</a:t>
            </a:r>
          </a:p>
          <a:p>
            <a:pPr marL="0" indent="0">
              <a:buNone/>
            </a:pPr>
            <a:r>
              <a:rPr lang="es-ES" dirty="0" smtClean="0"/>
              <a:t>-Salario Inicial: $1.019.827 (bruto)</a:t>
            </a:r>
          </a:p>
          <a:p>
            <a:pPr marL="0" indent="0">
              <a:buNone/>
            </a:pPr>
            <a:r>
              <a:rPr lang="es-ES" dirty="0" smtClean="0"/>
              <a:t>-Valor línea de pobreza: $1.489.829</a:t>
            </a:r>
          </a:p>
          <a:p>
            <a:pPr marL="0" indent="0">
              <a:buNone/>
            </a:pPr>
            <a:r>
              <a:rPr lang="es-ES" dirty="0" smtClean="0"/>
              <a:t>El Salario inicial representa el </a:t>
            </a:r>
            <a:r>
              <a:rPr lang="es-ES" u="sng" dirty="0" smtClean="0"/>
              <a:t>68,45% </a:t>
            </a:r>
            <a:r>
              <a:rPr lang="es-ES" dirty="0" smtClean="0"/>
              <a:t>del valor de la línea de pobreza.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907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Variación porcentual (formula)</a:t>
            </a:r>
            <a:br>
              <a:rPr lang="es-ES" dirty="0" smtClean="0"/>
            </a:br>
            <a:r>
              <a:rPr lang="es-ES" sz="1800" dirty="0" smtClean="0"/>
              <a:t>(resultados: positivo, negativo o cero)</a:t>
            </a:r>
            <a:endParaRPr lang="es-ES" sz="180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6669" y="1547446"/>
            <a:ext cx="11051931" cy="507316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ES" dirty="0" smtClean="0"/>
              <a:t>Ejemplos variación % mensual:</a:t>
            </a:r>
          </a:p>
          <a:p>
            <a:pPr marL="0" indent="0">
              <a:buNone/>
            </a:pPr>
            <a:r>
              <a:rPr lang="es-ES" sz="1800" dirty="0" smtClean="0"/>
              <a:t>(modificación del periodo. Variación % mensual, acumulado, interanual)</a:t>
            </a:r>
          </a:p>
          <a:p>
            <a:pPr marL="0" indent="0">
              <a:buNone/>
            </a:pPr>
            <a:endParaRPr lang="es-ES" u="sng" dirty="0"/>
          </a:p>
          <a:p>
            <a:r>
              <a:rPr lang="es-ES" u="sng" dirty="0" err="1" smtClean="0"/>
              <a:t>IPCba</a:t>
            </a:r>
            <a:r>
              <a:rPr lang="es-ES" u="sng" dirty="0" smtClean="0"/>
              <a:t> marzo 2026 – </a:t>
            </a:r>
            <a:r>
              <a:rPr lang="es-ES" u="sng" dirty="0" err="1" smtClean="0"/>
              <a:t>IPCba</a:t>
            </a:r>
            <a:r>
              <a:rPr lang="es-ES" u="sng" dirty="0" smtClean="0"/>
              <a:t> febrero 2026</a:t>
            </a:r>
            <a:r>
              <a:rPr lang="es-ES" dirty="0" smtClean="0"/>
              <a:t>     </a:t>
            </a:r>
            <a:r>
              <a:rPr lang="es-ES" sz="3800" dirty="0" smtClean="0"/>
              <a:t>X 100</a:t>
            </a:r>
            <a:endParaRPr lang="es-ES" sz="3800" u="sng" dirty="0" smtClean="0"/>
          </a:p>
          <a:p>
            <a:pPr marL="0" indent="0">
              <a:buNone/>
            </a:pPr>
            <a:r>
              <a:rPr lang="es-ES" dirty="0" smtClean="0"/>
              <a:t>                      </a:t>
            </a:r>
            <a:r>
              <a:rPr lang="es-ES" dirty="0" err="1" smtClean="0"/>
              <a:t>IPCba</a:t>
            </a:r>
            <a:r>
              <a:rPr lang="es-ES" dirty="0" smtClean="0"/>
              <a:t> febrero 2026</a:t>
            </a:r>
          </a:p>
          <a:p>
            <a:pPr marL="0" indent="0">
              <a:buNone/>
            </a:pPr>
            <a:endParaRPr lang="es-E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ES" b="1" dirty="0" smtClean="0"/>
              <a:t>Salario “</a:t>
            </a:r>
            <a:r>
              <a:rPr lang="es-ES" b="1" u="sng" dirty="0" smtClean="0"/>
              <a:t>nominal</a:t>
            </a:r>
            <a:r>
              <a:rPr lang="es-ES" b="1" dirty="0" smtClean="0"/>
              <a:t>” </a:t>
            </a:r>
            <a:r>
              <a:rPr lang="es-ES" dirty="0" smtClean="0"/>
              <a:t>: remuneración expresada en valores monetarios por el asalariado a cambio de su trabajo en un determinado periodo.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u="sng" dirty="0" smtClean="0"/>
              <a:t>Recibo marzo 2026 – Recibo febrero 2026</a:t>
            </a:r>
            <a:r>
              <a:rPr lang="es-ES" dirty="0" smtClean="0"/>
              <a:t>    </a:t>
            </a:r>
            <a:r>
              <a:rPr lang="es-ES" sz="3700" dirty="0" smtClean="0"/>
              <a:t>X </a:t>
            </a:r>
            <a:r>
              <a:rPr lang="es-ES" sz="3700" dirty="0"/>
              <a:t>100</a:t>
            </a:r>
            <a:endParaRPr lang="es-ES" sz="3700" u="sng" dirty="0"/>
          </a:p>
          <a:p>
            <a:pPr marL="0" indent="0">
              <a:buNone/>
            </a:pPr>
            <a:r>
              <a:rPr lang="es-ES" dirty="0" smtClean="0"/>
              <a:t>                      Recibo febrero 2026</a:t>
            </a:r>
          </a:p>
          <a:p>
            <a:pPr marL="0" indent="0">
              <a:buNone/>
            </a:pPr>
            <a:endParaRPr lang="es-ES" sz="2000" dirty="0" smtClean="0"/>
          </a:p>
          <a:p>
            <a:pPr marL="0" indent="0">
              <a:buNone/>
            </a:pPr>
            <a:r>
              <a:rPr lang="es-ES" sz="2000" dirty="0" smtClean="0"/>
              <a:t>(comparar 2 recibos de sueldos)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733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Salario “real”</a:t>
            </a:r>
            <a:r>
              <a:rPr lang="es-ES" dirty="0" smtClean="0"/>
              <a:t> </a:t>
            </a:r>
            <a:r>
              <a:rPr lang="es-ES" sz="1800" dirty="0" smtClean="0"/>
              <a:t>(expresa el poder de compra que tiene el salario nominal en términos de bienes y servicios, permite analizar la evolución de salario </a:t>
            </a:r>
            <a:r>
              <a:rPr lang="es-ES" sz="1800" b="1" u="sng" dirty="0" smtClean="0"/>
              <a:t>aislando los efectos de las variaciones de precios</a:t>
            </a:r>
            <a:r>
              <a:rPr lang="es-ES" sz="1800" dirty="0" smtClean="0"/>
              <a:t>)</a:t>
            </a:r>
            <a:endParaRPr lang="es-ES" sz="180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058400" cy="4351338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dirty="0" smtClean="0"/>
              <a:t>Formula: </a:t>
            </a:r>
            <a:r>
              <a:rPr lang="es-ES" u="sng" dirty="0" smtClean="0"/>
              <a:t>Salario nominal </a:t>
            </a:r>
            <a:r>
              <a:rPr lang="es-ES" dirty="0" smtClean="0"/>
              <a:t> </a:t>
            </a:r>
            <a:endParaRPr lang="es-ES" u="sng" dirty="0" smtClean="0"/>
          </a:p>
          <a:p>
            <a:pPr marL="0" indent="0" algn="ctr">
              <a:buNone/>
            </a:pPr>
            <a:r>
              <a:rPr lang="es-ES" dirty="0" smtClean="0"/>
              <a:t>                </a:t>
            </a:r>
            <a:r>
              <a:rPr lang="es-ES" dirty="0" err="1" smtClean="0"/>
              <a:t>IPCba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Ejemplo: variación % del </a:t>
            </a:r>
            <a:r>
              <a:rPr lang="es-ES" u="sng" dirty="0" smtClean="0"/>
              <a:t>salario real </a:t>
            </a:r>
            <a:r>
              <a:rPr lang="es-ES" dirty="0" smtClean="0"/>
              <a:t>de abril 2020 con respecto a enero 2017</a:t>
            </a:r>
          </a:p>
          <a:p>
            <a:pPr marL="0" indent="0">
              <a:buNone/>
            </a:pPr>
            <a:r>
              <a:rPr lang="es-ES" u="sng" dirty="0" smtClean="0"/>
              <a:t>Salario nominal de enero 2017</a:t>
            </a:r>
            <a:r>
              <a:rPr lang="es-ES" dirty="0" smtClean="0"/>
              <a:t>               </a:t>
            </a:r>
            <a:r>
              <a:rPr lang="es-ES" u="sng" dirty="0" smtClean="0"/>
              <a:t>Salario nominal de abril 2020 </a:t>
            </a:r>
          </a:p>
          <a:p>
            <a:pPr marL="0" indent="0">
              <a:buNone/>
            </a:pPr>
            <a:r>
              <a:rPr lang="es-ES" dirty="0" smtClean="0"/>
              <a:t>          </a:t>
            </a:r>
            <a:r>
              <a:rPr lang="es-ES" dirty="0" err="1" smtClean="0"/>
              <a:t>IPCba</a:t>
            </a:r>
            <a:r>
              <a:rPr lang="es-ES" dirty="0" smtClean="0"/>
              <a:t> enero 2017                                      </a:t>
            </a:r>
            <a:r>
              <a:rPr lang="es-ES" dirty="0" err="1" smtClean="0"/>
              <a:t>IPCba</a:t>
            </a:r>
            <a:r>
              <a:rPr lang="es-ES" dirty="0" smtClean="0"/>
              <a:t> abril 2020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Con ambos resultados, luego calculo su variación %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2589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Temas: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Introducción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Informes técnicos del “</a:t>
            </a:r>
            <a:r>
              <a:rPr lang="es-ES" i="1" dirty="0" smtClean="0"/>
              <a:t>Índice de Precios al Consumidor</a:t>
            </a:r>
            <a:r>
              <a:rPr lang="es-ES" dirty="0" smtClean="0"/>
              <a:t>” (</a:t>
            </a:r>
            <a:r>
              <a:rPr lang="es-ES" dirty="0" err="1" smtClean="0"/>
              <a:t>IPCba</a:t>
            </a:r>
            <a:r>
              <a:rPr lang="es-ES" dirty="0" smtClean="0"/>
              <a:t>) Actualización metodológica (marzo 2022)</a:t>
            </a:r>
          </a:p>
          <a:p>
            <a:r>
              <a:rPr lang="es-ES" dirty="0" smtClean="0"/>
              <a:t>Plataforma virtual “</a:t>
            </a:r>
            <a:r>
              <a:rPr lang="es-ES" i="1" dirty="0" smtClean="0"/>
              <a:t>TU INFLACION</a:t>
            </a:r>
            <a:r>
              <a:rPr lang="es-ES" dirty="0" smtClean="0"/>
              <a:t>” del IDECBA</a:t>
            </a:r>
          </a:p>
          <a:p>
            <a:r>
              <a:rPr lang="es-ES" dirty="0" err="1" smtClean="0"/>
              <a:t>IPCba</a:t>
            </a:r>
            <a:r>
              <a:rPr lang="es-ES" dirty="0" smtClean="0"/>
              <a:t> vs Salario (1ª comparación)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Casi 20 años de </a:t>
            </a:r>
            <a:r>
              <a:rPr lang="es-ES" dirty="0" err="1" smtClean="0"/>
              <a:t>macrismo</a:t>
            </a:r>
            <a:r>
              <a:rPr lang="es-ES" dirty="0" smtClean="0"/>
              <a:t> en la Ciudad. Salario de los/as trabajadores/as del GCBA: breve análisis de “Caso testigo”</a:t>
            </a:r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309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71146" y="0"/>
            <a:ext cx="10515600" cy="1590675"/>
          </a:xfrm>
        </p:spPr>
        <p:txBody>
          <a:bodyPr/>
          <a:lstStyle/>
          <a:p>
            <a:pPr algn="ctr"/>
            <a:r>
              <a:rPr lang="es-ES" b="1" dirty="0" err="1" smtClean="0"/>
              <a:t>IPCba</a:t>
            </a:r>
            <a:r>
              <a:rPr lang="es-ES" b="1" dirty="0"/>
              <a:t>:</a:t>
            </a:r>
            <a:r>
              <a:rPr lang="es-ES" b="1" dirty="0" smtClean="0"/>
              <a:t> ¿Donde buscar la información?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11" name="Marcador de contenido 10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8" y="876055"/>
            <a:ext cx="9559088" cy="5498368"/>
          </a:xfrm>
        </p:spPr>
      </p:pic>
      <p:sp>
        <p:nvSpPr>
          <p:cNvPr id="14" name="Elipse 13"/>
          <p:cNvSpPr/>
          <p:nvPr/>
        </p:nvSpPr>
        <p:spPr>
          <a:xfrm>
            <a:off x="897968" y="5161085"/>
            <a:ext cx="2478278" cy="145073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4505325" y="1390650"/>
            <a:ext cx="1238250" cy="58102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6896100" y="1314450"/>
            <a:ext cx="981075" cy="65722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854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35099"/>
          </a:xfrm>
        </p:spPr>
        <p:txBody>
          <a:bodyPr>
            <a:normAutofit fontScale="90000"/>
          </a:bodyPr>
          <a:lstStyle/>
          <a:p>
            <a:r>
              <a:rPr lang="es-ES" sz="4000" b="1" dirty="0" smtClean="0"/>
              <a:t>1) Informes de resultados del </a:t>
            </a:r>
            <a:r>
              <a:rPr lang="es-ES" sz="4000" b="1" dirty="0" err="1" smtClean="0"/>
              <a:t>IPCba</a:t>
            </a:r>
            <a:r>
              <a:rPr lang="es-ES" sz="4000" b="1" dirty="0" smtClean="0"/>
              <a:t> </a:t>
            </a:r>
            <a:r>
              <a:rPr lang="es-ES" sz="4000" dirty="0" smtClean="0"/>
              <a:t>(mensual y anual)</a:t>
            </a:r>
            <a:br>
              <a:rPr lang="es-ES" sz="4000" dirty="0" smtClean="0"/>
            </a:br>
            <a:r>
              <a:rPr lang="es-ES" sz="4000" dirty="0" smtClean="0"/>
              <a:t>    </a:t>
            </a:r>
            <a:r>
              <a:rPr lang="es-ES" sz="4000" b="1" dirty="0" smtClean="0"/>
              <a:t>Informes técnicos de actualización metodológicas </a:t>
            </a:r>
            <a:endParaRPr lang="es-ES" sz="4000" b="1" dirty="0"/>
          </a:p>
        </p:txBody>
      </p:sp>
      <p:pic>
        <p:nvPicPr>
          <p:cNvPr id="4" name="Marcador de contenido 3" descr="Recorte de pantalla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" y="2089516"/>
            <a:ext cx="5181600" cy="3061555"/>
          </a:xfrm>
        </p:spPr>
      </p:pic>
      <p:pic>
        <p:nvPicPr>
          <p:cNvPr id="8" name="Marcador de contenido 7" descr="Recorte de pantalla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022842"/>
            <a:ext cx="4876800" cy="3207880"/>
          </a:xfrm>
        </p:spPr>
      </p:pic>
    </p:spTree>
    <p:extLst>
      <p:ext uri="{BB962C8B-B14F-4D97-AF65-F5344CB8AC3E}">
        <p14:creationId xmlns:p14="http://schemas.microsoft.com/office/powerpoint/2010/main" val="138212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9300"/>
          </a:xfrm>
        </p:spPr>
        <p:txBody>
          <a:bodyPr>
            <a:normAutofit/>
          </a:bodyPr>
          <a:lstStyle/>
          <a:p>
            <a:r>
              <a:rPr lang="es-ES" sz="3600" b="1" dirty="0" smtClean="0"/>
              <a:t>2) Banco de datos del IDECBA. Series </a:t>
            </a:r>
            <a:endParaRPr lang="es-ES" sz="3600" b="1" dirty="0"/>
          </a:p>
        </p:txBody>
      </p:sp>
      <p:pic>
        <p:nvPicPr>
          <p:cNvPr id="10" name="Marcador de contenido 9" descr="Recorte de pantalla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07" y="1114426"/>
            <a:ext cx="8248335" cy="4919663"/>
          </a:xfrm>
        </p:spPr>
      </p:pic>
      <p:sp>
        <p:nvSpPr>
          <p:cNvPr id="15" name="Marcador de contenido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6867525" y="4752975"/>
            <a:ext cx="2600325" cy="54292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Marcador de contenido 5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360872"/>
            <a:ext cx="5792646" cy="2506528"/>
          </a:xfrm>
          <a:prstGeom prst="rect">
            <a:avLst/>
          </a:prstGeom>
        </p:spPr>
      </p:pic>
      <p:sp>
        <p:nvSpPr>
          <p:cNvPr id="16" name="Elipse 15"/>
          <p:cNvSpPr/>
          <p:nvPr/>
        </p:nvSpPr>
        <p:spPr>
          <a:xfrm>
            <a:off x="3209925" y="5695950"/>
            <a:ext cx="1038225" cy="17145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Elipse 19"/>
          <p:cNvSpPr/>
          <p:nvPr/>
        </p:nvSpPr>
        <p:spPr>
          <a:xfrm>
            <a:off x="6715125" y="4514850"/>
            <a:ext cx="2466975" cy="4000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147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5025"/>
          </a:xfrm>
        </p:spPr>
        <p:txBody>
          <a:bodyPr>
            <a:normAutofit/>
          </a:bodyPr>
          <a:lstStyle/>
          <a:p>
            <a:r>
              <a:rPr lang="es-ES" sz="3600" b="1" dirty="0" smtClean="0"/>
              <a:t>3) </a:t>
            </a:r>
            <a:r>
              <a:rPr lang="es-ES" sz="3600" b="1" i="1" dirty="0" smtClean="0"/>
              <a:t>“TU INFLACION” (IDECBA)</a:t>
            </a:r>
            <a:endParaRPr lang="es-ES" sz="3600" b="1" i="1" dirty="0"/>
          </a:p>
        </p:txBody>
      </p:sp>
      <p:pic>
        <p:nvPicPr>
          <p:cNvPr id="5" name="Marcador de contenido 4" descr="Recorte de pantalla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81" y="1901825"/>
            <a:ext cx="6167325" cy="4019550"/>
          </a:xfrm>
        </p:spPr>
      </p:pic>
      <p:pic>
        <p:nvPicPr>
          <p:cNvPr id="6" name="Marcador de contenido 5" descr="Recorte de pantalla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906" y="1901825"/>
            <a:ext cx="4653587" cy="4351338"/>
          </a:xfrm>
        </p:spPr>
      </p:pic>
    </p:spTree>
    <p:extLst>
      <p:ext uri="{BB962C8B-B14F-4D97-AF65-F5344CB8AC3E}">
        <p14:creationId xmlns:p14="http://schemas.microsoft.com/office/powerpoint/2010/main" val="350247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¿Donde buscar la Grilla salarial de Ciudad?</a:t>
            </a:r>
            <a:endParaRPr lang="es-ES" b="1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644" t="10138" r="1387" b="17924"/>
          <a:stretch/>
        </p:blipFill>
        <p:spPr>
          <a:xfrm>
            <a:off x="530468" y="1690688"/>
            <a:ext cx="10480717" cy="4126766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8546123" y="2769577"/>
            <a:ext cx="668215" cy="26376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7499838" y="2532185"/>
            <a:ext cx="518747" cy="23739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6330462" y="2532185"/>
            <a:ext cx="580292" cy="23739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6119446" y="1690688"/>
            <a:ext cx="791308" cy="5953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881" y="3936787"/>
            <a:ext cx="7620660" cy="265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6975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/>
              <a:t>“</a:t>
            </a:r>
            <a:r>
              <a:rPr lang="es-ES" i="1" dirty="0" smtClean="0"/>
              <a:t>Caso testigo</a:t>
            </a:r>
            <a:r>
              <a:rPr lang="es-ES" dirty="0" smtClean="0"/>
              <a:t>”: </a:t>
            </a:r>
            <a:r>
              <a:rPr lang="es-ES" b="1" u="sng" dirty="0"/>
              <a:t>GGU-MEDIO-Grado 07/G</a:t>
            </a:r>
            <a:r>
              <a:rPr lang="es-ES" dirty="0"/>
              <a:t> 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2000" dirty="0" smtClean="0"/>
              <a:t>(</a:t>
            </a:r>
            <a:r>
              <a:rPr lang="es-ES" sz="2000" dirty="0"/>
              <a:t>Agrupamiento, Tramo, Grado y Categoría</a:t>
            </a:r>
            <a:r>
              <a:rPr lang="es-ES" sz="2000" dirty="0" smtClean="0"/>
              <a:t>)</a:t>
            </a: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3042138"/>
            <a:ext cx="1623646" cy="888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4000" dirty="0" smtClean="0"/>
              <a:t>Salario</a:t>
            </a:r>
            <a:r>
              <a:rPr lang="es-ES" dirty="0" smtClean="0"/>
              <a:t> 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Marcador de contenido 2"/>
          <p:cNvSpPr>
            <a:spLocks noGrp="1"/>
          </p:cNvSpPr>
          <p:nvPr>
            <p:ph sz="half" idx="1"/>
          </p:nvPr>
        </p:nvSpPr>
        <p:spPr>
          <a:xfrm>
            <a:off x="2813538" y="1679087"/>
            <a:ext cx="8880231" cy="376335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s-ES" dirty="0"/>
              <a:t>Referencia </a:t>
            </a:r>
            <a:r>
              <a:rPr lang="es-ES" dirty="0" err="1"/>
              <a:t>IPCba</a:t>
            </a:r>
            <a:r>
              <a:rPr lang="es-ES" dirty="0"/>
              <a:t>: </a:t>
            </a:r>
            <a:endParaRPr lang="es-ES" dirty="0" smtClean="0"/>
          </a:p>
          <a:p>
            <a:pPr marL="0" lvl="0" indent="0">
              <a:buNone/>
            </a:pPr>
            <a:r>
              <a:rPr lang="es-ES" dirty="0" smtClean="0"/>
              <a:t>-  3 miradas al salario: a) </a:t>
            </a:r>
            <a:r>
              <a:rPr lang="es-ES" dirty="0"/>
              <a:t>mensual, </a:t>
            </a:r>
            <a:r>
              <a:rPr lang="es-ES" dirty="0" smtClean="0"/>
              <a:t>b) </a:t>
            </a:r>
            <a:r>
              <a:rPr lang="es-ES" dirty="0"/>
              <a:t>acumulado y </a:t>
            </a:r>
            <a:r>
              <a:rPr lang="es-ES" dirty="0" smtClean="0"/>
              <a:t>c) </a:t>
            </a:r>
            <a:r>
              <a:rPr lang="es-ES" dirty="0"/>
              <a:t>interanual </a:t>
            </a:r>
          </a:p>
          <a:p>
            <a:pPr>
              <a:buFontTx/>
              <a:buChar char="-"/>
            </a:pPr>
            <a:r>
              <a:rPr lang="es-ES" dirty="0" smtClean="0"/>
              <a:t>Actualización </a:t>
            </a:r>
            <a:r>
              <a:rPr lang="es-ES" dirty="0"/>
              <a:t>del valor </a:t>
            </a:r>
            <a:r>
              <a:rPr lang="es-ES" dirty="0" smtClean="0"/>
              <a:t>por </a:t>
            </a:r>
            <a:r>
              <a:rPr lang="es-ES" dirty="0" err="1" smtClean="0"/>
              <a:t>IPCba</a:t>
            </a:r>
            <a:r>
              <a:rPr lang="es-ES" dirty="0" smtClean="0"/>
              <a:t> y </a:t>
            </a:r>
            <a:r>
              <a:rPr lang="es-ES" dirty="0"/>
              <a:t>poder adquisitivo del </a:t>
            </a:r>
            <a:r>
              <a:rPr lang="es-ES" dirty="0" smtClean="0"/>
              <a:t>salario</a:t>
            </a:r>
          </a:p>
          <a:p>
            <a:pPr marL="0" indent="0">
              <a:buNone/>
            </a:pPr>
            <a:endParaRPr lang="es-ES" dirty="0"/>
          </a:p>
          <a:p>
            <a:pPr lvl="0"/>
            <a:r>
              <a:rPr lang="es-ES" dirty="0"/>
              <a:t>Alternativa de referencia: </a:t>
            </a:r>
            <a:endParaRPr lang="es-ES" dirty="0" smtClean="0"/>
          </a:p>
          <a:p>
            <a:pPr lvl="0">
              <a:buFontTx/>
              <a:buChar char="-"/>
            </a:pPr>
            <a:r>
              <a:rPr lang="es-ES" dirty="0" smtClean="0"/>
              <a:t>valor ($) de </a:t>
            </a:r>
            <a:r>
              <a:rPr lang="es-ES" dirty="0"/>
              <a:t>las canastas </a:t>
            </a:r>
            <a:r>
              <a:rPr lang="es-ES" dirty="0" smtClean="0"/>
              <a:t>de consumo elaboradas </a:t>
            </a:r>
            <a:r>
              <a:rPr lang="es-ES" dirty="0"/>
              <a:t>por el IDECBA </a:t>
            </a:r>
            <a:r>
              <a:rPr lang="es-ES" dirty="0" smtClean="0"/>
              <a:t>(Hogar 1 y Hogar 5bis). </a:t>
            </a:r>
          </a:p>
          <a:p>
            <a:pPr lvl="0">
              <a:buFontTx/>
              <a:buChar char="-"/>
            </a:pPr>
            <a:r>
              <a:rPr lang="es-ES" dirty="0" smtClean="0"/>
              <a:t>Línea de pobreza e indigencia</a:t>
            </a:r>
          </a:p>
          <a:p>
            <a:pPr marL="0" lv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5" name="Marcador de contenido 2"/>
          <p:cNvSpPr>
            <a:spLocks noGrp="1"/>
          </p:cNvSpPr>
          <p:nvPr>
            <p:ph sz="half" idx="1"/>
          </p:nvPr>
        </p:nvSpPr>
        <p:spPr>
          <a:xfrm>
            <a:off x="624254" y="5143500"/>
            <a:ext cx="11069515" cy="138332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s-ES" dirty="0" smtClean="0"/>
          </a:p>
          <a:p>
            <a:pPr lvl="0"/>
            <a:r>
              <a:rPr lang="es-ES" u="sng" dirty="0"/>
              <a:t>Insumos</a:t>
            </a:r>
            <a:r>
              <a:rPr lang="es-ES" dirty="0"/>
              <a:t>: </a:t>
            </a:r>
            <a:r>
              <a:rPr lang="es-ES" dirty="0" err="1"/>
              <a:t>IPCba</a:t>
            </a:r>
            <a:r>
              <a:rPr lang="es-ES" dirty="0"/>
              <a:t> y </a:t>
            </a:r>
            <a:r>
              <a:rPr lang="es-ES" dirty="0" smtClean="0"/>
              <a:t>Grillas </a:t>
            </a:r>
            <a:r>
              <a:rPr lang="es-ES" dirty="0"/>
              <a:t>salariales (recibos de sueldos</a:t>
            </a:r>
            <a:r>
              <a:rPr lang="es-ES" dirty="0" smtClean="0"/>
              <a:t>). Planilla Excel  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925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04776"/>
            <a:ext cx="10515600" cy="819150"/>
          </a:xfrm>
        </p:spPr>
        <p:txBody>
          <a:bodyPr/>
          <a:lstStyle/>
          <a:p>
            <a:pPr algn="ctr"/>
            <a:r>
              <a:rPr lang="es-ES" b="1" dirty="0" smtClean="0"/>
              <a:t>Salarios en el GCBA. Contexto</a:t>
            </a:r>
            <a:endParaRPr lang="es-ES" b="1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923926"/>
            <a:ext cx="10515600" cy="5802189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Casi 20 años de </a:t>
            </a:r>
            <a:r>
              <a:rPr lang="es-ES" dirty="0" err="1" smtClean="0"/>
              <a:t>macrismo</a:t>
            </a:r>
            <a:r>
              <a:rPr lang="es-ES" dirty="0" smtClean="0"/>
              <a:t> (diciembre 2007 en adelante):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- Eliminación de las Unidades retributivas (UR)                  Funcionarios ($)</a:t>
            </a:r>
          </a:p>
          <a:p>
            <a:pPr marL="0" indent="0">
              <a:buNone/>
            </a:pPr>
            <a:r>
              <a:rPr lang="es-ES" dirty="0"/>
              <a:t>  </a:t>
            </a:r>
            <a:r>
              <a:rPr lang="es-ES" dirty="0" smtClean="0"/>
              <a:t>- Sumas fijas no remunerativas  / Bonos única vez  (verano) / Achatamiento salarial</a:t>
            </a:r>
          </a:p>
          <a:p>
            <a:pPr marL="0" indent="0">
              <a:buNone/>
            </a:pPr>
            <a:r>
              <a:rPr lang="es-ES" dirty="0" smtClean="0"/>
              <a:t>  - Pase a Planta permanente (Nivel 01) de la transitoria ex 948 y ex 959 (año 2010) 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- Convenio Colectivo de Trabajo (CCT), año 2010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- Carreras administrativas del Escalafón general (NCA a partir de Julio 2018,             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 proceso iniciado en año 2013). Tramites en SADE / Ministerio Modernización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- </a:t>
            </a:r>
            <a:r>
              <a:rPr lang="es-ES" b="1" dirty="0" err="1" smtClean="0"/>
              <a:t>Heterogenidad</a:t>
            </a:r>
            <a:r>
              <a:rPr lang="es-ES" dirty="0" smtClean="0"/>
              <a:t> (en el ámbito de representación de ATE Capital) / </a:t>
            </a:r>
            <a:r>
              <a:rPr lang="es-ES" b="1" dirty="0" smtClean="0"/>
              <a:t>precarización</a:t>
            </a:r>
            <a:r>
              <a:rPr lang="es-ES" dirty="0" smtClean="0"/>
              <a:t>:</a:t>
            </a:r>
          </a:p>
          <a:p>
            <a:pPr lvl="0"/>
            <a:r>
              <a:rPr lang="es-ES" dirty="0"/>
              <a:t>Escalafón </a:t>
            </a:r>
            <a:r>
              <a:rPr lang="es-ES" dirty="0" smtClean="0"/>
              <a:t>general (planta permanente): </a:t>
            </a:r>
            <a:r>
              <a:rPr lang="es-ES" dirty="0"/>
              <a:t>10 agrupamientos (= 10 grillas salariales). </a:t>
            </a:r>
            <a:r>
              <a:rPr lang="es-ES" dirty="0" smtClean="0"/>
              <a:t>Auxiliar </a:t>
            </a:r>
            <a:r>
              <a:rPr lang="es-ES" dirty="0"/>
              <a:t>de portería</a:t>
            </a:r>
          </a:p>
          <a:p>
            <a:pPr lvl="0"/>
            <a:r>
              <a:rPr lang="es-ES" dirty="0"/>
              <a:t>S</a:t>
            </a:r>
            <a:r>
              <a:rPr lang="es-ES" dirty="0" smtClean="0"/>
              <a:t>ector salud: Enfermería (Ley 6767) + CETPS </a:t>
            </a:r>
            <a:r>
              <a:rPr lang="es-ES" dirty="0"/>
              <a:t>+ </a:t>
            </a:r>
            <a:r>
              <a:rPr lang="es-ES" dirty="0" smtClean="0"/>
              <a:t>CAPE (auxiliares de enfermería)</a:t>
            </a:r>
          </a:p>
          <a:p>
            <a:r>
              <a:rPr lang="es-ES" dirty="0" smtClean="0"/>
              <a:t>Planta Transitoria (Acta paritaria 06/2014)                  Ingreso a Planta Permanente</a:t>
            </a:r>
            <a:endParaRPr lang="es-ES" dirty="0"/>
          </a:p>
          <a:p>
            <a:r>
              <a:rPr lang="es-ES" dirty="0" smtClean="0"/>
              <a:t>Contratos </a:t>
            </a:r>
            <a:r>
              <a:rPr lang="es-ES" dirty="0" err="1" smtClean="0"/>
              <a:t>LOyS</a:t>
            </a:r>
            <a:r>
              <a:rPr lang="es-ES" dirty="0" smtClean="0"/>
              <a:t> </a:t>
            </a:r>
            <a:r>
              <a:rPr lang="es-ES" dirty="0"/>
              <a:t>+ Convenio de Asistencia Técnica</a:t>
            </a:r>
          </a:p>
          <a:p>
            <a:r>
              <a:rPr lang="es-ES" dirty="0" smtClean="0"/>
              <a:t>Programa </a:t>
            </a:r>
            <a:r>
              <a:rPr lang="es-ES" dirty="0"/>
              <a:t>de Especialistas Profesionales (PEP</a:t>
            </a:r>
            <a:r>
              <a:rPr lang="es-ES" dirty="0" smtClean="0"/>
              <a:t>). Años </a:t>
            </a:r>
            <a:r>
              <a:rPr lang="es-ES" dirty="0"/>
              <a:t>2015 y </a:t>
            </a:r>
            <a:r>
              <a:rPr lang="es-ES" dirty="0" smtClean="0"/>
              <a:t>2016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 -“Retiros voluntarios” (Decreto 547/2016 en adelante), </a:t>
            </a:r>
            <a:r>
              <a:rPr lang="es-ES" b="1" dirty="0" smtClean="0"/>
              <a:t>año 2026</a:t>
            </a:r>
            <a:r>
              <a:rPr lang="es-ES" dirty="0" smtClean="0"/>
              <a:t>: a </a:t>
            </a:r>
            <a:r>
              <a:rPr lang="es-ES" dirty="0"/>
              <a:t>partir de </a:t>
            </a:r>
            <a:r>
              <a:rPr lang="es-ES" dirty="0" smtClean="0"/>
              <a:t>45</a:t>
            </a:r>
          </a:p>
          <a:p>
            <a:pPr marL="0" indent="0">
              <a:buNone/>
            </a:pPr>
            <a:r>
              <a:rPr lang="es-ES" dirty="0"/>
              <a:t> </a:t>
            </a:r>
            <a:r>
              <a:rPr lang="es-ES" dirty="0" smtClean="0"/>
              <a:t>   años</a:t>
            </a:r>
            <a:r>
              <a:rPr lang="es-ES" dirty="0"/>
              <a:t>) </a:t>
            </a:r>
            <a:r>
              <a:rPr lang="es-ES" dirty="0" smtClean="0"/>
              <a:t>y Georreferenciación / Aplicación MIA (licencias) / “Ausentes injustificados” / </a:t>
            </a:r>
            <a:r>
              <a:rPr lang="es-ES" dirty="0" err="1" smtClean="0"/>
              <a:t>Presentismo</a:t>
            </a:r>
            <a:r>
              <a:rPr lang="es-ES" dirty="0" smtClean="0"/>
              <a:t> $ </a:t>
            </a:r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  <a:p>
            <a:pPr lvl="0"/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6" name="Flecha derecha 5"/>
          <p:cNvSpPr/>
          <p:nvPr/>
        </p:nvSpPr>
        <p:spPr>
          <a:xfrm flipV="1">
            <a:off x="5535490" y="4580791"/>
            <a:ext cx="838933" cy="14243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lecha derecha 4"/>
          <p:cNvSpPr/>
          <p:nvPr/>
        </p:nvSpPr>
        <p:spPr>
          <a:xfrm flipV="1">
            <a:off x="5908431" y="1316065"/>
            <a:ext cx="889752" cy="13466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262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1012</Words>
  <Application>Microsoft Office PowerPoint</Application>
  <PresentationFormat>Panorámica</PresentationFormat>
  <Paragraphs>104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Tema de Office</vt:lpstr>
      <vt:lpstr>El salario en disputa</vt:lpstr>
      <vt:lpstr>Temas:</vt:lpstr>
      <vt:lpstr>IPCba: ¿Donde buscar la información? </vt:lpstr>
      <vt:lpstr>1) Informes de resultados del IPCba (mensual y anual)     Informes técnicos de actualización metodológicas </vt:lpstr>
      <vt:lpstr>2) Banco de datos del IDECBA. Series </vt:lpstr>
      <vt:lpstr>3) “TU INFLACION” (IDECBA)</vt:lpstr>
      <vt:lpstr>¿Donde buscar la Grilla salarial de Ciudad?</vt:lpstr>
      <vt:lpstr>“Caso testigo”: GGU-MEDIO-Grado 07/G  (Agrupamiento, Tramo, Grado y Categoría) </vt:lpstr>
      <vt:lpstr>Salarios en el GCBA. Contexto</vt:lpstr>
      <vt:lpstr>Desde que se implementó la actual carrera administrativa (julio 2018), el salario testigo a marzo 2026 se ubica -30,7% abajo. El salario nominal para esa categoría (marzo 2026) es de $1.252.832, actualizado por el IPCba acumulado del periodo, debería ser de $1.808.414.</vt:lpstr>
      <vt:lpstr>El acuerdo paritario de enero 2026, como era esperable, resultó insuficiente frente a la inflación del 1º trimestre: +3,0% en enero y +4,5% en febrero (marzo sin aumento) mientras que IPCba acumulado del 1º trimestre registró una suba de +8,9%. Próxima mesa paritaria en abril.</vt:lpstr>
      <vt:lpstr>Año 2024. Todos los meses hubo aumento salarial, incluso en algunos meses superó al IPCba. Sin embargo, el impacto del IPCba de enero 2024 (21,7%) fue tremendo.</vt:lpstr>
      <vt:lpstr>Año 2025. Solo 5 meses hubo aumento salarial, en enero sin aumento (hasta el año 2022, enero y febrero se pagaban bonos por única vez no remunerativo) y tampoco en diciembre (solo pasó esto ultimo en la paritaria del año 2019 desde el inicio de la NCA)</vt:lpstr>
      <vt:lpstr>-En febrero 2024, se acordó en paritaria el cobro de una Suma fija no remunerativa, comenzó en $25mil y se fue actualizando hasta agosto de ese mismo año a $60mil. Luego se congeló en ese monto.  -Durante ese periodo (agosto 2024 hasta marzo 2026), el IPCba acumuló 64,2%, mes a mes, cada trabajador/a acumuló una perdida de casi $373mil. -Los $60mil de agosto 2024, actualizados por IPCba, representan $98.541 en marzo 2026.</vt:lpstr>
      <vt:lpstr> Problema: Salarios “Iniciales” de cada agrupamiento (referencia al valor de la línea de pobreza del IDECBA) Año 2025: suprimieron los 2 primeros grados (contexto: pase a planta)</vt:lpstr>
      <vt:lpstr>Variación porcentual (formula) (resultados: positivo, negativo o cero)</vt:lpstr>
      <vt:lpstr>Salario “real” (expresa el poder de compra que tiene el salario nominal en términos de bienes y servicios, permite analizar la evolución de salario aislando los efectos de las variaciones de precios)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salario en disputa</dc:title>
  <dc:creator>Admin</dc:creator>
  <cp:lastModifiedBy>Admin</cp:lastModifiedBy>
  <cp:revision>124</cp:revision>
  <dcterms:created xsi:type="dcterms:W3CDTF">2026-04-12T10:26:39Z</dcterms:created>
  <dcterms:modified xsi:type="dcterms:W3CDTF">2026-04-15T15:58:43Z</dcterms:modified>
</cp:coreProperties>
</file>