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777" r:id="rId2"/>
    <p:sldId id="831" r:id="rId3"/>
    <p:sldId id="855" r:id="rId4"/>
    <p:sldId id="854" r:id="rId5"/>
    <p:sldId id="312" r:id="rId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D"/>
    <a:srgbClr val="0CA078"/>
    <a:srgbClr val="004E6D"/>
    <a:srgbClr val="0C9B74"/>
    <a:srgbClr val="0C9B78"/>
    <a:srgbClr val="0CBB78"/>
    <a:srgbClr val="10CF9B"/>
    <a:srgbClr val="0C9B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F4C17B-5732-4465-916B-AB120790080E}" v="585" dt="2024-11-29T20:58:28.5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695" autoAdjust="0"/>
    <p:restoredTop sz="94676" autoAdjust="0"/>
  </p:normalViewPr>
  <p:slideViewPr>
    <p:cSldViewPr>
      <p:cViewPr varScale="1">
        <p:scale>
          <a:sx n="74" d="100"/>
          <a:sy n="74" d="100"/>
        </p:scale>
        <p:origin x="658" y="28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a\Downloads\Base%20escalas%20salariales%20ABR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a\Downloads\Base%20escalas%20salariales%20ABR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r>
              <a:rPr lang="es-AR" sz="2400" b="1" dirty="0"/>
              <a:t>Evolución del salario de la</a:t>
            </a:r>
            <a:r>
              <a:rPr lang="es-AR" sz="2400" b="1" baseline="0" dirty="0"/>
              <a:t> categoría representativa C5</a:t>
            </a:r>
          </a:p>
          <a:p>
            <a:pPr>
              <a:defRPr sz="2400" b="1"/>
            </a:pPr>
            <a:r>
              <a:rPr lang="es-AR" sz="1600" b="0" i="1" baseline="0" dirty="0"/>
              <a:t>A precios de marzo 2026</a:t>
            </a:r>
            <a:endParaRPr lang="es-AR" sz="1600" b="0" i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es-A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60325" cap="rnd">
              <a:solidFill>
                <a:schemeClr val="accent2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circle"/>
              <c:size val="14"/>
              <c:spPr>
                <a:solidFill>
                  <a:schemeClr val="accent1">
                    <a:lumMod val="50000"/>
                  </a:schemeClr>
                </a:solidFill>
                <a:ln w="9525">
                  <a:solidFill>
                    <a:schemeClr val="accent1">
                      <a:lumMod val="50000"/>
                    </a:schemeClr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E7D0-4F9A-A8DB-BC128AADD6A4}"/>
              </c:ext>
            </c:extLst>
          </c:dPt>
          <c:dPt>
            <c:idx val="28"/>
            <c:marker>
              <c:symbol val="circle"/>
              <c:size val="14"/>
              <c:spPr>
                <a:solidFill>
                  <a:schemeClr val="accent2">
                    <a:lumMod val="50000"/>
                  </a:schemeClr>
                </a:solidFill>
                <a:ln w="9525">
                  <a:solidFill>
                    <a:schemeClr val="accent2">
                      <a:lumMod val="50000"/>
                    </a:schemeClr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E7D0-4F9A-A8DB-BC128AADD6A4}"/>
              </c:ext>
            </c:extLst>
          </c:dPt>
          <c:cat>
            <c:numRef>
              <c:f>'desde 2015 REAL'!$B$132:$B$160</c:f>
              <c:numCache>
                <c:formatCode>mmm\-yy</c:formatCode>
                <c:ptCount val="29"/>
                <c:pt idx="0">
                  <c:v>45231</c:v>
                </c:pt>
                <c:pt idx="1">
                  <c:v>45261</c:v>
                </c:pt>
                <c:pt idx="2">
                  <c:v>45292</c:v>
                </c:pt>
                <c:pt idx="3">
                  <c:v>45323</c:v>
                </c:pt>
                <c:pt idx="4">
                  <c:v>45352</c:v>
                </c:pt>
                <c:pt idx="5">
                  <c:v>45383</c:v>
                </c:pt>
                <c:pt idx="6">
                  <c:v>45413</c:v>
                </c:pt>
                <c:pt idx="7">
                  <c:v>45444</c:v>
                </c:pt>
                <c:pt idx="8">
                  <c:v>45474</c:v>
                </c:pt>
                <c:pt idx="9">
                  <c:v>45505</c:v>
                </c:pt>
                <c:pt idx="10">
                  <c:v>45536</c:v>
                </c:pt>
                <c:pt idx="11">
                  <c:v>45566</c:v>
                </c:pt>
                <c:pt idx="12">
                  <c:v>45597</c:v>
                </c:pt>
                <c:pt idx="13">
                  <c:v>45627</c:v>
                </c:pt>
                <c:pt idx="14">
                  <c:v>45658</c:v>
                </c:pt>
                <c:pt idx="15">
                  <c:v>45689</c:v>
                </c:pt>
                <c:pt idx="16">
                  <c:v>45717</c:v>
                </c:pt>
                <c:pt idx="17">
                  <c:v>45748</c:v>
                </c:pt>
                <c:pt idx="18">
                  <c:v>45778</c:v>
                </c:pt>
                <c:pt idx="19">
                  <c:v>45809</c:v>
                </c:pt>
                <c:pt idx="20">
                  <c:v>45839</c:v>
                </c:pt>
                <c:pt idx="21">
                  <c:v>45870</c:v>
                </c:pt>
                <c:pt idx="22">
                  <c:v>45901</c:v>
                </c:pt>
                <c:pt idx="23">
                  <c:v>45931</c:v>
                </c:pt>
                <c:pt idx="24">
                  <c:v>45962</c:v>
                </c:pt>
                <c:pt idx="25">
                  <c:v>45992</c:v>
                </c:pt>
                <c:pt idx="26">
                  <c:v>46023</c:v>
                </c:pt>
                <c:pt idx="27">
                  <c:v>46054</c:v>
                </c:pt>
                <c:pt idx="28">
                  <c:v>46082</c:v>
                </c:pt>
              </c:numCache>
            </c:numRef>
          </c:cat>
          <c:val>
            <c:numRef>
              <c:f>'desde 2015 REAL'!$E$132:$E$160</c:f>
              <c:numCache>
                <c:formatCode>_-"$"\ * #,##0_-;\-"$"\ * #,##0_-;_-"$"\ * "-"??_-;_-@_-</c:formatCode>
                <c:ptCount val="29"/>
                <c:pt idx="0">
                  <c:v>1701175.8412383038</c:v>
                </c:pt>
                <c:pt idx="1">
                  <c:v>1695731.2566643148</c:v>
                </c:pt>
                <c:pt idx="2">
                  <c:v>1418421.8023230883</c:v>
                </c:pt>
                <c:pt idx="3">
                  <c:v>1599739.2602557156</c:v>
                </c:pt>
                <c:pt idx="4">
                  <c:v>1555851.1003007279</c:v>
                </c:pt>
                <c:pt idx="5">
                  <c:v>1458448.5082612003</c:v>
                </c:pt>
                <c:pt idx="6">
                  <c:v>1497131.1417051011</c:v>
                </c:pt>
                <c:pt idx="7">
                  <c:v>1431291.7224714162</c:v>
                </c:pt>
                <c:pt idx="8">
                  <c:v>1524785.207975368</c:v>
                </c:pt>
                <c:pt idx="9">
                  <c:v>1407591.2644522216</c:v>
                </c:pt>
                <c:pt idx="10">
                  <c:v>1387067.3890648955</c:v>
                </c:pt>
                <c:pt idx="11">
                  <c:v>1364041.9741995705</c:v>
                </c:pt>
                <c:pt idx="12">
                  <c:v>1358602.7363934016</c:v>
                </c:pt>
                <c:pt idx="13">
                  <c:v>1379239.8337594401</c:v>
                </c:pt>
                <c:pt idx="14">
                  <c:v>1326826.0987621862</c:v>
                </c:pt>
                <c:pt idx="15">
                  <c:v>1311217.2452186213</c:v>
                </c:pt>
                <c:pt idx="16">
                  <c:v>1280801.8632326941</c:v>
                </c:pt>
                <c:pt idx="17">
                  <c:v>1262046.0273162373</c:v>
                </c:pt>
                <c:pt idx="18">
                  <c:v>1316696.8564018691</c:v>
                </c:pt>
                <c:pt idx="19">
                  <c:v>1286991.29974003</c:v>
                </c:pt>
                <c:pt idx="20">
                  <c:v>1278950.4340630162</c:v>
                </c:pt>
                <c:pt idx="21">
                  <c:v>1270965.5489396707</c:v>
                </c:pt>
                <c:pt idx="22">
                  <c:v>1253450.5848227406</c:v>
                </c:pt>
                <c:pt idx="23">
                  <c:v>1238431.1020613252</c:v>
                </c:pt>
                <c:pt idx="24">
                  <c:v>1221217.7994459539</c:v>
                </c:pt>
                <c:pt idx="25">
                  <c:v>1244037.497348258</c:v>
                </c:pt>
                <c:pt idx="26">
                  <c:v>1184570.2891037404</c:v>
                </c:pt>
                <c:pt idx="27">
                  <c:v>1176423.6563200001</c:v>
                </c:pt>
                <c:pt idx="28">
                  <c:v>1160415.06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E7D0-4F9A-A8DB-BC128AADD6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44620192"/>
        <c:axId val="1344621152"/>
      </c:lineChart>
      <c:dateAx>
        <c:axId val="134462019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es-AR"/>
          </a:p>
        </c:txPr>
        <c:crossAx val="1344621152"/>
        <c:crosses val="autoZero"/>
        <c:auto val="1"/>
        <c:lblOffset val="100"/>
        <c:baseTimeUnit val="months"/>
      </c:dateAx>
      <c:valAx>
        <c:axId val="1344621152"/>
        <c:scaling>
          <c:orientation val="minMax"/>
          <c:min val="7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&quot;$&quot;\ * #,##0_-;\-&quot;$&quot;\ * #,##0_-;_-&quot;$&quot;\ 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es-AR"/>
          </a:p>
        </c:txPr>
        <c:crossAx val="1344620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Segoe UI" panose="020B0502040204020203" pitchFamily="34" charset="0"/>
          <a:cs typeface="Segoe UI" panose="020B0502040204020203" pitchFamily="34" charset="0"/>
        </a:defRPr>
      </a:pPr>
      <a:endParaRPr lang="es-A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r>
              <a:rPr lang="es-AR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Comparación SINEP vs total</a:t>
            </a:r>
            <a:r>
              <a:rPr lang="es-AR" sz="2400" b="1" baseline="0" dirty="0">
                <a:latin typeface="Segoe UI" panose="020B0502040204020203" pitchFamily="34" charset="0"/>
                <a:cs typeface="Segoe UI" panose="020B0502040204020203" pitchFamily="34" charset="0"/>
              </a:rPr>
              <a:t> empleo público y sector privado</a:t>
            </a:r>
          </a:p>
          <a:p>
            <a:pPr>
              <a:defRPr/>
            </a:pPr>
            <a:r>
              <a:rPr lang="es-AR" sz="1600" b="0" i="1" baseline="0" dirty="0">
                <a:latin typeface="Segoe UI" panose="020B0502040204020203" pitchFamily="34" charset="0"/>
                <a:cs typeface="Segoe UI" panose="020B0502040204020203" pitchFamily="34" charset="0"/>
              </a:rPr>
              <a:t>Base nov23=100</a:t>
            </a:r>
            <a:endParaRPr lang="es-AR" sz="1600" b="0" i="1" dirty="0">
              <a:latin typeface="Segoe UI" panose="020B0502040204020203" pitchFamily="34" charset="0"/>
              <a:cs typeface="Segoe UI" panose="020B0502040204020203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es-A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IS!$G$2</c:f>
              <c:strCache>
                <c:ptCount val="1"/>
                <c:pt idx="0">
                  <c:v>Sector privado registrado</c:v>
                </c:pt>
              </c:strCache>
            </c:strRef>
          </c:tx>
          <c:spPr>
            <a:ln w="508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IS!$A$3:$A$31</c:f>
              <c:numCache>
                <c:formatCode>mmm\-yy</c:formatCode>
                <c:ptCount val="29"/>
                <c:pt idx="0">
                  <c:v>45231</c:v>
                </c:pt>
                <c:pt idx="1">
                  <c:v>45261</c:v>
                </c:pt>
                <c:pt idx="2">
                  <c:v>45292</c:v>
                </c:pt>
                <c:pt idx="3">
                  <c:v>45323</c:v>
                </c:pt>
                <c:pt idx="4">
                  <c:v>45352</c:v>
                </c:pt>
                <c:pt idx="5">
                  <c:v>45383</c:v>
                </c:pt>
                <c:pt idx="6">
                  <c:v>45413</c:v>
                </c:pt>
                <c:pt idx="7">
                  <c:v>45444</c:v>
                </c:pt>
                <c:pt idx="8">
                  <c:v>45474</c:v>
                </c:pt>
                <c:pt idx="9">
                  <c:v>45505</c:v>
                </c:pt>
                <c:pt idx="10">
                  <c:v>45536</c:v>
                </c:pt>
                <c:pt idx="11">
                  <c:v>45566</c:v>
                </c:pt>
                <c:pt idx="12">
                  <c:v>45597</c:v>
                </c:pt>
                <c:pt idx="13">
                  <c:v>45627</c:v>
                </c:pt>
                <c:pt idx="14">
                  <c:v>45658</c:v>
                </c:pt>
                <c:pt idx="15">
                  <c:v>45689</c:v>
                </c:pt>
                <c:pt idx="16">
                  <c:v>45717</c:v>
                </c:pt>
                <c:pt idx="17">
                  <c:v>45748</c:v>
                </c:pt>
                <c:pt idx="18">
                  <c:v>45778</c:v>
                </c:pt>
                <c:pt idx="19">
                  <c:v>45809</c:v>
                </c:pt>
                <c:pt idx="20">
                  <c:v>45839</c:v>
                </c:pt>
                <c:pt idx="21">
                  <c:v>45870</c:v>
                </c:pt>
                <c:pt idx="22">
                  <c:v>45901</c:v>
                </c:pt>
                <c:pt idx="23">
                  <c:v>45931</c:v>
                </c:pt>
                <c:pt idx="24">
                  <c:v>45962</c:v>
                </c:pt>
                <c:pt idx="25">
                  <c:v>45992</c:v>
                </c:pt>
                <c:pt idx="26">
                  <c:v>46023</c:v>
                </c:pt>
                <c:pt idx="27">
                  <c:v>46054</c:v>
                </c:pt>
                <c:pt idx="28">
                  <c:v>46082</c:v>
                </c:pt>
              </c:numCache>
            </c:numRef>
          </c:cat>
          <c:val>
            <c:numRef>
              <c:f>IS!$G$3:$G$31</c:f>
              <c:numCache>
                <c:formatCode>0.00</c:formatCode>
                <c:ptCount val="29"/>
                <c:pt idx="0">
                  <c:v>100</c:v>
                </c:pt>
                <c:pt idx="1">
                  <c:v>88.476593928200359</c:v>
                </c:pt>
                <c:pt idx="2">
                  <c:v>88.026330446110961</c:v>
                </c:pt>
                <c:pt idx="3">
                  <c:v>88.701781463909001</c:v>
                </c:pt>
                <c:pt idx="4">
                  <c:v>87.892262490649102</c:v>
                </c:pt>
                <c:pt idx="5">
                  <c:v>90.449193067253503</c:v>
                </c:pt>
                <c:pt idx="6">
                  <c:v>93.467206215001482</c:v>
                </c:pt>
                <c:pt idx="7">
                  <c:v>95.336416642590692</c:v>
                </c:pt>
                <c:pt idx="8">
                  <c:v>97.41998373422939</c:v>
                </c:pt>
                <c:pt idx="9">
                  <c:v>98.203280701167415</c:v>
                </c:pt>
                <c:pt idx="10">
                  <c:v>98.456201323979656</c:v>
                </c:pt>
                <c:pt idx="11">
                  <c:v>99.65566697312515</c:v>
                </c:pt>
                <c:pt idx="12">
                  <c:v>100.51200003525199</c:v>
                </c:pt>
                <c:pt idx="13">
                  <c:v>100.602915013238</c:v>
                </c:pt>
                <c:pt idx="14">
                  <c:v>100.70182058707675</c:v>
                </c:pt>
                <c:pt idx="15">
                  <c:v>100.61172040765007</c:v>
                </c:pt>
                <c:pt idx="16">
                  <c:v>99.120240968592597</c:v>
                </c:pt>
                <c:pt idx="17">
                  <c:v>98.860501760750012</c:v>
                </c:pt>
                <c:pt idx="18">
                  <c:v>99.324206189947702</c:v>
                </c:pt>
                <c:pt idx="19">
                  <c:v>99.454244032409576</c:v>
                </c:pt>
                <c:pt idx="20">
                  <c:v>99.720023526615023</c:v>
                </c:pt>
                <c:pt idx="21">
                  <c:v>100.05614295685075</c:v>
                </c:pt>
                <c:pt idx="22">
                  <c:v>99.343748057664627</c:v>
                </c:pt>
                <c:pt idx="23">
                  <c:v>99.129545817559702</c:v>
                </c:pt>
                <c:pt idx="24">
                  <c:v>98.770132971315064</c:v>
                </c:pt>
                <c:pt idx="25">
                  <c:v>98.511104667968326</c:v>
                </c:pt>
                <c:pt idx="26">
                  <c:v>97.776064226342783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CFE9-4C38-844D-A62BC1298E6F}"/>
            </c:ext>
          </c:extLst>
        </c:ser>
        <c:ser>
          <c:idx val="1"/>
          <c:order val="1"/>
          <c:tx>
            <c:strRef>
              <c:f>IS!$H$2</c:f>
              <c:strCache>
                <c:ptCount val="1"/>
                <c:pt idx="0">
                  <c:v>Sector público (total nacional)</c:v>
                </c:pt>
              </c:strCache>
            </c:strRef>
          </c:tx>
          <c:spPr>
            <a:ln w="508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IS!$A$3:$A$31</c:f>
              <c:numCache>
                <c:formatCode>mmm\-yy</c:formatCode>
                <c:ptCount val="29"/>
                <c:pt idx="0">
                  <c:v>45231</c:v>
                </c:pt>
                <c:pt idx="1">
                  <c:v>45261</c:v>
                </c:pt>
                <c:pt idx="2">
                  <c:v>45292</c:v>
                </c:pt>
                <c:pt idx="3">
                  <c:v>45323</c:v>
                </c:pt>
                <c:pt idx="4">
                  <c:v>45352</c:v>
                </c:pt>
                <c:pt idx="5">
                  <c:v>45383</c:v>
                </c:pt>
                <c:pt idx="6">
                  <c:v>45413</c:v>
                </c:pt>
                <c:pt idx="7">
                  <c:v>45444</c:v>
                </c:pt>
                <c:pt idx="8">
                  <c:v>45474</c:v>
                </c:pt>
                <c:pt idx="9">
                  <c:v>45505</c:v>
                </c:pt>
                <c:pt idx="10">
                  <c:v>45536</c:v>
                </c:pt>
                <c:pt idx="11">
                  <c:v>45566</c:v>
                </c:pt>
                <c:pt idx="12">
                  <c:v>45597</c:v>
                </c:pt>
                <c:pt idx="13">
                  <c:v>45627</c:v>
                </c:pt>
                <c:pt idx="14">
                  <c:v>45658</c:v>
                </c:pt>
                <c:pt idx="15">
                  <c:v>45689</c:v>
                </c:pt>
                <c:pt idx="16">
                  <c:v>45717</c:v>
                </c:pt>
                <c:pt idx="17">
                  <c:v>45748</c:v>
                </c:pt>
                <c:pt idx="18">
                  <c:v>45778</c:v>
                </c:pt>
                <c:pt idx="19">
                  <c:v>45809</c:v>
                </c:pt>
                <c:pt idx="20">
                  <c:v>45839</c:v>
                </c:pt>
                <c:pt idx="21">
                  <c:v>45870</c:v>
                </c:pt>
                <c:pt idx="22">
                  <c:v>45901</c:v>
                </c:pt>
                <c:pt idx="23">
                  <c:v>45931</c:v>
                </c:pt>
                <c:pt idx="24">
                  <c:v>45962</c:v>
                </c:pt>
                <c:pt idx="25">
                  <c:v>45992</c:v>
                </c:pt>
                <c:pt idx="26">
                  <c:v>46023</c:v>
                </c:pt>
                <c:pt idx="27">
                  <c:v>46054</c:v>
                </c:pt>
                <c:pt idx="28">
                  <c:v>46082</c:v>
                </c:pt>
              </c:numCache>
            </c:numRef>
          </c:cat>
          <c:val>
            <c:numRef>
              <c:f>IS!$H$3:$H$31</c:f>
              <c:numCache>
                <c:formatCode>0.00</c:formatCode>
                <c:ptCount val="29"/>
                <c:pt idx="0">
                  <c:v>100</c:v>
                </c:pt>
                <c:pt idx="1">
                  <c:v>84.060604281594706</c:v>
                </c:pt>
                <c:pt idx="2">
                  <c:v>78.123414996734795</c:v>
                </c:pt>
                <c:pt idx="3">
                  <c:v>79.439644493914926</c:v>
                </c:pt>
                <c:pt idx="4">
                  <c:v>79.457138902043155</c:v>
                </c:pt>
                <c:pt idx="5">
                  <c:v>78.519410023172966</c:v>
                </c:pt>
                <c:pt idx="6">
                  <c:v>81.575271222530375</c:v>
                </c:pt>
                <c:pt idx="7">
                  <c:v>81.063687177269642</c:v>
                </c:pt>
                <c:pt idx="8">
                  <c:v>83.183433024523069</c:v>
                </c:pt>
                <c:pt idx="9">
                  <c:v>83.545307104015365</c:v>
                </c:pt>
                <c:pt idx="10">
                  <c:v>83.884095846682769</c:v>
                </c:pt>
                <c:pt idx="11">
                  <c:v>85.222984093533938</c:v>
                </c:pt>
                <c:pt idx="12">
                  <c:v>85.492130030738693</c:v>
                </c:pt>
                <c:pt idx="13">
                  <c:v>84.676261437431265</c:v>
                </c:pt>
                <c:pt idx="14">
                  <c:v>83.619992349994732</c:v>
                </c:pt>
                <c:pt idx="15">
                  <c:v>85.308050314633178</c:v>
                </c:pt>
                <c:pt idx="16">
                  <c:v>84.961110131353806</c:v>
                </c:pt>
                <c:pt idx="17">
                  <c:v>84.522276579797037</c:v>
                </c:pt>
                <c:pt idx="18">
                  <c:v>86.001007437788161</c:v>
                </c:pt>
                <c:pt idx="19">
                  <c:v>85.732485313541972</c:v>
                </c:pt>
                <c:pt idx="20">
                  <c:v>86.052675407007257</c:v>
                </c:pt>
                <c:pt idx="21">
                  <c:v>86.806318037341754</c:v>
                </c:pt>
                <c:pt idx="22">
                  <c:v>85.989470346018052</c:v>
                </c:pt>
                <c:pt idx="23">
                  <c:v>85.644239492885063</c:v>
                </c:pt>
                <c:pt idx="24">
                  <c:v>84.516340885282986</c:v>
                </c:pt>
                <c:pt idx="25">
                  <c:v>83.024318856753865</c:v>
                </c:pt>
                <c:pt idx="26">
                  <c:v>82.145034893472101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CFE9-4C38-844D-A62BC1298E6F}"/>
            </c:ext>
          </c:extLst>
        </c:ser>
        <c:ser>
          <c:idx val="2"/>
          <c:order val="2"/>
          <c:tx>
            <c:strRef>
              <c:f>IS!$I$2</c:f>
              <c:strCache>
                <c:ptCount val="1"/>
                <c:pt idx="0">
                  <c:v>SINEP (C5)</c:v>
                </c:pt>
              </c:strCache>
            </c:strRef>
          </c:tx>
          <c:spPr>
            <a:ln w="50800" cap="rnd">
              <a:solidFill>
                <a:schemeClr val="accent2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dPt>
            <c:idx val="22"/>
            <c:marker>
              <c:symbol val="none"/>
            </c:marker>
            <c:bubble3D val="0"/>
            <c:spPr>
              <a:ln w="50800" cap="rnd">
                <a:solidFill>
                  <a:schemeClr val="accent2">
                    <a:lumMod val="50000"/>
                  </a:scheme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CFE9-4C38-844D-A62BC1298E6F}"/>
              </c:ext>
            </c:extLst>
          </c:dPt>
          <c:dPt>
            <c:idx val="23"/>
            <c:marker>
              <c:symbol val="none"/>
            </c:marker>
            <c:bubble3D val="0"/>
            <c:spPr>
              <a:ln w="50800" cap="rnd">
                <a:solidFill>
                  <a:schemeClr val="accent2">
                    <a:lumMod val="50000"/>
                  </a:scheme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CFE9-4C38-844D-A62BC1298E6F}"/>
              </c:ext>
            </c:extLst>
          </c:dPt>
          <c:dPt>
            <c:idx val="24"/>
            <c:marker>
              <c:symbol val="none"/>
            </c:marker>
            <c:bubble3D val="0"/>
            <c:spPr>
              <a:ln w="50800" cap="rnd">
                <a:solidFill>
                  <a:schemeClr val="accent2">
                    <a:lumMod val="50000"/>
                  </a:scheme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CFE9-4C38-844D-A62BC1298E6F}"/>
              </c:ext>
            </c:extLst>
          </c:dPt>
          <c:cat>
            <c:numRef>
              <c:f>IS!$A$3:$A$31</c:f>
              <c:numCache>
                <c:formatCode>mmm\-yy</c:formatCode>
                <c:ptCount val="29"/>
                <c:pt idx="0">
                  <c:v>45231</c:v>
                </c:pt>
                <c:pt idx="1">
                  <c:v>45261</c:v>
                </c:pt>
                <c:pt idx="2">
                  <c:v>45292</c:v>
                </c:pt>
                <c:pt idx="3">
                  <c:v>45323</c:v>
                </c:pt>
                <c:pt idx="4">
                  <c:v>45352</c:v>
                </c:pt>
                <c:pt idx="5">
                  <c:v>45383</c:v>
                </c:pt>
                <c:pt idx="6">
                  <c:v>45413</c:v>
                </c:pt>
                <c:pt idx="7">
                  <c:v>45444</c:v>
                </c:pt>
                <c:pt idx="8">
                  <c:v>45474</c:v>
                </c:pt>
                <c:pt idx="9">
                  <c:v>45505</c:v>
                </c:pt>
                <c:pt idx="10">
                  <c:v>45536</c:v>
                </c:pt>
                <c:pt idx="11">
                  <c:v>45566</c:v>
                </c:pt>
                <c:pt idx="12">
                  <c:v>45597</c:v>
                </c:pt>
                <c:pt idx="13">
                  <c:v>45627</c:v>
                </c:pt>
                <c:pt idx="14">
                  <c:v>45658</c:v>
                </c:pt>
                <c:pt idx="15">
                  <c:v>45689</c:v>
                </c:pt>
                <c:pt idx="16">
                  <c:v>45717</c:v>
                </c:pt>
                <c:pt idx="17">
                  <c:v>45748</c:v>
                </c:pt>
                <c:pt idx="18">
                  <c:v>45778</c:v>
                </c:pt>
                <c:pt idx="19">
                  <c:v>45809</c:v>
                </c:pt>
                <c:pt idx="20">
                  <c:v>45839</c:v>
                </c:pt>
                <c:pt idx="21">
                  <c:v>45870</c:v>
                </c:pt>
                <c:pt idx="22">
                  <c:v>45901</c:v>
                </c:pt>
                <c:pt idx="23">
                  <c:v>45931</c:v>
                </c:pt>
                <c:pt idx="24">
                  <c:v>45962</c:v>
                </c:pt>
                <c:pt idx="25">
                  <c:v>45992</c:v>
                </c:pt>
                <c:pt idx="26">
                  <c:v>46023</c:v>
                </c:pt>
                <c:pt idx="27">
                  <c:v>46054</c:v>
                </c:pt>
                <c:pt idx="28">
                  <c:v>46082</c:v>
                </c:pt>
              </c:numCache>
            </c:numRef>
          </c:cat>
          <c:val>
            <c:numRef>
              <c:f>IS!$I$3:$I$31</c:f>
              <c:numCache>
                <c:formatCode>0.00</c:formatCode>
                <c:ptCount val="29"/>
                <c:pt idx="0">
                  <c:v>100</c:v>
                </c:pt>
                <c:pt idx="1">
                  <c:v>99.679951687414885</c:v>
                </c:pt>
                <c:pt idx="2">
                  <c:v>83.378905809678344</c:v>
                </c:pt>
                <c:pt idx="3">
                  <c:v>94.037266546840257</c:v>
                </c:pt>
                <c:pt idx="4">
                  <c:v>91.457394502393569</c:v>
                </c:pt>
                <c:pt idx="5">
                  <c:v>85.731790500832673</c:v>
                </c:pt>
                <c:pt idx="6">
                  <c:v>88.005666751963972</c:v>
                </c:pt>
                <c:pt idx="7">
                  <c:v>84.135436665357545</c:v>
                </c:pt>
                <c:pt idx="8">
                  <c:v>89.631252161767179</c:v>
                </c:pt>
                <c:pt idx="9">
                  <c:v>82.74225569930627</c:v>
                </c:pt>
                <c:pt idx="10">
                  <c:v>81.53580338028047</c:v>
                </c:pt>
                <c:pt idx="11">
                  <c:v>80.1823033888531</c:v>
                </c:pt>
                <c:pt idx="12">
                  <c:v>79.862569374630937</c:v>
                </c:pt>
                <c:pt idx="13">
                  <c:v>81.075677206624164</c:v>
                </c:pt>
                <c:pt idx="14">
                  <c:v>77.994647384386539</c:v>
                </c:pt>
                <c:pt idx="15">
                  <c:v>77.077114160295892</c:v>
                </c:pt>
                <c:pt idx="16">
                  <c:v>75.289210685027413</c:v>
                </c:pt>
                <c:pt idx="17">
                  <c:v>74.186688802115867</c:v>
                </c:pt>
                <c:pt idx="18">
                  <c:v>77.399221437534138</c:v>
                </c:pt>
                <c:pt idx="19">
                  <c:v>75.653043532714136</c:v>
                </c:pt>
                <c:pt idx="20">
                  <c:v>75.180378363006525</c:v>
                </c:pt>
                <c:pt idx="21">
                  <c:v>74.711003890962928</c:v>
                </c:pt>
                <c:pt idx="22">
                  <c:v>73.681424014953137</c:v>
                </c:pt>
                <c:pt idx="23">
                  <c:v>72.798535697512492</c:v>
                </c:pt>
                <c:pt idx="24">
                  <c:v>71.786688350630257</c:v>
                </c:pt>
                <c:pt idx="25">
                  <c:v>73.128095708360746</c:v>
                </c:pt>
                <c:pt idx="26">
                  <c:v>69.632442478226054</c:v>
                </c:pt>
                <c:pt idx="27">
                  <c:v>69.153560014329187</c:v>
                </c:pt>
                <c:pt idx="28">
                  <c:v>68.21252876218378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CFE9-4C38-844D-A62BC1298E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74632767"/>
        <c:axId val="674643327"/>
      </c:lineChart>
      <c:dateAx>
        <c:axId val="674632767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es-AR"/>
          </a:p>
        </c:txPr>
        <c:crossAx val="674643327"/>
        <c:crosses val="autoZero"/>
        <c:auto val="1"/>
        <c:lblOffset val="100"/>
        <c:baseTimeUnit val="months"/>
      </c:dateAx>
      <c:valAx>
        <c:axId val="674643327"/>
        <c:scaling>
          <c:orientation val="minMax"/>
          <c:max val="105"/>
          <c:min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es-AR"/>
          </a:p>
        </c:txPr>
        <c:crossAx val="674632767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es-A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Segoe UI" panose="020B0502040204020203" pitchFamily="34" charset="0"/>
          <a:cs typeface="Segoe UI" panose="020B0502040204020203" pitchFamily="34" charset="0"/>
        </a:defRPr>
      </a:pPr>
      <a:endParaRPr lang="es-A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6FD1F-3BA7-475C-A6BA-39ED08607A38}" type="datetimeFigureOut">
              <a:rPr lang="es-AR" smtClean="0"/>
              <a:t>15/4/2026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19CD1-6626-4B2D-A522-6F4D4269042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384653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14703-7C58-4ABF-B547-467449598A0D}" type="datetimeFigureOut">
              <a:rPr lang="es-AR" smtClean="0"/>
              <a:t>15/4/2026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B12972-8C1C-412F-A9DC-B05436D8E6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507954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30A4-F604-440A-80ED-DAFA3ED12B3F}" type="datetimeFigureOut">
              <a:rPr lang="es-AR" smtClean="0"/>
              <a:pPr/>
              <a:t>15/4/2026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7151-2A7D-427A-B31B-45143785417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30A4-F604-440A-80ED-DAFA3ED12B3F}" type="datetimeFigureOut">
              <a:rPr lang="es-AR" smtClean="0"/>
              <a:pPr/>
              <a:t>15/4/2026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7151-2A7D-427A-B31B-45143785417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30A4-F604-440A-80ED-DAFA3ED12B3F}" type="datetimeFigureOut">
              <a:rPr lang="es-AR" smtClean="0"/>
              <a:pPr/>
              <a:t>15/4/2026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7151-2A7D-427A-B31B-45143785417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30A4-F604-440A-80ED-DAFA3ED12B3F}" type="datetimeFigureOut">
              <a:rPr lang="es-AR" smtClean="0"/>
              <a:pPr/>
              <a:t>15/4/2026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7151-2A7D-427A-B31B-45143785417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30A4-F604-440A-80ED-DAFA3ED12B3F}" type="datetimeFigureOut">
              <a:rPr lang="es-AR" smtClean="0"/>
              <a:pPr/>
              <a:t>15/4/2026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7151-2A7D-427A-B31B-45143785417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30A4-F604-440A-80ED-DAFA3ED12B3F}" type="datetimeFigureOut">
              <a:rPr lang="es-AR" smtClean="0"/>
              <a:pPr/>
              <a:t>15/4/2026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7151-2A7D-427A-B31B-45143785417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30A4-F604-440A-80ED-DAFA3ED12B3F}" type="datetimeFigureOut">
              <a:rPr lang="es-AR" smtClean="0"/>
              <a:pPr/>
              <a:t>15/4/2026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7151-2A7D-427A-B31B-45143785417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30A4-F604-440A-80ED-DAFA3ED12B3F}" type="datetimeFigureOut">
              <a:rPr lang="es-AR" smtClean="0"/>
              <a:pPr/>
              <a:t>15/4/2026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7151-2A7D-427A-B31B-45143785417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30A4-F604-440A-80ED-DAFA3ED12B3F}" type="datetimeFigureOut">
              <a:rPr lang="es-AR" smtClean="0"/>
              <a:pPr/>
              <a:t>15/4/2026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7151-2A7D-427A-B31B-45143785417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30A4-F604-440A-80ED-DAFA3ED12B3F}" type="datetimeFigureOut">
              <a:rPr lang="es-AR" smtClean="0"/>
              <a:pPr/>
              <a:t>15/4/2026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7151-2A7D-427A-B31B-45143785417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30A4-F604-440A-80ED-DAFA3ED12B3F}" type="datetimeFigureOut">
              <a:rPr lang="es-AR" smtClean="0"/>
              <a:pPr/>
              <a:t>15/4/2026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7151-2A7D-427A-B31B-45143785417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030A4-F604-440A-80ED-DAFA3ED12B3F}" type="datetimeFigureOut">
              <a:rPr lang="es-AR" smtClean="0"/>
              <a:pPr/>
              <a:t>15/4/2026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A7151-2A7D-427A-B31B-45143785417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ángulo 21"/>
          <p:cNvSpPr/>
          <p:nvPr/>
        </p:nvSpPr>
        <p:spPr>
          <a:xfrm>
            <a:off x="0" y="0"/>
            <a:ext cx="12192000" cy="5564688"/>
          </a:xfrm>
          <a:prstGeom prst="rect">
            <a:avLst/>
          </a:prstGeom>
          <a:solidFill>
            <a:srgbClr val="004E6D"/>
          </a:solidFill>
          <a:ln w="57150">
            <a:noFill/>
          </a:ln>
        </p:spPr>
        <p:txBody>
          <a:bodyPr lIns="0" tIns="0" rIns="0" bIns="0" anchor="t" anchorCtr="0"/>
          <a:lstStyle/>
          <a:p>
            <a:pPr>
              <a:spcBef>
                <a:spcPts val="1800"/>
              </a:spcBef>
              <a:buClr>
                <a:srgbClr val="39C0BA"/>
              </a:buClr>
              <a:buSzPct val="100000"/>
            </a:pPr>
            <a:endParaRPr lang="es-AR" sz="3200" kern="0" dirty="0">
              <a:solidFill>
                <a:srgbClr val="10CF9B"/>
              </a:solidFill>
              <a:latin typeface="Segoe UI Semibold" panose="020B07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26" name="Grupo 25"/>
          <p:cNvGrpSpPr/>
          <p:nvPr/>
        </p:nvGrpSpPr>
        <p:grpSpPr>
          <a:xfrm rot="3479330">
            <a:off x="3956625" y="2906482"/>
            <a:ext cx="2968494" cy="1450978"/>
            <a:chOff x="-217990" y="3273138"/>
            <a:chExt cx="2104429" cy="1110784"/>
          </a:xfrm>
        </p:grpSpPr>
        <p:cxnSp>
          <p:nvCxnSpPr>
            <p:cNvPr id="27" name="Shape 10"/>
            <p:cNvCxnSpPr/>
            <p:nvPr/>
          </p:nvCxnSpPr>
          <p:spPr>
            <a:xfrm flipV="1">
              <a:off x="-145907" y="3273138"/>
              <a:ext cx="2032346" cy="1057798"/>
            </a:xfrm>
            <a:prstGeom prst="straightConnector1">
              <a:avLst/>
            </a:prstGeom>
            <a:noFill/>
            <a:ln w="76200" cap="flat" cmpd="sng">
              <a:solidFill>
                <a:schemeClr val="accent4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28" name="15 Conector recto"/>
            <p:cNvCxnSpPr/>
            <p:nvPr/>
          </p:nvCxnSpPr>
          <p:spPr>
            <a:xfrm flipV="1">
              <a:off x="-217990" y="3316625"/>
              <a:ext cx="1935972" cy="1067297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upo 24"/>
          <p:cNvGrpSpPr/>
          <p:nvPr/>
        </p:nvGrpSpPr>
        <p:grpSpPr>
          <a:xfrm rot="20961060">
            <a:off x="1268310" y="3261291"/>
            <a:ext cx="2813700" cy="1266952"/>
            <a:chOff x="-217990" y="3273138"/>
            <a:chExt cx="2104429" cy="1110784"/>
          </a:xfrm>
        </p:grpSpPr>
        <p:cxnSp>
          <p:nvCxnSpPr>
            <p:cNvPr id="13" name="Shape 10"/>
            <p:cNvCxnSpPr/>
            <p:nvPr/>
          </p:nvCxnSpPr>
          <p:spPr>
            <a:xfrm flipV="1">
              <a:off x="-145907" y="3273138"/>
              <a:ext cx="2032346" cy="1057798"/>
            </a:xfrm>
            <a:prstGeom prst="straightConnector1">
              <a:avLst/>
            </a:prstGeom>
            <a:noFill/>
            <a:ln w="76200" cap="flat" cmpd="sng">
              <a:solidFill>
                <a:schemeClr val="accent4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16" name="15 Conector recto"/>
            <p:cNvCxnSpPr/>
            <p:nvPr/>
          </p:nvCxnSpPr>
          <p:spPr>
            <a:xfrm flipV="1">
              <a:off x="-217990" y="3316625"/>
              <a:ext cx="1935972" cy="1067297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upo 6"/>
          <p:cNvGrpSpPr/>
          <p:nvPr/>
        </p:nvGrpSpPr>
        <p:grpSpPr>
          <a:xfrm>
            <a:off x="3556347" y="2328195"/>
            <a:ext cx="1180545" cy="1097291"/>
            <a:chOff x="5126874" y="4155129"/>
            <a:chExt cx="756207" cy="742989"/>
          </a:xfrm>
        </p:grpSpPr>
        <p:sp>
          <p:nvSpPr>
            <p:cNvPr id="10" name="9 Elipse"/>
            <p:cNvSpPr/>
            <p:nvPr/>
          </p:nvSpPr>
          <p:spPr>
            <a:xfrm>
              <a:off x="5163001" y="4195936"/>
              <a:ext cx="720080" cy="70218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0" name="19 Elipse"/>
            <p:cNvSpPr/>
            <p:nvPr/>
          </p:nvSpPr>
          <p:spPr>
            <a:xfrm>
              <a:off x="5126874" y="4155129"/>
              <a:ext cx="720080" cy="70218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21" name="20 Rectángulo"/>
          <p:cNvSpPr/>
          <p:nvPr/>
        </p:nvSpPr>
        <p:spPr>
          <a:xfrm>
            <a:off x="235457" y="12972"/>
            <a:ext cx="899786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66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La evolución del salario del SINEP</a:t>
            </a:r>
            <a:br>
              <a:rPr lang="es-ES" sz="6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s-ES" sz="60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s-ES" sz="44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s-ES" sz="4400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grpSp>
        <p:nvGrpSpPr>
          <p:cNvPr id="32" name="Grupo 31"/>
          <p:cNvGrpSpPr/>
          <p:nvPr/>
        </p:nvGrpSpPr>
        <p:grpSpPr>
          <a:xfrm rot="1270128">
            <a:off x="7424277" y="3541355"/>
            <a:ext cx="1864852" cy="1501602"/>
            <a:chOff x="-217990" y="3273138"/>
            <a:chExt cx="2104429" cy="1110784"/>
          </a:xfrm>
        </p:grpSpPr>
        <p:cxnSp>
          <p:nvCxnSpPr>
            <p:cNvPr id="33" name="Shape 10"/>
            <p:cNvCxnSpPr/>
            <p:nvPr/>
          </p:nvCxnSpPr>
          <p:spPr>
            <a:xfrm flipV="1">
              <a:off x="-145907" y="3273138"/>
              <a:ext cx="2032346" cy="1057798"/>
            </a:xfrm>
            <a:prstGeom prst="straightConnector1">
              <a:avLst/>
            </a:prstGeom>
            <a:noFill/>
            <a:ln w="76200" cap="flat" cmpd="sng">
              <a:solidFill>
                <a:schemeClr val="accent4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34" name="15 Conector recto"/>
            <p:cNvCxnSpPr/>
            <p:nvPr/>
          </p:nvCxnSpPr>
          <p:spPr>
            <a:xfrm flipV="1">
              <a:off x="-217990" y="3316625"/>
              <a:ext cx="1935972" cy="1067297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upo 28"/>
          <p:cNvGrpSpPr/>
          <p:nvPr/>
        </p:nvGrpSpPr>
        <p:grpSpPr>
          <a:xfrm>
            <a:off x="6513245" y="4084288"/>
            <a:ext cx="1180545" cy="1097291"/>
            <a:chOff x="5126874" y="4155129"/>
            <a:chExt cx="756207" cy="742989"/>
          </a:xfrm>
        </p:grpSpPr>
        <p:sp>
          <p:nvSpPr>
            <p:cNvPr id="30" name="9 Elipse"/>
            <p:cNvSpPr/>
            <p:nvPr/>
          </p:nvSpPr>
          <p:spPr>
            <a:xfrm>
              <a:off x="5163001" y="4195936"/>
              <a:ext cx="720080" cy="70218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1" name="19 Elipse"/>
            <p:cNvSpPr/>
            <p:nvPr/>
          </p:nvSpPr>
          <p:spPr>
            <a:xfrm>
              <a:off x="5126874" y="4155129"/>
              <a:ext cx="720080" cy="70218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grpSp>
        <p:nvGrpSpPr>
          <p:cNvPr id="38" name="Grupo 37"/>
          <p:cNvGrpSpPr/>
          <p:nvPr/>
        </p:nvGrpSpPr>
        <p:grpSpPr>
          <a:xfrm rot="2852338">
            <a:off x="9698798" y="3458241"/>
            <a:ext cx="2451604" cy="1345395"/>
            <a:chOff x="-217990" y="3273138"/>
            <a:chExt cx="2104429" cy="1110784"/>
          </a:xfrm>
        </p:grpSpPr>
        <p:cxnSp>
          <p:nvCxnSpPr>
            <p:cNvPr id="39" name="Shape 10"/>
            <p:cNvCxnSpPr/>
            <p:nvPr/>
          </p:nvCxnSpPr>
          <p:spPr>
            <a:xfrm flipV="1">
              <a:off x="-145907" y="3273138"/>
              <a:ext cx="2032346" cy="1057798"/>
            </a:xfrm>
            <a:prstGeom prst="straightConnector1">
              <a:avLst/>
            </a:prstGeom>
            <a:noFill/>
            <a:ln w="76200" cap="flat" cmpd="sng">
              <a:solidFill>
                <a:schemeClr val="accent4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40" name="15 Conector recto"/>
            <p:cNvCxnSpPr/>
            <p:nvPr/>
          </p:nvCxnSpPr>
          <p:spPr>
            <a:xfrm flipV="1">
              <a:off x="-217990" y="3316625"/>
              <a:ext cx="1935972" cy="1067297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upo 34"/>
          <p:cNvGrpSpPr/>
          <p:nvPr/>
        </p:nvGrpSpPr>
        <p:grpSpPr>
          <a:xfrm>
            <a:off x="9259158" y="3175725"/>
            <a:ext cx="1180545" cy="1097291"/>
            <a:chOff x="5126874" y="4155129"/>
            <a:chExt cx="756207" cy="742989"/>
          </a:xfrm>
        </p:grpSpPr>
        <p:sp>
          <p:nvSpPr>
            <p:cNvPr id="36" name="9 Elipse"/>
            <p:cNvSpPr/>
            <p:nvPr/>
          </p:nvSpPr>
          <p:spPr>
            <a:xfrm>
              <a:off x="5163001" y="4195936"/>
              <a:ext cx="720080" cy="70218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7" name="19 Elipse"/>
            <p:cNvSpPr/>
            <p:nvPr/>
          </p:nvSpPr>
          <p:spPr>
            <a:xfrm>
              <a:off x="5126874" y="4155129"/>
              <a:ext cx="720080" cy="70218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41" name="1 CuadroTexto"/>
          <p:cNvSpPr txBox="1"/>
          <p:nvPr/>
        </p:nvSpPr>
        <p:spPr>
          <a:xfrm>
            <a:off x="3657761" y="5970217"/>
            <a:ext cx="85296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sz="2000" dirty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r"/>
            <a:r>
              <a:rPr lang="es-AR" sz="2400" dirty="0">
                <a:solidFill>
                  <a:schemeClr val="accent4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Instituto de Trabajo y Economía </a:t>
            </a:r>
            <a:r>
              <a:rPr lang="es-A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|</a:t>
            </a:r>
            <a:r>
              <a:rPr lang="es-AR" sz="2000" dirty="0">
                <a:solidFill>
                  <a:schemeClr val="accent4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s-AR" sz="24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Fundación Germán Abdala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9856593" y="80584"/>
            <a:ext cx="2361245" cy="132343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D1E736EA-9A90-356E-3BAB-7AE10D4E2D86}"/>
              </a:ext>
            </a:extLst>
          </p:cNvPr>
          <p:cNvSpPr txBox="1"/>
          <p:nvPr/>
        </p:nvSpPr>
        <p:spPr>
          <a:xfrm>
            <a:off x="7423248" y="5854267"/>
            <a:ext cx="47641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sz="2400" b="1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Abril 2026</a:t>
            </a:r>
            <a:endParaRPr lang="es-AR" sz="2400" b="1" dirty="0">
              <a:solidFill>
                <a:schemeClr val="tx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AD3B5880-8DF5-88C2-B33C-6EDEF22F2CA9}"/>
              </a:ext>
            </a:extLst>
          </p:cNvPr>
          <p:cNvGrpSpPr/>
          <p:nvPr/>
        </p:nvGrpSpPr>
        <p:grpSpPr>
          <a:xfrm rot="3479330">
            <a:off x="-86337" y="4138310"/>
            <a:ext cx="1305700" cy="652982"/>
            <a:chOff x="-217990" y="3273138"/>
            <a:chExt cx="2104429" cy="1110784"/>
          </a:xfrm>
        </p:grpSpPr>
        <p:cxnSp>
          <p:nvCxnSpPr>
            <p:cNvPr id="9" name="Shape 10">
              <a:extLst>
                <a:ext uri="{FF2B5EF4-FFF2-40B4-BE49-F238E27FC236}">
                  <a16:creationId xmlns:a16="http://schemas.microsoft.com/office/drawing/2014/main" id="{1F2599C1-1FC1-8C62-BA89-1AB9EBCE4442}"/>
                </a:ext>
              </a:extLst>
            </p:cNvPr>
            <p:cNvCxnSpPr/>
            <p:nvPr/>
          </p:nvCxnSpPr>
          <p:spPr>
            <a:xfrm flipV="1">
              <a:off x="-145907" y="3273138"/>
              <a:ext cx="2032346" cy="1057798"/>
            </a:xfrm>
            <a:prstGeom prst="straightConnector1">
              <a:avLst/>
            </a:prstGeom>
            <a:noFill/>
            <a:ln w="76200" cap="flat" cmpd="sng">
              <a:solidFill>
                <a:schemeClr val="accent4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11" name="15 Conector recto">
              <a:extLst>
                <a:ext uri="{FF2B5EF4-FFF2-40B4-BE49-F238E27FC236}">
                  <a16:creationId xmlns:a16="http://schemas.microsoft.com/office/drawing/2014/main" id="{0B9DD04C-AF90-A5D3-BE9A-4A1FF41C7397}"/>
                </a:ext>
              </a:extLst>
            </p:cNvPr>
            <p:cNvCxnSpPr/>
            <p:nvPr/>
          </p:nvCxnSpPr>
          <p:spPr>
            <a:xfrm flipV="1">
              <a:off x="-217990" y="3316625"/>
              <a:ext cx="1935972" cy="1067297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upo 1">
            <a:extLst>
              <a:ext uri="{FF2B5EF4-FFF2-40B4-BE49-F238E27FC236}">
                <a16:creationId xmlns:a16="http://schemas.microsoft.com/office/drawing/2014/main" id="{D945B502-44D7-79AA-04FC-E34435E868B2}"/>
              </a:ext>
            </a:extLst>
          </p:cNvPr>
          <p:cNvGrpSpPr/>
          <p:nvPr/>
        </p:nvGrpSpPr>
        <p:grpSpPr>
          <a:xfrm>
            <a:off x="696978" y="4095998"/>
            <a:ext cx="1180545" cy="1097291"/>
            <a:chOff x="5126874" y="4155129"/>
            <a:chExt cx="756207" cy="742989"/>
          </a:xfrm>
        </p:grpSpPr>
        <p:sp>
          <p:nvSpPr>
            <p:cNvPr id="5" name="9 Elipse">
              <a:extLst>
                <a:ext uri="{FF2B5EF4-FFF2-40B4-BE49-F238E27FC236}">
                  <a16:creationId xmlns:a16="http://schemas.microsoft.com/office/drawing/2014/main" id="{26DD61CB-54B5-BF57-FB31-19E6ADBE6369}"/>
                </a:ext>
              </a:extLst>
            </p:cNvPr>
            <p:cNvSpPr/>
            <p:nvPr/>
          </p:nvSpPr>
          <p:spPr>
            <a:xfrm>
              <a:off x="5163001" y="4195936"/>
              <a:ext cx="720080" cy="70218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6" name="19 Elipse">
              <a:extLst>
                <a:ext uri="{FF2B5EF4-FFF2-40B4-BE49-F238E27FC236}">
                  <a16:creationId xmlns:a16="http://schemas.microsoft.com/office/drawing/2014/main" id="{2142107B-92F4-B35E-EB09-D4B0514D7843}"/>
                </a:ext>
              </a:extLst>
            </p:cNvPr>
            <p:cNvSpPr/>
            <p:nvPr/>
          </p:nvSpPr>
          <p:spPr>
            <a:xfrm>
              <a:off x="5126874" y="4155129"/>
              <a:ext cx="720080" cy="70218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4202152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/>
          <p:cNvCxnSpPr/>
          <p:nvPr/>
        </p:nvCxnSpPr>
        <p:spPr>
          <a:xfrm>
            <a:off x="551384" y="665312"/>
            <a:ext cx="0" cy="6192688"/>
          </a:xfrm>
          <a:prstGeom prst="line">
            <a:avLst/>
          </a:prstGeom>
          <a:ln w="38100">
            <a:solidFill>
              <a:srgbClr val="10C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-24680" y="0"/>
            <a:ext cx="12216680" cy="980728"/>
          </a:xfrm>
          <a:prstGeom prst="rect">
            <a:avLst/>
          </a:prstGeom>
          <a:solidFill>
            <a:srgbClr val="004E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s-AR"/>
            </a:defPPr>
            <a:lvl1pPr algn="ctr">
              <a:defRPr>
                <a:solidFill>
                  <a:schemeClr val="accent4">
                    <a:lumMod val="75000"/>
                  </a:schemeClr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es-AR" sz="2800" dirty="0"/>
          </a:p>
        </p:txBody>
      </p:sp>
      <p:sp>
        <p:nvSpPr>
          <p:cNvPr id="9" name="12 Elipse"/>
          <p:cNvSpPr/>
          <p:nvPr/>
        </p:nvSpPr>
        <p:spPr>
          <a:xfrm>
            <a:off x="227348" y="2161232"/>
            <a:ext cx="648072" cy="648072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16" name="4 Conector recto"/>
          <p:cNvCxnSpPr>
            <a:cxnSpLocks/>
          </p:cNvCxnSpPr>
          <p:nvPr/>
        </p:nvCxnSpPr>
        <p:spPr>
          <a:xfrm>
            <a:off x="551384" y="6381328"/>
            <a:ext cx="11640616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EC18E78A-FAA2-A24F-0FE8-CD47C79E3CBC}"/>
              </a:ext>
            </a:extLst>
          </p:cNvPr>
          <p:cNvSpPr txBox="1"/>
          <p:nvPr/>
        </p:nvSpPr>
        <p:spPr>
          <a:xfrm>
            <a:off x="551384" y="122728"/>
            <a:ext cx="11264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La evolución del salario desde el cambio de gobierno</a:t>
            </a:r>
            <a:endParaRPr lang="en-US" sz="36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4F03601-5727-3C76-A1D3-2087D22815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7032488"/>
              </p:ext>
            </p:extLst>
          </p:nvPr>
        </p:nvGraphicFramePr>
        <p:xfrm>
          <a:off x="1259124" y="1113951"/>
          <a:ext cx="10225136" cy="4972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0A153DC1-E4E4-4ADF-109F-3481739DD142}"/>
              </a:ext>
            </a:extLst>
          </p:cNvPr>
          <p:cNvSpPr txBox="1"/>
          <p:nvPr/>
        </p:nvSpPr>
        <p:spPr>
          <a:xfrm>
            <a:off x="1270921" y="6366226"/>
            <a:ext cx="982541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Nota: </a:t>
            </a:r>
            <a:r>
              <a:rPr lang="es-MX" sz="1200" dirty="0">
                <a:latin typeface="Segoe UI" panose="020B0502040204020203" pitchFamily="34" charset="0"/>
                <a:cs typeface="Segoe UI" panose="020B0502040204020203" pitchFamily="34" charset="0"/>
              </a:rPr>
              <a:t>se incluye la remuneración bruta del agrupamiento general, la compensación transitoria del 7,5%, la suma fija de $4.000 en caso de corresponder y todos los bonos o sumas fijas extraordinarias otorgadas en el período</a:t>
            </a:r>
            <a:endParaRPr lang="es-A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0FD7E78-3E60-0263-3931-AD415F3F869C}"/>
              </a:ext>
            </a:extLst>
          </p:cNvPr>
          <p:cNvSpPr txBox="1"/>
          <p:nvPr/>
        </p:nvSpPr>
        <p:spPr>
          <a:xfrm>
            <a:off x="9662539" y="3013501"/>
            <a:ext cx="19780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4800" b="1" dirty="0">
                <a:latin typeface="Segoe UI" panose="020B0502040204020203" pitchFamily="34" charset="0"/>
                <a:cs typeface="Segoe UI" panose="020B0502040204020203" pitchFamily="34" charset="0"/>
              </a:rPr>
              <a:t>-32%</a:t>
            </a:r>
          </a:p>
        </p:txBody>
      </p:sp>
    </p:spTree>
    <p:extLst>
      <p:ext uri="{BB962C8B-B14F-4D97-AF65-F5344CB8AC3E}">
        <p14:creationId xmlns:p14="http://schemas.microsoft.com/office/powerpoint/2010/main" val="3770463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E9C28-A119-EC56-65E9-37F6FFB4B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5E638316-9531-6CB9-25EF-00DE580A39DA}"/>
              </a:ext>
            </a:extLst>
          </p:cNvPr>
          <p:cNvCxnSpPr/>
          <p:nvPr/>
        </p:nvCxnSpPr>
        <p:spPr>
          <a:xfrm>
            <a:off x="551384" y="665312"/>
            <a:ext cx="0" cy="6192688"/>
          </a:xfrm>
          <a:prstGeom prst="line">
            <a:avLst/>
          </a:prstGeom>
          <a:ln w="38100">
            <a:solidFill>
              <a:srgbClr val="10C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>
            <a:extLst>
              <a:ext uri="{FF2B5EF4-FFF2-40B4-BE49-F238E27FC236}">
                <a16:creationId xmlns:a16="http://schemas.microsoft.com/office/drawing/2014/main" id="{5DE75D3D-4905-3984-06DF-A44C6B2E46E8}"/>
              </a:ext>
            </a:extLst>
          </p:cNvPr>
          <p:cNvSpPr txBox="1"/>
          <p:nvPr/>
        </p:nvSpPr>
        <p:spPr>
          <a:xfrm>
            <a:off x="-24680" y="0"/>
            <a:ext cx="12216680" cy="980728"/>
          </a:xfrm>
          <a:prstGeom prst="rect">
            <a:avLst/>
          </a:prstGeom>
          <a:solidFill>
            <a:srgbClr val="004E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s-AR"/>
            </a:defPPr>
            <a:lvl1pPr algn="ctr">
              <a:defRPr>
                <a:solidFill>
                  <a:schemeClr val="accent4">
                    <a:lumMod val="75000"/>
                  </a:schemeClr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es-AR" sz="2800" dirty="0"/>
          </a:p>
        </p:txBody>
      </p:sp>
      <p:sp>
        <p:nvSpPr>
          <p:cNvPr id="9" name="12 Elipse">
            <a:extLst>
              <a:ext uri="{FF2B5EF4-FFF2-40B4-BE49-F238E27FC236}">
                <a16:creationId xmlns:a16="http://schemas.microsoft.com/office/drawing/2014/main" id="{9F74CFF8-41FB-8BE7-36AB-4DE09EB7C97E}"/>
              </a:ext>
            </a:extLst>
          </p:cNvPr>
          <p:cNvSpPr/>
          <p:nvPr/>
        </p:nvSpPr>
        <p:spPr>
          <a:xfrm>
            <a:off x="227348" y="2161232"/>
            <a:ext cx="648072" cy="648072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16" name="4 Conector recto">
            <a:extLst>
              <a:ext uri="{FF2B5EF4-FFF2-40B4-BE49-F238E27FC236}">
                <a16:creationId xmlns:a16="http://schemas.microsoft.com/office/drawing/2014/main" id="{1F24738F-6EC8-3634-78D2-15B7E4743E03}"/>
              </a:ext>
            </a:extLst>
          </p:cNvPr>
          <p:cNvCxnSpPr>
            <a:cxnSpLocks/>
          </p:cNvCxnSpPr>
          <p:nvPr/>
        </p:nvCxnSpPr>
        <p:spPr>
          <a:xfrm>
            <a:off x="551384" y="6381328"/>
            <a:ext cx="11640616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CFB345ED-7D5E-1116-B5E8-3F9D3E9D9B32}"/>
              </a:ext>
            </a:extLst>
          </p:cNvPr>
          <p:cNvSpPr txBox="1"/>
          <p:nvPr/>
        </p:nvSpPr>
        <p:spPr>
          <a:xfrm>
            <a:off x="551384" y="122728"/>
            <a:ext cx="112644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El deterioro en la cobertura de la CBT</a:t>
            </a:r>
            <a:endParaRPr lang="en-US" sz="40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FF93A68-AAD7-26E7-00AB-333BDB8828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1617" y="1695228"/>
            <a:ext cx="9000000" cy="1842707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79E9CD98-0BEC-DA83-2293-B438CEA96A08}"/>
              </a:ext>
            </a:extLst>
          </p:cNvPr>
          <p:cNvSpPr txBox="1"/>
          <p:nvPr/>
        </p:nvSpPr>
        <p:spPr>
          <a:xfrm>
            <a:off x="1841617" y="1295118"/>
            <a:ext cx="612024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Noviembre 2023</a:t>
            </a:r>
            <a:endParaRPr lang="es-AR" sz="2000" dirty="0"/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ECBA6A7B-687F-8213-21E7-DF0EC5C4CB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906507"/>
              </p:ext>
            </p:extLst>
          </p:nvPr>
        </p:nvGraphicFramePr>
        <p:xfrm>
          <a:off x="1841616" y="4131102"/>
          <a:ext cx="9000001" cy="1973580"/>
        </p:xfrm>
        <a:graphic>
          <a:graphicData uri="http://schemas.openxmlformats.org/drawingml/2006/table">
            <a:tbl>
              <a:tblPr/>
              <a:tblGrid>
                <a:gridCol w="653984">
                  <a:extLst>
                    <a:ext uri="{9D8B030D-6E8A-4147-A177-3AD203B41FA5}">
                      <a16:colId xmlns:a16="http://schemas.microsoft.com/office/drawing/2014/main" val="97101999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033007171"/>
                    </a:ext>
                  </a:extLst>
                </a:gridCol>
                <a:gridCol w="795127">
                  <a:extLst>
                    <a:ext uri="{9D8B030D-6E8A-4147-A177-3AD203B41FA5}">
                      <a16:colId xmlns:a16="http://schemas.microsoft.com/office/drawing/2014/main" val="2077394964"/>
                    </a:ext>
                  </a:extLst>
                </a:gridCol>
                <a:gridCol w="750978">
                  <a:extLst>
                    <a:ext uri="{9D8B030D-6E8A-4147-A177-3AD203B41FA5}">
                      <a16:colId xmlns:a16="http://schemas.microsoft.com/office/drawing/2014/main" val="181910442"/>
                    </a:ext>
                  </a:extLst>
                </a:gridCol>
                <a:gridCol w="750978">
                  <a:extLst>
                    <a:ext uri="{9D8B030D-6E8A-4147-A177-3AD203B41FA5}">
                      <a16:colId xmlns:a16="http://schemas.microsoft.com/office/drawing/2014/main" val="655979791"/>
                    </a:ext>
                  </a:extLst>
                </a:gridCol>
                <a:gridCol w="750978">
                  <a:extLst>
                    <a:ext uri="{9D8B030D-6E8A-4147-A177-3AD203B41FA5}">
                      <a16:colId xmlns:a16="http://schemas.microsoft.com/office/drawing/2014/main" val="3277678589"/>
                    </a:ext>
                  </a:extLst>
                </a:gridCol>
                <a:gridCol w="750978">
                  <a:extLst>
                    <a:ext uri="{9D8B030D-6E8A-4147-A177-3AD203B41FA5}">
                      <a16:colId xmlns:a16="http://schemas.microsoft.com/office/drawing/2014/main" val="2772084973"/>
                    </a:ext>
                  </a:extLst>
                </a:gridCol>
                <a:gridCol w="750978">
                  <a:extLst>
                    <a:ext uri="{9D8B030D-6E8A-4147-A177-3AD203B41FA5}">
                      <a16:colId xmlns:a16="http://schemas.microsoft.com/office/drawing/2014/main" val="2635742026"/>
                    </a:ext>
                  </a:extLst>
                </a:gridCol>
                <a:gridCol w="750978">
                  <a:extLst>
                    <a:ext uri="{9D8B030D-6E8A-4147-A177-3AD203B41FA5}">
                      <a16:colId xmlns:a16="http://schemas.microsoft.com/office/drawing/2014/main" val="2952054689"/>
                    </a:ext>
                  </a:extLst>
                </a:gridCol>
                <a:gridCol w="750978">
                  <a:extLst>
                    <a:ext uri="{9D8B030D-6E8A-4147-A177-3AD203B41FA5}">
                      <a16:colId xmlns:a16="http://schemas.microsoft.com/office/drawing/2014/main" val="958757671"/>
                    </a:ext>
                  </a:extLst>
                </a:gridCol>
                <a:gridCol w="750978">
                  <a:extLst>
                    <a:ext uri="{9D8B030D-6E8A-4147-A177-3AD203B41FA5}">
                      <a16:colId xmlns:a16="http://schemas.microsoft.com/office/drawing/2014/main" val="4076128287"/>
                    </a:ext>
                  </a:extLst>
                </a:gridCol>
                <a:gridCol w="750978">
                  <a:extLst>
                    <a:ext uri="{9D8B030D-6E8A-4147-A177-3AD203B41FA5}">
                      <a16:colId xmlns:a16="http://schemas.microsoft.com/office/drawing/2014/main" val="1772507549"/>
                    </a:ext>
                  </a:extLst>
                </a:gridCol>
              </a:tblGrid>
              <a:tr h="25336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A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CF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A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CF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AR" sz="18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CF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AR" sz="18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CF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AR" sz="18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CF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AR" sz="18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CF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AR" sz="18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CF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AR" sz="18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CF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AR" sz="18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CF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AR" sz="18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CF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AR" sz="18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CF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AR" sz="18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CF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8775481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AR" sz="18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CF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 dirty="0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98%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105%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112%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118%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137%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144%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151%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158%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179%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187%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196%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3120333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AR" sz="18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B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CF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69%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 dirty="0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74%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 dirty="0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79%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84%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98%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102%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107%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112%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127%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133%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139%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51648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AR" sz="18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CF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47%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49%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52%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 dirty="0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56%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65%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68%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71%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74%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84%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88%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92%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448761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AR" sz="18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D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CF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41%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43%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44%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46%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 dirty="0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54%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56%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59%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61%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69%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72%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75%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264005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AR" sz="18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CF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33%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34%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35%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37%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43%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 dirty="0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45%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46%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48%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55%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57%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59%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944626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AR" sz="18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F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CF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32%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33%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33%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34%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40%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41%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 dirty="0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42%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43%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 dirty="0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49%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 dirty="0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51%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AR" sz="1800" b="0" i="0" u="none" strike="noStrike" dirty="0">
                          <a:solidFill>
                            <a:srgbClr val="9C0006"/>
                          </a:solidFill>
                          <a:effectLst/>
                          <a:latin typeface="Segoe UI" panose="020B0502040204020203" pitchFamily="34" charset="0"/>
                        </a:rPr>
                        <a:t>53%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663718"/>
                  </a:ext>
                </a:extLst>
              </a:tr>
            </a:tbl>
          </a:graphicData>
        </a:graphic>
      </p:graphicFrame>
      <p:sp>
        <p:nvSpPr>
          <p:cNvPr id="15" name="CuadroTexto 14">
            <a:extLst>
              <a:ext uri="{FF2B5EF4-FFF2-40B4-BE49-F238E27FC236}">
                <a16:creationId xmlns:a16="http://schemas.microsoft.com/office/drawing/2014/main" id="{C8FCE85B-4F63-E460-435F-2D141DD22AFD}"/>
              </a:ext>
            </a:extLst>
          </p:cNvPr>
          <p:cNvSpPr txBox="1"/>
          <p:nvPr/>
        </p:nvSpPr>
        <p:spPr>
          <a:xfrm>
            <a:off x="1824460" y="3730992"/>
            <a:ext cx="612024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Febrero 2026</a:t>
            </a:r>
            <a:endParaRPr lang="es-AR" sz="2000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5DE5217-C8BD-C9C8-8155-41966249E868}"/>
              </a:ext>
            </a:extLst>
          </p:cNvPr>
          <p:cNvSpPr txBox="1"/>
          <p:nvPr/>
        </p:nvSpPr>
        <p:spPr>
          <a:xfrm>
            <a:off x="1824460" y="6142702"/>
            <a:ext cx="929446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AR" sz="1400" dirty="0"/>
          </a:p>
          <a:p>
            <a:r>
              <a:rPr lang="es-AR" sz="1400" b="1" dirty="0"/>
              <a:t>Nota: </a:t>
            </a:r>
            <a:r>
              <a:rPr lang="es-AR" sz="1400" dirty="0"/>
              <a:t>el salario neto se estima como el 83% de sueldo básico + adicional por grado + compensación transitoria 7,5%, más la suma fija de $4.000 en caso de corresponder. Se compara con la CBT de una familia de 4 integrantes.</a:t>
            </a:r>
          </a:p>
        </p:txBody>
      </p:sp>
    </p:spTree>
    <p:extLst>
      <p:ext uri="{BB962C8B-B14F-4D97-AF65-F5344CB8AC3E}">
        <p14:creationId xmlns:p14="http://schemas.microsoft.com/office/powerpoint/2010/main" val="3399784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B8218-5977-6060-9736-A57CC1171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E2BA48DA-B49D-3FD6-A3CE-318A0F87A3EF}"/>
              </a:ext>
            </a:extLst>
          </p:cNvPr>
          <p:cNvCxnSpPr/>
          <p:nvPr/>
        </p:nvCxnSpPr>
        <p:spPr>
          <a:xfrm>
            <a:off x="551384" y="665312"/>
            <a:ext cx="0" cy="6192688"/>
          </a:xfrm>
          <a:prstGeom prst="line">
            <a:avLst/>
          </a:prstGeom>
          <a:ln w="38100">
            <a:solidFill>
              <a:srgbClr val="10C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>
            <a:extLst>
              <a:ext uri="{FF2B5EF4-FFF2-40B4-BE49-F238E27FC236}">
                <a16:creationId xmlns:a16="http://schemas.microsoft.com/office/drawing/2014/main" id="{22BF9C97-7188-AE1D-A591-AFA23EED12FC}"/>
              </a:ext>
            </a:extLst>
          </p:cNvPr>
          <p:cNvSpPr txBox="1"/>
          <p:nvPr/>
        </p:nvSpPr>
        <p:spPr>
          <a:xfrm>
            <a:off x="-24680" y="0"/>
            <a:ext cx="12216680" cy="980728"/>
          </a:xfrm>
          <a:prstGeom prst="rect">
            <a:avLst/>
          </a:prstGeom>
          <a:solidFill>
            <a:srgbClr val="004E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s-AR"/>
            </a:defPPr>
            <a:lvl1pPr algn="ctr">
              <a:defRPr>
                <a:solidFill>
                  <a:schemeClr val="accent4">
                    <a:lumMod val="75000"/>
                  </a:schemeClr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es-AR" sz="2800" dirty="0"/>
          </a:p>
        </p:txBody>
      </p:sp>
      <p:sp>
        <p:nvSpPr>
          <p:cNvPr id="9" name="12 Elipse">
            <a:extLst>
              <a:ext uri="{FF2B5EF4-FFF2-40B4-BE49-F238E27FC236}">
                <a16:creationId xmlns:a16="http://schemas.microsoft.com/office/drawing/2014/main" id="{D436AE9F-206F-7837-71D3-1AB456EDF292}"/>
              </a:ext>
            </a:extLst>
          </p:cNvPr>
          <p:cNvSpPr/>
          <p:nvPr/>
        </p:nvSpPr>
        <p:spPr>
          <a:xfrm>
            <a:off x="227348" y="2161232"/>
            <a:ext cx="648072" cy="648072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16" name="4 Conector recto">
            <a:extLst>
              <a:ext uri="{FF2B5EF4-FFF2-40B4-BE49-F238E27FC236}">
                <a16:creationId xmlns:a16="http://schemas.microsoft.com/office/drawing/2014/main" id="{65E3DC10-44B5-F2A2-D727-46E1B8B0D86A}"/>
              </a:ext>
            </a:extLst>
          </p:cNvPr>
          <p:cNvCxnSpPr>
            <a:cxnSpLocks/>
          </p:cNvCxnSpPr>
          <p:nvPr/>
        </p:nvCxnSpPr>
        <p:spPr>
          <a:xfrm>
            <a:off x="551384" y="6381328"/>
            <a:ext cx="11640616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B9372F77-9080-13D5-E227-1246E98D0BF0}"/>
              </a:ext>
            </a:extLst>
          </p:cNvPr>
          <p:cNvSpPr txBox="1"/>
          <p:nvPr/>
        </p:nvSpPr>
        <p:spPr>
          <a:xfrm>
            <a:off x="551384" y="122728"/>
            <a:ext cx="112644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Es el segmento más golpeado</a:t>
            </a:r>
            <a:endParaRPr lang="en-US" sz="40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99CCFBF-4C40-5746-9C65-ADCB857AE1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5800403"/>
              </p:ext>
            </p:extLst>
          </p:nvPr>
        </p:nvGraphicFramePr>
        <p:xfrm>
          <a:off x="975387" y="1263209"/>
          <a:ext cx="11064551" cy="4775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287AE884-659A-99AF-7667-C2DE0E7C9904}"/>
              </a:ext>
            </a:extLst>
          </p:cNvPr>
          <p:cNvSpPr txBox="1"/>
          <p:nvPr/>
        </p:nvSpPr>
        <p:spPr>
          <a:xfrm>
            <a:off x="1271464" y="6443391"/>
            <a:ext cx="612024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Fuente: </a:t>
            </a:r>
            <a:r>
              <a:rPr lang="es-MX" sz="1400" dirty="0">
                <a:latin typeface="Segoe UI" panose="020B0502040204020203" pitchFamily="34" charset="0"/>
                <a:cs typeface="Segoe UI" panose="020B0502040204020203" pitchFamily="34" charset="0"/>
              </a:rPr>
              <a:t>INDEC</a:t>
            </a:r>
            <a:endParaRPr lang="es-AR" sz="1400" dirty="0"/>
          </a:p>
        </p:txBody>
      </p:sp>
    </p:spTree>
    <p:extLst>
      <p:ext uri="{BB962C8B-B14F-4D97-AF65-F5344CB8AC3E}">
        <p14:creationId xmlns:p14="http://schemas.microsoft.com/office/powerpoint/2010/main" val="1576373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2027548" y="2204864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5400" b="1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Muchas Gracias</a:t>
            </a:r>
            <a:endParaRPr lang="es-AR" sz="5400" b="1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4069" y="3773967"/>
            <a:ext cx="5451744" cy="2823225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4232" y="5246854"/>
            <a:ext cx="2483768" cy="1607145"/>
          </a:xfrm>
          <a:prstGeom prst="rect">
            <a:avLst/>
          </a:prstGeom>
        </p:spPr>
      </p:pic>
      <p:sp>
        <p:nvSpPr>
          <p:cNvPr id="41" name="5 CuadroTexto"/>
          <p:cNvSpPr txBox="1"/>
          <p:nvPr/>
        </p:nvSpPr>
        <p:spPr>
          <a:xfrm>
            <a:off x="1524000" y="0"/>
            <a:ext cx="9144000" cy="1412776"/>
          </a:xfrm>
          <a:prstGeom prst="rect">
            <a:avLst/>
          </a:prstGeom>
          <a:solidFill>
            <a:srgbClr val="009DD9">
              <a:lumMod val="50000"/>
            </a:srgbClr>
          </a:solidFill>
          <a:ln w="57150">
            <a:noFill/>
          </a:ln>
        </p:spPr>
        <p:txBody>
          <a:bodyPr lIns="0" tIns="0" rIns="0" bIns="0" anchor="t" anchorCtr="0"/>
          <a:lstStyle>
            <a:defPPr>
              <a:defRPr lang="es-AR"/>
            </a:defPPr>
            <a:lvl1pPr>
              <a:spcBef>
                <a:spcPts val="1800"/>
              </a:spcBef>
              <a:buClr>
                <a:srgbClr val="39C0BA"/>
              </a:buClr>
              <a:buSzPct val="100000"/>
              <a:defRPr sz="3200" kern="0">
                <a:solidFill>
                  <a:srgbClr val="10CF9B"/>
                </a:solidFill>
                <a:latin typeface="Segoe UI Semibold" panose="020B0702040204020203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AR" sz="100" dirty="0">
                <a:solidFill>
                  <a:schemeClr val="bg1"/>
                </a:solidFill>
              </a:rPr>
              <a:t>   </a:t>
            </a:r>
            <a:r>
              <a:rPr lang="es-AR" sz="20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61333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IT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TE" id="{639D7BA7-1CB4-4399-8697-3B6C5A3A81A8}" vid="{0C5CDE8E-81DB-4520-B7DC-D22B5BEAAF5C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ITE</Template>
  <TotalTime>20561</TotalTime>
  <Words>313</Words>
  <Application>Microsoft Office PowerPoint</Application>
  <PresentationFormat>Panorámica</PresentationFormat>
  <Paragraphs>104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Segoe UI</vt:lpstr>
      <vt:lpstr>Segoe UI Semibold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CASA</dc:creator>
  <cp:lastModifiedBy>María Monza</cp:lastModifiedBy>
  <cp:revision>339</cp:revision>
  <dcterms:created xsi:type="dcterms:W3CDTF">2017-03-13T18:06:19Z</dcterms:created>
  <dcterms:modified xsi:type="dcterms:W3CDTF">2026-04-15T12:31:02Z</dcterms:modified>
</cp:coreProperties>
</file>