
<file path=[Content_Types].xml><?xml version="1.0" encoding="utf-8"?>
<Types xmlns="http://schemas.openxmlformats.org/package/2006/content-types">
  <Default ContentType="application/x-fontdata" Extension="fntdata"/>
  <Default ContentType="image/jpeg" Extension="jpeg"/>
  <Default ContentType="image/png" Extension="png"/>
  <Default ContentType="application/vnd.openxmlformats-package.relationships+xml" Extension="rels"/>
  <Default ContentType="image/svg+xml" Extension="svg"/>
  <Default ContentType="application/xml" Extension="xml"/>
  <Override ContentType="application/vnd.openxmlformats-officedocument.extended-properties+xml" PartName="/docProps/app.xml"/>
  <Override ContentType="application/vnd.openxmlformats-package.core-properties+xml" PartName="/docProps/core.xml"/>
  <Override ContentType="application/vnd.openxmlformats-officedocument.presentationml.notesMaster+xml" PartName="/ppt/notesMasters/notesMaster1.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officedocument.presentationml.notesSlide+xml" PartName="/ppt/notesSlides/notesSlide6.xml"/>
  <Override ContentType="application/vnd.openxmlformats-officedocument.presentationml.notesSlide+xml" PartName="/ppt/notesSlides/notesSlide7.xml"/>
  <Override ContentType="application/vnd.openxmlformats-officedocument.presentationml.notesSlide+xml" PartName="/ppt/notesSlides/notesSlide8.xml"/>
  <Override ContentType="application/vnd.openxmlformats-officedocument.presentationml.notesSlide+xml" PartName="/ppt/notesSlides/notesSlide9.xml"/>
  <Override ContentType="application/vnd.openxmlformats-officedocument.presentationml.notesSlide+xml" PartName="/ppt/notesSlides/notesSlide10.xml"/>
  <Override ContentType="application/vnd.openxmlformats-officedocument.presentationml.notesSlide+xml" PartName="/ppt/notesSlides/notesSlide11.xml"/>
  <Override ContentType="application/vnd.openxmlformats-officedocument.presentationml.notesSlide+xml" PartName="/ppt/notesSlides/notesSlide12.xml"/>
  <Override ContentType="application/vnd.openxmlformats-officedocument.presentationml.notesSlide+xml" PartName="/ppt/notesSlides/notesSlide13.xml"/>
  <Override ContentType="application/vnd.openxmlformats-officedocument.presentationml.notesSlide+xml" PartName="/ppt/notesSlides/notesSlide14.xml"/>
  <Override ContentType="application/vnd.openxmlformats-officedocument.presentationml.notesSlide+xml" PartName="/ppt/notesSlides/notesSlide15.xml"/>
  <Override ContentType="application/vnd.openxmlformats-officedocument.presentationml.notesSlide+xml" PartName="/ppt/notesSlides/notesSlide16.xml"/>
  <Override ContentType="application/vnd.openxmlformats-officedocument.presentationml.notesSlide+xml" PartName="/ppt/notesSlides/notesSlide17.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6.xml"/>
  <Override ContentType="application/vnd.openxmlformats-officedocument.presentationml.slideLayout+xml" PartName="/ppt/slideLayouts/slideLayout7.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Layout+xml" PartName="/ppt/slideLayouts/slideLayout10.xml"/>
  <Override ContentType="application/vnd.openxmlformats-officedocument.presentationml.slideLayout+xml" PartName="/ppt/slideLayouts/slideLayout11.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slide+xml" PartName="/ppt/slides/slide16.xml"/>
  <Override ContentType="application/vnd.openxmlformats-officedocument.presentationml.slide+xml" PartName="/ppt/slides/slide17.xml"/>
  <Override ContentType="application/vnd.openxmlformats-officedocument.presentationml.tableStyles+xml" PartName="/ppt/tableStyle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Relationships xmlns="http://schemas.openxmlformats.org/package/2006/relationships"><Relationship Id="rId1" Target="ppt/presentation.xml" Type="http://schemas.openxmlformats.org/officeDocument/2006/relationships/officeDocument"/><Relationship Id="rId2" Target="docProps/thumbnail.jpeg" Type="http://schemas.openxmlformats.org/package/2006/relationships/metadata/thumbnail"/><Relationship Id="rId3" Target="docProps/core.xml" Type="http://schemas.openxmlformats.org/package/2006/relationships/metadata/core-properties"/><Relationship Id="rId4" Target="docProps/app.xml" Type="http://schemas.openxmlformats.org/officeDocument/2006/relationships/extended-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embedTrueTypeFonts="true">
  <p:sldMasterIdLst>
    <p:sldMasterId id="2147483648" r:id="rId1"/>
  </p:sldMasterIdLst>
  <p:notesMasterIdLst>
    <p:notesMasterId r:id="rId23"/>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0" r:id="rId20"/>
    <p:sldId id="271" r:id="rId21"/>
    <p:sldId id="272" r:id="rId22"/>
  </p:sldIdLst>
  <p:sldSz cx="18288000" cy="10287000"/>
  <p:notesSz cx="6858000" cy="9144000"/>
  <p:embeddedFontLst>
    <p:embeddedFont>
      <p:font typeface="Montserrat" charset="1" panose="00000500000000000000"/>
      <p:regular r:id="rId26"/>
    </p:embeddedFont>
    <p:embeddedFont>
      <p:font typeface="Lato" charset="1" panose="020F0502020204030203"/>
      <p:regular r:id="rId27"/>
    </p:embeddedFont>
  </p:embeddedFont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2" autoAdjust="0"/>
  </p:normalViewPr>
  <p:slideViewPr>
    <p:cSldViewPr>
      <p:cViewPr varScale="1">
        <p:scale>
          <a:sx n="74" d="100"/>
          <a:sy n="74" d="100"/>
        </p:scale>
        <p:origin x="-1092" y="-90"/>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Relationships xmlns="http://schemas.openxmlformats.org/package/2006/relationships"><Relationship Id="rId1" Target="slideMasters/slideMaster1.xml" Type="http://schemas.openxmlformats.org/officeDocument/2006/relationships/slideMaster"/><Relationship Id="rId10" Target="slides/slide5.xml" Type="http://schemas.openxmlformats.org/officeDocument/2006/relationships/slide"/><Relationship Id="rId11" Target="slides/slide6.xml" Type="http://schemas.openxmlformats.org/officeDocument/2006/relationships/slide"/><Relationship Id="rId12" Target="slides/slide7.xml" Type="http://schemas.openxmlformats.org/officeDocument/2006/relationships/slide"/><Relationship Id="rId13" Target="slides/slide8.xml" Type="http://schemas.openxmlformats.org/officeDocument/2006/relationships/slide"/><Relationship Id="rId14" Target="slides/slide9.xml" Type="http://schemas.openxmlformats.org/officeDocument/2006/relationships/slide"/><Relationship Id="rId15" Target="slides/slide10.xml" Type="http://schemas.openxmlformats.org/officeDocument/2006/relationships/slide"/><Relationship Id="rId16" Target="slides/slide11.xml" Type="http://schemas.openxmlformats.org/officeDocument/2006/relationships/slide"/><Relationship Id="rId17" Target="slides/slide12.xml" Type="http://schemas.openxmlformats.org/officeDocument/2006/relationships/slide"/><Relationship Id="rId18" Target="slides/slide13.xml" Type="http://schemas.openxmlformats.org/officeDocument/2006/relationships/slide"/><Relationship Id="rId19" Target="slides/slide14.xml" Type="http://schemas.openxmlformats.org/officeDocument/2006/relationships/slide"/><Relationship Id="rId2" Target="presProps.xml" Type="http://schemas.openxmlformats.org/officeDocument/2006/relationships/presProps"/><Relationship Id="rId20" Target="slides/slide15.xml" Type="http://schemas.openxmlformats.org/officeDocument/2006/relationships/slide"/><Relationship Id="rId21" Target="slides/slide16.xml" Type="http://schemas.openxmlformats.org/officeDocument/2006/relationships/slide"/><Relationship Id="rId22" Target="slides/slide17.xml" Type="http://schemas.openxmlformats.org/officeDocument/2006/relationships/slide"/><Relationship Id="rId23" Target="notesMasters/notesMaster1.xml" Type="http://schemas.openxmlformats.org/officeDocument/2006/relationships/notesMaster"/><Relationship Id="rId24" Target="theme/theme2.xml" Type="http://schemas.openxmlformats.org/officeDocument/2006/relationships/theme"/><Relationship Id="rId25" Target="notesSlides/notesSlide1.xml" Type="http://schemas.openxmlformats.org/officeDocument/2006/relationships/notesSlide"/><Relationship Id="rId26" Target="fonts/font26.fntdata" Type="http://schemas.openxmlformats.org/officeDocument/2006/relationships/font"/><Relationship Id="rId27" Target="fonts/font27.fntdata" Type="http://schemas.openxmlformats.org/officeDocument/2006/relationships/font"/><Relationship Id="rId28" Target="notesSlides/notesSlide2.xml" Type="http://schemas.openxmlformats.org/officeDocument/2006/relationships/notesSlide"/><Relationship Id="rId29" Target="notesSlides/notesSlide3.xml" Type="http://schemas.openxmlformats.org/officeDocument/2006/relationships/notesSlide"/><Relationship Id="rId3" Target="viewProps.xml" Type="http://schemas.openxmlformats.org/officeDocument/2006/relationships/viewProps"/><Relationship Id="rId30" Target="notesSlides/notesSlide4.xml" Type="http://schemas.openxmlformats.org/officeDocument/2006/relationships/notesSlide"/><Relationship Id="rId31" Target="notesSlides/notesSlide5.xml" Type="http://schemas.openxmlformats.org/officeDocument/2006/relationships/notesSlide"/><Relationship Id="rId32" Target="notesSlides/notesSlide6.xml" Type="http://schemas.openxmlformats.org/officeDocument/2006/relationships/notesSlide"/><Relationship Id="rId33" Target="notesSlides/notesSlide7.xml" Type="http://schemas.openxmlformats.org/officeDocument/2006/relationships/notesSlide"/><Relationship Id="rId34" Target="notesSlides/notesSlide8.xml" Type="http://schemas.openxmlformats.org/officeDocument/2006/relationships/notesSlide"/><Relationship Id="rId35" Target="notesSlides/notesSlide9.xml" Type="http://schemas.openxmlformats.org/officeDocument/2006/relationships/notesSlide"/><Relationship Id="rId36" Target="notesSlides/notesSlide10.xml" Type="http://schemas.openxmlformats.org/officeDocument/2006/relationships/notesSlide"/><Relationship Id="rId37" Target="notesSlides/notesSlide11.xml" Type="http://schemas.openxmlformats.org/officeDocument/2006/relationships/notesSlide"/><Relationship Id="rId38" Target="notesSlides/notesSlide12.xml" Type="http://schemas.openxmlformats.org/officeDocument/2006/relationships/notesSlide"/><Relationship Id="rId39" Target="notesSlides/notesSlide13.xml" Type="http://schemas.openxmlformats.org/officeDocument/2006/relationships/notesSlide"/><Relationship Id="rId4" Target="theme/theme1.xml" Type="http://schemas.openxmlformats.org/officeDocument/2006/relationships/theme"/><Relationship Id="rId40" Target="notesSlides/notesSlide14.xml" Type="http://schemas.openxmlformats.org/officeDocument/2006/relationships/notesSlide"/><Relationship Id="rId41" Target="notesSlides/notesSlide15.xml" Type="http://schemas.openxmlformats.org/officeDocument/2006/relationships/notesSlide"/><Relationship Id="rId42" Target="notesSlides/notesSlide16.xml" Type="http://schemas.openxmlformats.org/officeDocument/2006/relationships/notesSlide"/><Relationship Id="rId43" Target="notesSlides/notesSlide17.xml" Type="http://schemas.openxmlformats.org/officeDocument/2006/relationships/notesSlide"/><Relationship Id="rId5" Target="tableStyles.xml" Type="http://schemas.openxmlformats.org/officeDocument/2006/relationships/tableStyles"/><Relationship Id="rId6" Target="slides/slide1.xml" Type="http://schemas.openxmlformats.org/officeDocument/2006/relationships/slide"/><Relationship Id="rId7" Target="slides/slide2.xml" Type="http://schemas.openxmlformats.org/officeDocument/2006/relationships/slide"/><Relationship Id="rId8" Target="slides/slide3.xml" Type="http://schemas.openxmlformats.org/officeDocument/2006/relationships/slide"/><Relationship Id="rId9" Target="slides/slide4.xml" Type="http://schemas.openxmlformats.org/officeDocument/2006/relationships/slide"/></Relationships>
</file>

<file path=ppt/notesMasters/_rels/notesMaster1.xml.rels><?xml version="1.0" encoding="UTF-8" standalone="yes"?><Relationships xmlns="http://schemas.openxmlformats.org/package/2006/relationships"><Relationship Id="rId1" Target="../theme/theme2.xml" Type="http://schemas.openxmlformats.org/officeDocument/2006/relationships/theme"/></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a:endParaRPr lang="cs-CZ"/>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fld id="{B7268E1E-0E44-426D-905E-8AD9B19D2182}" type="datetimeFigureOut">
              <a:rPr lang="cs-CZ" smtClean="0"/>
              <a:t>1.7.2013</a:t>
            </a:fld>
            <a:endParaRPr lang="cs-CZ"/>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a:endParaRPr lang="cs-CZ"/>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cs-CZ"/>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a:endParaRPr lang="cs-CZ"/>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fld id="{871B2431-D351-4C6E-A3CF-9DFAC0E3E050}" type="slidenum">
              <a:rPr lang="cs-CZ" smtClean="0"/>
              <a:t>‹#›</a:t>
            </a:fld>
            <a:endParaRPr lang="cs-CZ"/>
          </a:p>
        </p:txBody>
      </p:sp>
    </p:spTree>
    <p:extLst>
      <p:ext uri="{BB962C8B-B14F-4D97-AF65-F5344CB8AC3E}">
        <p14:creationId xmlns:p14="http://schemas.microsoft.com/office/powerpoint/2010/main" val="17988891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xml" Type="http://schemas.openxmlformats.org/officeDocument/2006/relationships/slide"/></Relationships>
</file>

<file path=ppt/notesSlides/_rels/notesSlide10.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0.xml" Type="http://schemas.openxmlformats.org/officeDocument/2006/relationships/slide"/></Relationships>
</file>

<file path=ppt/notesSlides/_rels/notesSlide11.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1.xml" Type="http://schemas.openxmlformats.org/officeDocument/2006/relationships/slide"/></Relationships>
</file>

<file path=ppt/notesSlides/_rels/notesSlide1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2.xml" Type="http://schemas.openxmlformats.org/officeDocument/2006/relationships/slide"/></Relationships>
</file>

<file path=ppt/notesSlides/_rels/notesSlide1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3.xml" Type="http://schemas.openxmlformats.org/officeDocument/2006/relationships/slide"/></Relationships>
</file>

<file path=ppt/notesSlides/_rels/notesSlide1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4.xml" Type="http://schemas.openxmlformats.org/officeDocument/2006/relationships/slide"/></Relationships>
</file>

<file path=ppt/notesSlides/_rels/notesSlide1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5.xml" Type="http://schemas.openxmlformats.org/officeDocument/2006/relationships/slide"/></Relationships>
</file>

<file path=ppt/notesSlides/_rels/notesSlide1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6.xml" Type="http://schemas.openxmlformats.org/officeDocument/2006/relationships/slide"/></Relationships>
</file>

<file path=ppt/notesSlides/_rels/notesSlide1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17.xml" Type="http://schemas.openxmlformats.org/officeDocument/2006/relationships/slide"/></Relationships>
</file>

<file path=ppt/notesSlides/_rels/notesSlide2.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2.xml" Type="http://schemas.openxmlformats.org/officeDocument/2006/relationships/slide"/></Relationships>
</file>

<file path=ppt/notesSlides/_rels/notesSlide3.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3.xml" Type="http://schemas.openxmlformats.org/officeDocument/2006/relationships/slide"/></Relationships>
</file>

<file path=ppt/notesSlides/_rels/notesSlide4.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4.xml" Type="http://schemas.openxmlformats.org/officeDocument/2006/relationships/slide"/></Relationships>
</file>

<file path=ppt/notesSlides/_rels/notesSlide5.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5.xml" Type="http://schemas.openxmlformats.org/officeDocument/2006/relationships/slide"/></Relationships>
</file>

<file path=ppt/notesSlides/_rels/notesSlide6.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6.xml" Type="http://schemas.openxmlformats.org/officeDocument/2006/relationships/slide"/></Relationships>
</file>

<file path=ppt/notesSlides/_rels/notesSlide7.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7.xml" Type="http://schemas.openxmlformats.org/officeDocument/2006/relationships/slide"/></Relationships>
</file>

<file path=ppt/notesSlides/_rels/notesSlide8.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8.xml" Type="http://schemas.openxmlformats.org/officeDocument/2006/relationships/slide"/></Relationships>
</file>

<file path=ppt/notesSlides/_rels/notesSlide9.xml.rels><?xml version="1.0" encoding="UTF-8" standalone="yes"?><Relationships xmlns="http://schemas.openxmlformats.org/package/2006/relationships"><Relationship Id="rId1" Target="../notesMasters/notesMaster1.xml" Type="http://schemas.openxmlformats.org/officeDocument/2006/relationships/notesMaster"/><Relationship Id="rId2" Target="../slides/slide9.xml" Type="http://schemas.openxmlformats.org/officeDocument/2006/relationships/slide"/></Relationships>
</file>

<file path=ppt/notesSlides/notesSlide1.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0.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1.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2.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3.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4.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5.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6.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17.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2.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3.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4.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5.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6.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7.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8.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notesSlides/notesSlide9.xml><?xml version="1.0" encoding="utf-8"?>
<p:notes xmlns:p="http://schemas.openxmlformats.org/presentationml/2006/main" xmlns:a="http://schemas.openxmlformats.org/drawingml/2006/main">
  <p:cSld>
    <p:spTree xmlns:r="http://schemas.openxmlformats.org/officeDocument/2006/relationships">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2900"/>
          </a:xfrm>
          <a:prstGeom prst="rect">
            <a:avLst/>
          </a:prstGeom>
        </p:spPr>
        <p:txBody>
          <a:bodyPr vert="horz" lIns="91440" tIns="45720" rIns="91440" bIns="45720" rtlCol="0"/>
          <a:lstStyle>
            <a:lvl1pPr algn="l">
              <a:defRPr sz="1200"/>
            </a:lvl1pPr>
          </a:lstStyle>
          <a:p/>
        </p:txBody>
      </p:sp>
      <p:sp>
        <p:nvSpPr>
          <p:cNvPr id="3" name="Date Placeholder 2"/>
          <p:cNvSpPr>
            <a:spLocks noGrp="1"/>
          </p:cNvSpPr>
          <p:nvPr>
            <p:ph type="dt" idx="1"/>
          </p:nvPr>
        </p:nvSpPr>
        <p:spPr>
          <a:xfrm>
            <a:off x="5180013" y="0"/>
            <a:ext cx="3962400" cy="342900"/>
          </a:xfrm>
          <a:prstGeom prst="rect">
            <a:avLst/>
          </a:prstGeom>
        </p:spPr>
        <p:txBody>
          <a:bodyPr vert="horz" lIns="91440" tIns="45720" rIns="91440" bIns="45720" rtlCol="0"/>
          <a:lstStyle>
            <a:lvl1pPr algn="r">
              <a:defRPr sz="1200"/>
            </a:lvl1pPr>
          </a:lstStyle>
          <a:p>
            <a:r id="{B7268E1E-0E44-426D-905E-8AD9B19D2182}" type="datetimeFigureOut">
              <a:rPr lang="cs-CZ" smtClean="0"/>
              <a:t>1.7.2013</a:t>
            </a:r>
          </a:p>
        </p:txBody>
      </p:sp>
      <p:sp>
        <p:nvSpPr>
          <p:cNvPr id="4" name="Slide Image Placeholder 3"/>
          <p:cNvSpPr>
            <a:spLocks noGrp="1" noRot="1" noChangeAspect="1"/>
          </p:cNvSpPr>
          <p:nvPr>
            <p:ph type="sldImg" idx="2"/>
          </p:nvPr>
        </p:nvSpPr>
        <p:spPr>
          <a:xfrm>
            <a:off x="2857500" y="512763"/>
            <a:ext cx="3429000" cy="2566987"/>
          </a:xfrm>
          <a:prstGeom prst="rect">
            <a:avLst/>
          </a:prstGeom>
          <a:noFill/>
          <a:ln w="12700">
            <a:solidFill>
              <a:prstClr val="black"/>
            </a:solidFill>
          </a:ln>
        </p:spPr>
        <p:txBody>
          <a:bodyPr vert="horz" lIns="91440" tIns="45720" rIns="91440" bIns="45720" rtlCol="0" anchor="ctr"/>
          <a:lstStyle/>
          <a:p/>
        </p:txBody>
      </p:sp>
      <p:sp>
        <p:nvSpPr>
          <p:cNvPr id="5" name="Notes Placeholder 4"/>
          <p:cNvSpPr>
            <a:spLocks noGrp="1"/>
          </p:cNvSpPr>
          <p:nvPr>
            <p:ph type="body" sz="quarter" idx="3"/>
          </p:nvPr>
        </p:nvSpPr>
        <p:spPr>
          <a:xfrm>
            <a:off x="914400" y="3251200"/>
            <a:ext cx="7315200" cy="3081338"/>
          </a:xfrm>
          <a:prstGeom prst="rect">
            <a:avLst/>
          </a:prstGeom>
        </p:spPr>
        <p:txBody>
          <a:bodyPr vert="horz" lIns="91440" tIns="45720" rIns="91440" bIns="45720" rtlCol="0"/>
          <a:lstStyle/>
          <a:p>
            <a:r>
              <a:rPr lang="en-US"/>
              <a:t/>
            </a:r>
            <a:endParaRPr lang="en-US" smtClean="0"/>
          </a:p>
        </p:txBody>
      </p:sp>
      <p:sp>
        <p:nvSpPr>
          <p:cNvPr id="6" name="Footer Placeholder 5"/>
          <p:cNvSpPr>
            <a:spLocks noGrp="1"/>
          </p:cNvSpPr>
          <p:nvPr>
            <p:ph type="ftr" sz="quarter" idx="4"/>
          </p:nvPr>
        </p:nvSpPr>
        <p:spPr>
          <a:xfrm>
            <a:off x="0" y="6502400"/>
            <a:ext cx="3962400" cy="341313"/>
          </a:xfrm>
          <a:prstGeom prst="rect">
            <a:avLst/>
          </a:prstGeom>
        </p:spPr>
        <p:txBody>
          <a:bodyPr vert="horz" lIns="91440" tIns="45720" rIns="91440" bIns="45720" rtlCol="0" anchor="b"/>
          <a:lstStyle>
            <a:lvl1pPr algn="l">
              <a:defRPr sz="1200"/>
            </a:lvl1pPr>
          </a:lstStyle>
          <a:p/>
        </p:txBody>
      </p:sp>
      <p:sp>
        <p:nvSpPr>
          <p:cNvPr id="7" name="Slide Number Placeholder 6"/>
          <p:cNvSpPr>
            <a:spLocks noGrp="1"/>
          </p:cNvSpPr>
          <p:nvPr>
            <p:ph type="sldNum" sz="quarter" idx="5"/>
          </p:nvPr>
        </p:nvSpPr>
        <p:spPr>
          <a:xfrm>
            <a:off x="5180013" y="6502400"/>
            <a:ext cx="3962400" cy="341313"/>
          </a:xfrm>
          <a:prstGeom prst="rect">
            <a:avLst/>
          </a:prstGeom>
        </p:spPr>
        <p:txBody>
          <a:bodyPr vert="horz" lIns="91440" tIns="45720" rIns="91440" bIns="45720" rtlCol="0" anchor="b"/>
          <a:lstStyle>
            <a:lvl1pPr algn="r">
              <a:defRPr sz="1200"/>
            </a:lvl1pPr>
          </a:lstStyle>
          <a:p>
            <a:r id="{871B2431-D351-4C6E-A3CF-9DFAC0E3E050}" type="slidenum">
              <a:rPr lang="cs-CZ" smtClean="0"/>
              <a:t>‹#›</a:t>
            </a:r>
          </a:p>
        </p:txBody>
      </p:sp>
    </p:spTree>
  </p:cSld>
  <p:clrMapOvr>
    <a:masterClrMapping/>
  </p:clrMapOvr>
</p:notes>
</file>

<file path=ppt/slideLayouts/_rels/slideLayout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0.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11.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2.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3.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4.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5.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6.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7.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8.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_rels/slideLayout9.xml.rels><?xml version="1.0" encoding="UTF-8" standalone="yes"?><Relationships xmlns="http://schemas.openxmlformats.org/package/2006/relationships"><Relationship Id="rId1" Target="../slideMasters/slideMaster1.xml" Type="http://schemas.openxmlformats.org/officeDocument/2006/relationships/slideMaster"/></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8/1/2011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8/1/2011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8/1/2011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8/1/2011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8/1/2011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Relationships xmlns="http://schemas.openxmlformats.org/package/2006/relationships"><Relationship Id="rId1" Target="../slideLayouts/slideLayout1.xml" Type="http://schemas.openxmlformats.org/officeDocument/2006/relationships/slideLayout"/><Relationship Id="rId10" Target="../slideLayouts/slideLayout10.xml" Type="http://schemas.openxmlformats.org/officeDocument/2006/relationships/slideLayout"/><Relationship Id="rId11" Target="../slideLayouts/slideLayout11.xml" Type="http://schemas.openxmlformats.org/officeDocument/2006/relationships/slideLayout"/><Relationship Id="rId12" Target="../theme/theme1.xml" Type="http://schemas.openxmlformats.org/officeDocument/2006/relationships/theme"/><Relationship Id="rId2" Target="../slideLayouts/slideLayout2.xml" Type="http://schemas.openxmlformats.org/officeDocument/2006/relationships/slideLayout"/><Relationship Id="rId3" Target="../slideLayouts/slideLayout3.xml" Type="http://schemas.openxmlformats.org/officeDocument/2006/relationships/slideLayout"/><Relationship Id="rId4" Target="../slideLayouts/slideLayout4.xml" Type="http://schemas.openxmlformats.org/officeDocument/2006/relationships/slideLayout"/><Relationship Id="rId5" Target="../slideLayouts/slideLayout5.xml" Type="http://schemas.openxmlformats.org/officeDocument/2006/relationships/slideLayout"/><Relationship Id="rId6" Target="../slideLayouts/slideLayout6.xml" Type="http://schemas.openxmlformats.org/officeDocument/2006/relationships/slideLayout"/><Relationship Id="rId7" Target="../slideLayouts/slideLayout7.xml" Type="http://schemas.openxmlformats.org/officeDocument/2006/relationships/slideLayout"/><Relationship Id="rId8" Target="../slideLayouts/slideLayout8.xml" Type="http://schemas.openxmlformats.org/officeDocument/2006/relationships/slideLayout"/><Relationship Id="rId9" Target="../slideLayouts/slideLayout9.xml" Type="http://schemas.openxmlformats.org/officeDocument/2006/relationships/slideLayout"/></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8/1/2011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xml" Type="http://schemas.openxmlformats.org/officeDocument/2006/relationships/notesSlide"/><Relationship Id="rId3" Target="../media/image1.png" Type="http://schemas.openxmlformats.org/officeDocument/2006/relationships/image"/></Relationships>
</file>

<file path=ppt/slides/_rels/slide10.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0.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11.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1.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1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2.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1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3.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1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4.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1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5.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1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6.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1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17.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s>
</file>

<file path=ppt/slides/_rels/slide2.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2.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3.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3.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4.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4.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5.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5.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6.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6.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7.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7.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8.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8.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_rels/slide9.xml.rels><?xml version="1.0" encoding="UTF-8" standalone="yes"?><Relationships xmlns="http://schemas.openxmlformats.org/package/2006/relationships"><Relationship Id="rId1" Target="../slideLayouts/slideLayout7.xml" Type="http://schemas.openxmlformats.org/officeDocument/2006/relationships/slideLayout"/><Relationship Id="rId2" Target="../notesSlides/notesSlide9.xml" Type="http://schemas.openxmlformats.org/officeDocument/2006/relationships/notesSlide"/><Relationship Id="rId3" Target="../media/image2.png" Type="http://schemas.openxmlformats.org/officeDocument/2006/relationships/image"/><Relationship Id="rId4" Target="../media/image3.svg" Type="http://schemas.openxmlformats.org/officeDocument/2006/relationships/image"/><Relationship Id="rId5" Target="../media/image1.png" Type="http://schemas.openxmlformats.org/officeDocument/2006/relationships/image"/></Relationships>
</file>

<file path=ppt/slides/slide1.xml><?xml version="1.0" encoding="utf-8"?>
<p:sld xmlns:p="http://schemas.openxmlformats.org/presentationml/2006/main" xmlns:a="http://schemas.openxmlformats.org/drawingml/2006/main" xmlns:r="http://schemas.openxmlformats.org/officeDocument/2006/relationships">
  <p:cSld>
    <p:bg>
      <p:bgPr>
        <a:solidFill>
          <a:srgbClr val="38761D"/>
        </a:solidFill>
      </p:bgPr>
    </p:bg>
    <p:spTree>
      <p:nvGrpSpPr>
        <p:cNvPr id="1" name=""/>
        <p:cNvGrpSpPr/>
        <p:nvPr/>
      </p:nvGrpSpPr>
      <p:grpSpPr>
        <a:xfrm>
          <a:off x="0" y="0"/>
          <a:ext cx="0" cy="0"/>
          <a:chOff x="0" y="0"/>
          <a:chExt cx="0" cy="0"/>
        </a:xfrm>
      </p:grpSpPr>
      <p:grpSp>
        <p:nvGrpSpPr>
          <p:cNvPr name="Group 2" id="2"/>
          <p:cNvGrpSpPr/>
          <p:nvPr/>
        </p:nvGrpSpPr>
        <p:grpSpPr>
          <a:xfrm rot="5400000">
            <a:off x="15000600" y="1010"/>
            <a:ext cx="3287400" cy="3287400"/>
            <a:chOff x="0" y="0"/>
            <a:chExt cx="4383200" cy="4383200"/>
          </a:xfrm>
        </p:grpSpPr>
        <p:sp>
          <p:nvSpPr>
            <p:cNvPr name="Freeform 3" id="3"/>
            <p:cNvSpPr/>
            <p:nvPr/>
          </p:nvSpPr>
          <p:spPr>
            <a:xfrm flipH="false" flipV="false" rot="0">
              <a:off x="0" y="0"/>
              <a:ext cx="4383151" cy="4383151"/>
            </a:xfrm>
            <a:custGeom>
              <a:avLst/>
              <a:gdLst/>
              <a:ahLst/>
              <a:cxnLst/>
              <a:rect r="r" b="b" t="t" l="l"/>
              <a:pathLst>
                <a:path h="4383151" w="4383151">
                  <a:moveTo>
                    <a:pt x="0" y="0"/>
                  </a:moveTo>
                  <a:lnTo>
                    <a:pt x="4383151" y="0"/>
                  </a:lnTo>
                  <a:lnTo>
                    <a:pt x="0" y="4383151"/>
                  </a:lnTo>
                  <a:close/>
                </a:path>
              </a:pathLst>
            </a:custGeom>
            <a:solidFill>
              <a:srgbClr val="FFFFFF">
                <a:alpha val="2745"/>
              </a:srgbClr>
            </a:solidFill>
          </p:spPr>
        </p:sp>
      </p:grpSp>
      <p:sp>
        <p:nvSpPr>
          <p:cNvPr name="Freeform 4" id="4"/>
          <p:cNvSpPr/>
          <p:nvPr/>
        </p:nvSpPr>
        <p:spPr>
          <a:xfrm flipH="false" flipV="false" rot="0">
            <a:off x="0" y="8692220"/>
            <a:ext cx="18288000" cy="1594780"/>
          </a:xfrm>
          <a:custGeom>
            <a:avLst/>
            <a:gdLst/>
            <a:ahLst/>
            <a:cxnLst/>
            <a:rect r="r" b="b" t="t" l="l"/>
            <a:pathLst>
              <a:path h="1594780" w="18288000">
                <a:moveTo>
                  <a:pt x="0" y="0"/>
                </a:moveTo>
                <a:lnTo>
                  <a:pt x="18288000" y="0"/>
                </a:lnTo>
                <a:lnTo>
                  <a:pt x="18288000" y="1594780"/>
                </a:lnTo>
                <a:lnTo>
                  <a:pt x="0" y="1594780"/>
                </a:lnTo>
                <a:lnTo>
                  <a:pt x="0" y="0"/>
                </a:lnTo>
                <a:close/>
              </a:path>
            </a:pathLst>
          </a:custGeom>
          <a:blipFill>
            <a:blip r:embed="rId3"/>
            <a:stretch>
              <a:fillRect l="-753" t="-1355035" r="-753" b="0"/>
            </a:stretch>
          </a:blipFill>
        </p:spPr>
      </p:sp>
      <p:sp>
        <p:nvSpPr>
          <p:cNvPr name="TextBox 5" id="5"/>
          <p:cNvSpPr txBox="true"/>
          <p:nvPr/>
        </p:nvSpPr>
        <p:spPr>
          <a:xfrm rot="0">
            <a:off x="6175475" y="884975"/>
            <a:ext cx="11573550" cy="2286150"/>
          </a:xfrm>
          <a:prstGeom prst="rect">
            <a:avLst/>
          </a:prstGeom>
        </p:spPr>
        <p:txBody>
          <a:bodyPr anchor="t" rtlCol="false" tIns="0" lIns="0" bIns="0" rIns="0">
            <a:spAutoFit/>
          </a:bodyPr>
          <a:lstStyle/>
          <a:p>
            <a:pPr algn="l">
              <a:lnSpc>
                <a:spcPts val="9120"/>
              </a:lnSpc>
            </a:pPr>
            <a:r>
              <a:rPr lang="en-US" sz="7600">
                <a:solidFill>
                  <a:srgbClr val="FFFFFF"/>
                </a:solidFill>
                <a:latin typeface="Montserrat"/>
                <a:ea typeface="Montserrat"/>
                <a:cs typeface="Montserrat"/>
                <a:sym typeface="Montserrat"/>
              </a:rPr>
              <a:t>            SISTEMA DE EVALUACIÓN PÚBLICA </a:t>
            </a:r>
          </a:p>
        </p:txBody>
      </p:sp>
      <p:sp>
        <p:nvSpPr>
          <p:cNvPr name="TextBox 6" id="6"/>
          <p:cNvSpPr txBox="true"/>
          <p:nvPr/>
        </p:nvSpPr>
        <p:spPr>
          <a:xfrm rot="0">
            <a:off x="9470525" y="4999875"/>
            <a:ext cx="7205550" cy="2050950"/>
          </a:xfrm>
          <a:prstGeom prst="rect">
            <a:avLst/>
          </a:prstGeom>
        </p:spPr>
        <p:txBody>
          <a:bodyPr anchor="t" rtlCol="false" tIns="0" lIns="0" bIns="0" rIns="0">
            <a:spAutoFit/>
          </a:bodyPr>
          <a:lstStyle/>
          <a:p>
            <a:pPr algn="l">
              <a:lnSpc>
                <a:spcPts val="4560"/>
              </a:lnSpc>
            </a:pPr>
            <a:r>
              <a:rPr lang="en-US" sz="3800">
                <a:solidFill>
                  <a:srgbClr val="FFFFFF"/>
                </a:solidFill>
                <a:latin typeface="Lato"/>
                <a:ea typeface="Lato"/>
                <a:cs typeface="Lato"/>
                <a:sym typeface="Lato"/>
              </a:rPr>
              <a:t>PREGUNTAS MODELO PARA EL PERSONAL ADMINISTRATIVO Y PROFESIONAL</a:t>
            </a:r>
          </a:p>
        </p:txBody>
      </p:sp>
    </p:spTree>
  </p:cSld>
  <p:clrMapOvr>
    <a:masterClrMapping/>
  </p:clrMapOvr>
</p:sld>
</file>

<file path=ppt/slides/slide10.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171700"/>
            <a:ext cx="13894950" cy="9847425"/>
          </a:xfrm>
          <a:prstGeom prst="rect">
            <a:avLst/>
          </a:prstGeom>
        </p:spPr>
        <p:txBody>
          <a:bodyPr anchor="t" rtlCol="false" tIns="0" lIns="0" bIns="0" rIns="0">
            <a:spAutoFit/>
          </a:bodyPr>
          <a:lstStyle/>
          <a:p>
            <a:pPr algn="l">
              <a:lnSpc>
                <a:spcPts val="5105"/>
              </a:lnSpc>
            </a:pPr>
            <a:r>
              <a:rPr lang="en-US" sz="3700">
                <a:solidFill>
                  <a:srgbClr val="FFFFFF"/>
                </a:solidFill>
                <a:latin typeface="Montserrat"/>
                <a:ea typeface="Montserrat"/>
                <a:cs typeface="Montserrat"/>
                <a:sym typeface="Montserrat"/>
              </a:rPr>
              <a:t>9. Legajo Único Electrónico (LUE): Único medio de creación, registro, guarda y archivo de la totalidad de la documentación y datos correspondientes a las personas que prestan servicios en virtud de cualquier modalidad en el ámbito establecido en el artículo 8 de la Ley N° 24.156 de ADMINISTRACIÓN FINANCIERA Y DE LOS SISTEMAS DE CONTROL DEL SECTOR PÚBLICO NACIONAL y sus modificatorias. ¿Cuál es la función principal del Legajo Único Electrónico?</a:t>
            </a:r>
          </a:p>
          <a:p>
            <a:pPr algn="l">
              <a:lnSpc>
                <a:spcPts val="5105"/>
              </a:lnSpc>
            </a:pPr>
            <a:r>
              <a:rPr lang="en-US" sz="3700">
                <a:solidFill>
                  <a:srgbClr val="FFFFFF"/>
                </a:solidFill>
                <a:latin typeface="Montserrat"/>
                <a:ea typeface="Montserrat"/>
                <a:cs typeface="Montserrat"/>
                <a:sym typeface="Montserrat"/>
              </a:rPr>
              <a:t>A. Proveer servicios de salud a los empleados</a:t>
            </a:r>
          </a:p>
          <a:p>
            <a:pPr algn="l">
              <a:lnSpc>
                <a:spcPts val="5105"/>
              </a:lnSpc>
            </a:pPr>
            <a:r>
              <a:rPr lang="en-US" sz="3700">
                <a:solidFill>
                  <a:srgbClr val="FFFFFF"/>
                </a:solidFill>
                <a:latin typeface="Montserrat"/>
                <a:ea typeface="Montserrat"/>
                <a:cs typeface="Montserrat"/>
                <a:sym typeface="Montserrat"/>
              </a:rPr>
              <a:t>B. Crear, registrar, guardar y archivar documentación de personas que prestan servicios</a:t>
            </a:r>
          </a:p>
          <a:p>
            <a:pPr algn="l">
              <a:lnSpc>
                <a:spcPts val="5105"/>
              </a:lnSpc>
            </a:pPr>
            <a:r>
              <a:rPr lang="en-US" sz="3700">
                <a:solidFill>
                  <a:srgbClr val="FFFFFF"/>
                </a:solidFill>
                <a:latin typeface="Montserrat"/>
                <a:ea typeface="Montserrat"/>
                <a:cs typeface="Montserrat"/>
                <a:sym typeface="Montserrat"/>
              </a:rPr>
              <a:t>C. Supervisar el cumplimiento de leyes laborales</a:t>
            </a:r>
          </a:p>
          <a:p>
            <a:pPr algn="l">
              <a:lnSpc>
                <a:spcPts val="3587"/>
              </a:lnSpc>
            </a:pPr>
          </a:p>
        </p:txBody>
      </p:sp>
      <p:sp>
        <p:nvSpPr>
          <p:cNvPr name="Freeform 4" id="4"/>
          <p:cNvSpPr/>
          <p:nvPr/>
        </p:nvSpPr>
        <p:spPr>
          <a:xfrm flipH="false" flipV="false" rot="0">
            <a:off x="0" y="8692220"/>
            <a:ext cx="18288000" cy="1594780"/>
          </a:xfrm>
          <a:custGeom>
            <a:avLst/>
            <a:gdLst/>
            <a:ahLst/>
            <a:cxnLst/>
            <a:rect r="r" b="b" t="t" l="l"/>
            <a:pathLst>
              <a:path h="1594780" w="18288000">
                <a:moveTo>
                  <a:pt x="0" y="0"/>
                </a:moveTo>
                <a:lnTo>
                  <a:pt x="18288000" y="0"/>
                </a:lnTo>
                <a:lnTo>
                  <a:pt x="18288000" y="1594780"/>
                </a:lnTo>
                <a:lnTo>
                  <a:pt x="0" y="1594780"/>
                </a:lnTo>
                <a:lnTo>
                  <a:pt x="0" y="0"/>
                </a:lnTo>
                <a:close/>
              </a:path>
            </a:pathLst>
          </a:custGeom>
          <a:blipFill>
            <a:blip r:embed="rId5"/>
            <a:stretch>
              <a:fillRect l="-753" t="-1355035" r="-753" b="0"/>
            </a:stretch>
          </a:blipFill>
        </p:spPr>
      </p:sp>
    </p:spTree>
  </p:cSld>
  <p:clrMapOvr>
    <a:masterClrMapping/>
  </p:clrMapOvr>
</p:sld>
</file>

<file path=ppt/slides/slide11.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171700"/>
            <a:ext cx="13894950" cy="9847425"/>
          </a:xfrm>
          <a:prstGeom prst="rect">
            <a:avLst/>
          </a:prstGeom>
        </p:spPr>
        <p:txBody>
          <a:bodyPr anchor="t" rtlCol="false" tIns="0" lIns="0" bIns="0" rIns="0">
            <a:spAutoFit/>
          </a:bodyPr>
          <a:lstStyle/>
          <a:p>
            <a:pPr algn="l">
              <a:lnSpc>
                <a:spcPts val="4830"/>
              </a:lnSpc>
            </a:pPr>
            <a:r>
              <a:rPr lang="en-US" sz="3500">
                <a:solidFill>
                  <a:srgbClr val="FFFFFF"/>
                </a:solidFill>
                <a:latin typeface="Montserrat"/>
                <a:ea typeface="Montserrat"/>
                <a:cs typeface="Montserrat"/>
                <a:sym typeface="Montserrat"/>
              </a:rPr>
              <a:t>10. Gestor de Asistencias y Transferencias (GAT): Único medio de registro, tramitación y pago de todas las prestaciones, beneficios, subsidios, exenciones, y toda otra transferencia y asistencia que las entidades y jurisdicciones contempladas en el artículo 8 de la Ley de Administración Financiera N° 24.156 y sus modificatorias otorguen a personas humanas o personas jurídicas públicas o privadas, independientemente de su fuente de financiamiento. ¿Cuál es la función principal del GAT?</a:t>
            </a:r>
          </a:p>
          <a:p>
            <a:pPr algn="l">
              <a:lnSpc>
                <a:spcPts val="4830"/>
              </a:lnSpc>
            </a:pPr>
            <a:r>
              <a:rPr lang="en-US" sz="3500">
                <a:solidFill>
                  <a:srgbClr val="FFFFFF"/>
                </a:solidFill>
                <a:latin typeface="Montserrat"/>
                <a:ea typeface="Montserrat"/>
                <a:cs typeface="Montserrat"/>
                <a:sym typeface="Montserrat"/>
              </a:rPr>
              <a:t>A. Supervisar el cumplimiento de la ley de administración financiera.</a:t>
            </a:r>
          </a:p>
          <a:p>
            <a:pPr algn="l">
              <a:lnSpc>
                <a:spcPts val="4830"/>
              </a:lnSpc>
            </a:pPr>
            <a:r>
              <a:rPr lang="en-US" sz="3500">
                <a:solidFill>
                  <a:srgbClr val="FFFFFF"/>
                </a:solidFill>
                <a:latin typeface="Montserrat"/>
                <a:ea typeface="Montserrat"/>
                <a:cs typeface="Montserrat"/>
                <a:sym typeface="Montserrat"/>
              </a:rPr>
              <a:t>B. Registrar, tramitar y pagar prestaciones, beneficios y subsidios.</a:t>
            </a:r>
          </a:p>
          <a:p>
            <a:pPr algn="l">
              <a:lnSpc>
                <a:spcPts val="4830"/>
              </a:lnSpc>
            </a:pPr>
            <a:r>
              <a:rPr lang="en-US" sz="3500">
                <a:solidFill>
                  <a:srgbClr val="FFFFFF"/>
                </a:solidFill>
                <a:latin typeface="Montserrat"/>
                <a:ea typeface="Montserrat"/>
                <a:cs typeface="Montserrat"/>
                <a:sym typeface="Montserrat"/>
              </a:rPr>
              <a:t>C. Controlar la calidad de servicios públicos.</a:t>
            </a:r>
          </a:p>
          <a:p>
            <a:pPr algn="l">
              <a:lnSpc>
                <a:spcPts val="3587"/>
              </a:lnSpc>
            </a:pPr>
          </a:p>
        </p:txBody>
      </p:sp>
      <p:sp>
        <p:nvSpPr>
          <p:cNvPr name="Freeform 4" id="4"/>
          <p:cNvSpPr/>
          <p:nvPr/>
        </p:nvSpPr>
        <p:spPr>
          <a:xfrm flipH="false" flipV="false" rot="0">
            <a:off x="0" y="8692220"/>
            <a:ext cx="18288000" cy="1594780"/>
          </a:xfrm>
          <a:custGeom>
            <a:avLst/>
            <a:gdLst/>
            <a:ahLst/>
            <a:cxnLst/>
            <a:rect r="r" b="b" t="t" l="l"/>
            <a:pathLst>
              <a:path h="1594780" w="18288000">
                <a:moveTo>
                  <a:pt x="0" y="0"/>
                </a:moveTo>
                <a:lnTo>
                  <a:pt x="18288000" y="0"/>
                </a:lnTo>
                <a:lnTo>
                  <a:pt x="18288000" y="1594780"/>
                </a:lnTo>
                <a:lnTo>
                  <a:pt x="0" y="1594780"/>
                </a:lnTo>
                <a:lnTo>
                  <a:pt x="0" y="0"/>
                </a:lnTo>
                <a:close/>
              </a:path>
            </a:pathLst>
          </a:custGeom>
          <a:blipFill>
            <a:blip r:embed="rId5"/>
            <a:stretch>
              <a:fillRect l="-753" t="-1355035" r="-753" b="0"/>
            </a:stretch>
          </a:blipFill>
        </p:spPr>
      </p:sp>
    </p:spTree>
  </p:cSld>
  <p:clrMapOvr>
    <a:masterClrMapping/>
  </p:clrMapOvr>
</p:sld>
</file>

<file path=ppt/slides/slide12.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230500"/>
            <a:ext cx="13894950" cy="9759225"/>
          </a:xfrm>
          <a:prstGeom prst="rect">
            <a:avLst/>
          </a:prstGeom>
        </p:spPr>
        <p:txBody>
          <a:bodyPr anchor="t" rtlCol="false" tIns="0" lIns="0" bIns="0" rIns="0">
            <a:spAutoFit/>
          </a:bodyPr>
          <a:lstStyle/>
          <a:p>
            <a:pPr algn="l">
              <a:lnSpc>
                <a:spcPts val="4830"/>
              </a:lnSpc>
            </a:pPr>
            <a:r>
              <a:rPr lang="en-US" sz="3500">
                <a:solidFill>
                  <a:srgbClr val="FFFFFF"/>
                </a:solidFill>
                <a:latin typeface="Montserrat"/>
                <a:ea typeface="Montserrat"/>
                <a:cs typeface="Montserrat"/>
                <a:sym typeface="Montserrat"/>
              </a:rPr>
              <a:t>11. Registro Propiedad Inmueble (RPI): Único medio electrónico de tramitación y registración de documentación en el REGISTRO DE LA PROPIEDAD INMUEBLE DE LA CAPITAL FEDERAL del MINISTERIO DE JUSTICIA Y DERECHOS HUMANOS, en el marco de lo dispuesto por la Ley N° 17.801 y por el Decreto N° 466 del 5 de Mayo de 1999 y sus modificatorios. De acuerdo al texto, marque la única respuesta que resulta falsa:</a:t>
            </a:r>
          </a:p>
          <a:p>
            <a:pPr algn="l">
              <a:lnSpc>
                <a:spcPts val="4830"/>
              </a:lnSpc>
            </a:pPr>
            <a:r>
              <a:rPr lang="en-US" sz="3500">
                <a:solidFill>
                  <a:srgbClr val="FFFFFF"/>
                </a:solidFill>
                <a:latin typeface="Montserrat"/>
                <a:ea typeface="Montserrat"/>
                <a:cs typeface="Montserrat"/>
                <a:sym typeface="Montserrat"/>
              </a:rPr>
              <a:t>A. El RPI solo opera para propiedades en la Ciudad de Buenos Aires.</a:t>
            </a:r>
          </a:p>
          <a:p>
            <a:pPr algn="l">
              <a:lnSpc>
                <a:spcPts val="4830"/>
              </a:lnSpc>
            </a:pPr>
            <a:r>
              <a:rPr lang="en-US" sz="3500">
                <a:solidFill>
                  <a:srgbClr val="FFFFFF"/>
                </a:solidFill>
                <a:latin typeface="Montserrat"/>
                <a:ea typeface="Montserrat"/>
                <a:cs typeface="Montserrat"/>
                <a:sym typeface="Montserrat"/>
              </a:rPr>
              <a:t>B. El RPI fue establecido en 1999.</a:t>
            </a:r>
          </a:p>
          <a:p>
            <a:pPr algn="l">
              <a:lnSpc>
                <a:spcPts val="4830"/>
              </a:lnSpc>
            </a:pPr>
            <a:r>
              <a:rPr lang="en-US" sz="3500">
                <a:solidFill>
                  <a:srgbClr val="FFFFFF"/>
                </a:solidFill>
                <a:latin typeface="Montserrat"/>
                <a:ea typeface="Montserrat"/>
                <a:cs typeface="Montserrat"/>
                <a:sym typeface="Montserrat"/>
              </a:rPr>
              <a:t>C. El RPI permite la gestión de documentación relacionada con la compraventa de bienes muebles en la Capital Federal.</a:t>
            </a:r>
          </a:p>
        </p:txBody>
      </p:sp>
      <p:sp>
        <p:nvSpPr>
          <p:cNvPr name="Freeform 4" id="4"/>
          <p:cNvSpPr/>
          <p:nvPr/>
        </p:nvSpPr>
        <p:spPr>
          <a:xfrm flipH="false" flipV="false" rot="0">
            <a:off x="0" y="8692220"/>
            <a:ext cx="18288000" cy="1594780"/>
          </a:xfrm>
          <a:custGeom>
            <a:avLst/>
            <a:gdLst/>
            <a:ahLst/>
            <a:cxnLst/>
            <a:rect r="r" b="b" t="t" l="l"/>
            <a:pathLst>
              <a:path h="1594780" w="18288000">
                <a:moveTo>
                  <a:pt x="0" y="0"/>
                </a:moveTo>
                <a:lnTo>
                  <a:pt x="18288000" y="0"/>
                </a:lnTo>
                <a:lnTo>
                  <a:pt x="18288000" y="1594780"/>
                </a:lnTo>
                <a:lnTo>
                  <a:pt x="0" y="1594780"/>
                </a:lnTo>
                <a:lnTo>
                  <a:pt x="0" y="0"/>
                </a:lnTo>
                <a:close/>
              </a:path>
            </a:pathLst>
          </a:custGeom>
          <a:blipFill>
            <a:blip r:embed="rId5"/>
            <a:stretch>
              <a:fillRect l="-753" t="-1355035" r="-753" b="0"/>
            </a:stretch>
          </a:blipFill>
        </p:spPr>
      </p:sp>
    </p:spTree>
  </p:cSld>
  <p:clrMapOvr>
    <a:masterClrMapping/>
  </p:clrMapOvr>
</p:sld>
</file>

<file path=ppt/slides/slide13.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230500"/>
            <a:ext cx="13894950" cy="9818025"/>
          </a:xfrm>
          <a:prstGeom prst="rect">
            <a:avLst/>
          </a:prstGeom>
        </p:spPr>
        <p:txBody>
          <a:bodyPr anchor="t" rtlCol="false" tIns="0" lIns="0" bIns="0" rIns="0">
            <a:spAutoFit/>
          </a:bodyPr>
          <a:lstStyle/>
          <a:p>
            <a:pPr algn="l">
              <a:lnSpc>
                <a:spcPts val="5381"/>
              </a:lnSpc>
            </a:pPr>
            <a:r>
              <a:rPr lang="en-US" sz="3900">
                <a:solidFill>
                  <a:srgbClr val="FFFFFF"/>
                </a:solidFill>
                <a:latin typeface="Montserrat"/>
                <a:ea typeface="Montserrat"/>
                <a:cs typeface="Montserrat"/>
                <a:sym typeface="Montserrat"/>
              </a:rPr>
              <a:t>12. Porta Firma (PF): Administra la firma de los documentos electrónicos. A su vez, brinda la posibilidad de firmar varios documentos electrónicos al mismo tiempo y filtrar por lotes los documentos digitales a firmar.</a:t>
            </a:r>
          </a:p>
          <a:p>
            <a:pPr algn="l">
              <a:lnSpc>
                <a:spcPts val="5381"/>
              </a:lnSpc>
            </a:pPr>
            <a:r>
              <a:rPr lang="en-US" sz="3900">
                <a:solidFill>
                  <a:srgbClr val="FFFFFF"/>
                </a:solidFill>
                <a:latin typeface="Montserrat"/>
                <a:ea typeface="Montserrat"/>
                <a:cs typeface="Montserrat"/>
                <a:sym typeface="Montserrat"/>
              </a:rPr>
              <a:t>De acuerdo al texto, marque la única respuesta que resulta falsa:</a:t>
            </a:r>
          </a:p>
          <a:p>
            <a:pPr algn="l">
              <a:lnSpc>
                <a:spcPts val="5381"/>
              </a:lnSpc>
            </a:pPr>
            <a:r>
              <a:rPr lang="en-US" sz="3900">
                <a:solidFill>
                  <a:srgbClr val="FFFFFF"/>
                </a:solidFill>
                <a:latin typeface="Montserrat"/>
                <a:ea typeface="Montserrat"/>
                <a:cs typeface="Montserrat"/>
                <a:sym typeface="Montserrat"/>
              </a:rPr>
              <a:t>A. El Porta Firma permite la firma simultánea de documentos.</a:t>
            </a:r>
          </a:p>
          <a:p>
            <a:pPr algn="l">
              <a:lnSpc>
                <a:spcPts val="5381"/>
              </a:lnSpc>
            </a:pPr>
            <a:r>
              <a:rPr lang="en-US" sz="3900">
                <a:solidFill>
                  <a:srgbClr val="FFFFFF"/>
                </a:solidFill>
                <a:latin typeface="Montserrat"/>
                <a:ea typeface="Montserrat"/>
                <a:cs typeface="Montserrat"/>
                <a:sym typeface="Montserrat"/>
              </a:rPr>
              <a:t>B. El Porta Firma facilita el filtrado por lotes.</a:t>
            </a:r>
          </a:p>
          <a:p>
            <a:pPr algn="l">
              <a:lnSpc>
                <a:spcPts val="5381"/>
              </a:lnSpc>
            </a:pPr>
            <a:r>
              <a:rPr lang="en-US" sz="3900">
                <a:solidFill>
                  <a:srgbClr val="FFFFFF"/>
                </a:solidFill>
                <a:latin typeface="Montserrat"/>
                <a:ea typeface="Montserrat"/>
                <a:cs typeface="Montserrat"/>
                <a:sym typeface="Montserrat"/>
              </a:rPr>
              <a:t>C. El Porta Firma admite la firma de documentos en papel.</a:t>
            </a:r>
          </a:p>
        </p:txBody>
      </p:sp>
      <p:sp>
        <p:nvSpPr>
          <p:cNvPr name="Freeform 4" id="4"/>
          <p:cNvSpPr/>
          <p:nvPr/>
        </p:nvSpPr>
        <p:spPr>
          <a:xfrm flipH="false" flipV="false" rot="0">
            <a:off x="0" y="8692220"/>
            <a:ext cx="18288000" cy="1594780"/>
          </a:xfrm>
          <a:custGeom>
            <a:avLst/>
            <a:gdLst/>
            <a:ahLst/>
            <a:cxnLst/>
            <a:rect r="r" b="b" t="t" l="l"/>
            <a:pathLst>
              <a:path h="1594780" w="18288000">
                <a:moveTo>
                  <a:pt x="0" y="0"/>
                </a:moveTo>
                <a:lnTo>
                  <a:pt x="18288000" y="0"/>
                </a:lnTo>
                <a:lnTo>
                  <a:pt x="18288000" y="1594780"/>
                </a:lnTo>
                <a:lnTo>
                  <a:pt x="0" y="1594780"/>
                </a:lnTo>
                <a:lnTo>
                  <a:pt x="0" y="0"/>
                </a:lnTo>
                <a:close/>
              </a:path>
            </a:pathLst>
          </a:custGeom>
          <a:blipFill>
            <a:blip r:embed="rId5"/>
            <a:stretch>
              <a:fillRect l="-753" t="-1355035" r="-753" b="0"/>
            </a:stretch>
          </a:blipFill>
        </p:spPr>
      </p:sp>
    </p:spTree>
  </p:cSld>
  <p:clrMapOvr>
    <a:masterClrMapping/>
  </p:clrMapOvr>
</p:sld>
</file>

<file path=ppt/slides/slide14.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162175"/>
            <a:ext cx="15328132" cy="7679436"/>
          </a:xfrm>
          <a:prstGeom prst="rect">
            <a:avLst/>
          </a:prstGeom>
        </p:spPr>
        <p:txBody>
          <a:bodyPr anchor="t" rtlCol="false" tIns="0" lIns="0" bIns="0" rIns="0">
            <a:spAutoFit/>
          </a:bodyPr>
          <a:lstStyle/>
          <a:p>
            <a:pPr algn="l">
              <a:lnSpc>
                <a:spcPts val="6761"/>
              </a:lnSpc>
            </a:pPr>
            <a:r>
              <a:rPr lang="en-US" sz="4900">
                <a:solidFill>
                  <a:srgbClr val="FFFFFF"/>
                </a:solidFill>
                <a:latin typeface="Montserrat"/>
                <a:ea typeface="Montserrat"/>
                <a:cs typeface="Montserrat"/>
                <a:sym typeface="Montserrat"/>
              </a:rPr>
              <a:t>13. Trámites a Distancia (TAD): Plataforma que facilita la interacción entre los ciudadanos y la administración mediante la recepción y envío _____ de presentaciones, solicitudes, escritos, notificaciones y comunicaciones, entre otros.</a:t>
            </a:r>
          </a:p>
          <a:p>
            <a:pPr algn="l">
              <a:lnSpc>
                <a:spcPts val="6761"/>
              </a:lnSpc>
            </a:pPr>
            <a:r>
              <a:rPr lang="en-US" sz="4900">
                <a:solidFill>
                  <a:srgbClr val="FFFFFF"/>
                </a:solidFill>
                <a:latin typeface="Montserrat"/>
                <a:ea typeface="Montserrat"/>
                <a:cs typeface="Montserrat"/>
                <a:sym typeface="Montserrat"/>
              </a:rPr>
              <a:t>Marque la palabra faltante:</a:t>
            </a:r>
          </a:p>
          <a:p>
            <a:pPr algn="l">
              <a:lnSpc>
                <a:spcPts val="6761"/>
              </a:lnSpc>
            </a:pPr>
            <a:r>
              <a:rPr lang="en-US" sz="4900">
                <a:solidFill>
                  <a:srgbClr val="FFFFFF"/>
                </a:solidFill>
                <a:latin typeface="Montserrat"/>
                <a:ea typeface="Montserrat"/>
                <a:cs typeface="Montserrat"/>
                <a:sym typeface="Montserrat"/>
              </a:rPr>
              <a:t>A. electrónico</a:t>
            </a:r>
          </a:p>
          <a:p>
            <a:pPr algn="l">
              <a:lnSpc>
                <a:spcPts val="6761"/>
              </a:lnSpc>
            </a:pPr>
            <a:r>
              <a:rPr lang="en-US" sz="4900">
                <a:solidFill>
                  <a:srgbClr val="FFFFFF"/>
                </a:solidFill>
                <a:latin typeface="Montserrat"/>
                <a:ea typeface="Montserrat"/>
                <a:cs typeface="Montserrat"/>
                <a:sym typeface="Montserrat"/>
              </a:rPr>
              <a:t>B. físico</a:t>
            </a:r>
          </a:p>
          <a:p>
            <a:pPr algn="l">
              <a:lnSpc>
                <a:spcPts val="6761"/>
              </a:lnSpc>
            </a:pPr>
            <a:r>
              <a:rPr lang="en-US" sz="4900">
                <a:solidFill>
                  <a:srgbClr val="FFFFFF"/>
                </a:solidFill>
                <a:latin typeface="Montserrat"/>
                <a:ea typeface="Montserrat"/>
                <a:cs typeface="Montserrat"/>
                <a:sym typeface="Montserrat"/>
              </a:rPr>
              <a:t>C. rápido</a:t>
            </a:r>
          </a:p>
        </p:txBody>
      </p:sp>
      <p:sp>
        <p:nvSpPr>
          <p:cNvPr name="Freeform 4" id="4"/>
          <p:cNvSpPr/>
          <p:nvPr/>
        </p:nvSpPr>
        <p:spPr>
          <a:xfrm flipH="false" flipV="false" rot="0">
            <a:off x="0" y="8692220"/>
            <a:ext cx="18288000" cy="1594780"/>
          </a:xfrm>
          <a:custGeom>
            <a:avLst/>
            <a:gdLst/>
            <a:ahLst/>
            <a:cxnLst/>
            <a:rect r="r" b="b" t="t" l="l"/>
            <a:pathLst>
              <a:path h="1594780" w="18288000">
                <a:moveTo>
                  <a:pt x="0" y="0"/>
                </a:moveTo>
                <a:lnTo>
                  <a:pt x="18288000" y="0"/>
                </a:lnTo>
                <a:lnTo>
                  <a:pt x="18288000" y="1594780"/>
                </a:lnTo>
                <a:lnTo>
                  <a:pt x="0" y="1594780"/>
                </a:lnTo>
                <a:lnTo>
                  <a:pt x="0" y="0"/>
                </a:lnTo>
                <a:close/>
              </a:path>
            </a:pathLst>
          </a:custGeom>
          <a:blipFill>
            <a:blip r:embed="rId5"/>
            <a:stretch>
              <a:fillRect l="-753" t="-1355035" r="-753" b="0"/>
            </a:stretch>
          </a:blipFill>
        </p:spPr>
      </p:sp>
    </p:spTree>
  </p:cSld>
  <p:clrMapOvr>
    <a:masterClrMapping/>
  </p:clrMapOvr>
</p:sld>
</file>

<file path=ppt/slides/slide15.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298775"/>
            <a:ext cx="15359981" cy="6839712"/>
          </a:xfrm>
          <a:prstGeom prst="rect">
            <a:avLst/>
          </a:prstGeom>
        </p:spPr>
        <p:txBody>
          <a:bodyPr anchor="t" rtlCol="false" tIns="0" lIns="0" bIns="0" rIns="0">
            <a:spAutoFit/>
          </a:bodyPr>
          <a:lstStyle/>
          <a:p>
            <a:pPr algn="l">
              <a:lnSpc>
                <a:spcPts val="4554"/>
              </a:lnSpc>
            </a:pPr>
            <a:r>
              <a:rPr lang="en-US" sz="3300">
                <a:solidFill>
                  <a:srgbClr val="FFFFFF"/>
                </a:solidFill>
                <a:latin typeface="Montserrat"/>
                <a:ea typeface="Montserrat"/>
                <a:cs typeface="Montserrat"/>
                <a:sym typeface="Montserrat"/>
              </a:rPr>
              <a:t>14. El artículo 112 del Convenio Colectivo de Trabajo General para la Administración Pública Nacional, aprobado por el Decreto Nº 214/2006, establece las directrices para los derechos y condiciones de trabajo de los empleados de la administración pública en Argentina. Este artículo, junto a otros del mismo convenio, orienta temas como la estabilidad laboral, las políticas de igualdad de oportunidades y trato, y las condiciones para la organización y representación sindical en el ámbito público. ¿Qué regula el artículo 112 del Convenio Colectivo de Trabajo General para la Administración Pública Nacional?</a:t>
            </a:r>
          </a:p>
          <a:p>
            <a:pPr algn="l">
              <a:lnSpc>
                <a:spcPts val="4554"/>
              </a:lnSpc>
            </a:pPr>
            <a:r>
              <a:rPr lang="en-US" sz="3300">
                <a:solidFill>
                  <a:srgbClr val="FFFFFF"/>
                </a:solidFill>
                <a:latin typeface="Montserrat"/>
                <a:ea typeface="Montserrat"/>
                <a:cs typeface="Montserrat"/>
                <a:sym typeface="Montserrat"/>
              </a:rPr>
              <a:t>A. La contratación temporal en la administración pública</a:t>
            </a:r>
          </a:p>
          <a:p>
            <a:pPr algn="l">
              <a:lnSpc>
                <a:spcPts val="4554"/>
              </a:lnSpc>
            </a:pPr>
            <a:r>
              <a:rPr lang="en-US" sz="3300">
                <a:solidFill>
                  <a:srgbClr val="FFFFFF"/>
                </a:solidFill>
                <a:latin typeface="Montserrat"/>
                <a:ea typeface="Montserrat"/>
                <a:cs typeface="Montserrat"/>
                <a:sym typeface="Montserrat"/>
              </a:rPr>
              <a:t>B. Los derechos y condiciones de trabajo de los empleados públicos</a:t>
            </a:r>
          </a:p>
          <a:p>
            <a:pPr algn="l">
              <a:lnSpc>
                <a:spcPts val="4554"/>
              </a:lnSpc>
            </a:pPr>
            <a:r>
              <a:rPr lang="en-US" sz="3300">
                <a:solidFill>
                  <a:srgbClr val="FFFFFF"/>
                </a:solidFill>
                <a:latin typeface="Montserrat"/>
                <a:ea typeface="Montserrat"/>
                <a:cs typeface="Montserrat"/>
                <a:sym typeface="Montserrat"/>
              </a:rPr>
              <a:t>C. La gestión de recursos financieros en la administración pública</a:t>
            </a:r>
          </a:p>
        </p:txBody>
      </p:sp>
      <p:sp>
        <p:nvSpPr>
          <p:cNvPr name="Freeform 4" id="4"/>
          <p:cNvSpPr/>
          <p:nvPr/>
        </p:nvSpPr>
        <p:spPr>
          <a:xfrm flipH="false" flipV="false" rot="0">
            <a:off x="0" y="8692220"/>
            <a:ext cx="18288000" cy="1594780"/>
          </a:xfrm>
          <a:custGeom>
            <a:avLst/>
            <a:gdLst/>
            <a:ahLst/>
            <a:cxnLst/>
            <a:rect r="r" b="b" t="t" l="l"/>
            <a:pathLst>
              <a:path h="1594780" w="18288000">
                <a:moveTo>
                  <a:pt x="0" y="0"/>
                </a:moveTo>
                <a:lnTo>
                  <a:pt x="18288000" y="0"/>
                </a:lnTo>
                <a:lnTo>
                  <a:pt x="18288000" y="1594780"/>
                </a:lnTo>
                <a:lnTo>
                  <a:pt x="0" y="1594780"/>
                </a:lnTo>
                <a:lnTo>
                  <a:pt x="0" y="0"/>
                </a:lnTo>
                <a:close/>
              </a:path>
            </a:pathLst>
          </a:custGeom>
          <a:blipFill>
            <a:blip r:embed="rId5"/>
            <a:stretch>
              <a:fillRect l="-753" t="-1355035" r="-753" b="0"/>
            </a:stretch>
          </a:blipFill>
        </p:spPr>
      </p:sp>
    </p:spTree>
  </p:cSld>
  <p:clrMapOvr>
    <a:masterClrMapping/>
  </p:clrMapOvr>
</p:sld>
</file>

<file path=ppt/slides/slide16.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527183" y="384608"/>
            <a:ext cx="15137041" cy="7411212"/>
          </a:xfrm>
          <a:prstGeom prst="rect">
            <a:avLst/>
          </a:prstGeom>
        </p:spPr>
        <p:txBody>
          <a:bodyPr anchor="t" rtlCol="false" tIns="0" lIns="0" bIns="0" rIns="0">
            <a:spAutoFit/>
          </a:bodyPr>
          <a:lstStyle/>
          <a:p>
            <a:pPr algn="l">
              <a:lnSpc>
                <a:spcPts val="4554"/>
              </a:lnSpc>
            </a:pPr>
            <a:r>
              <a:rPr lang="en-US" sz="3300">
                <a:solidFill>
                  <a:srgbClr val="FFFFFF"/>
                </a:solidFill>
                <a:latin typeface="Montserrat"/>
                <a:ea typeface="Montserrat"/>
                <a:cs typeface="Montserrat"/>
                <a:sym typeface="Montserrat"/>
              </a:rPr>
              <a:t>15. La ley 25188 de Ética en el ejercicio de la Función Pública establece un conjunto de deberes, prohibiciones e incompatibilidades aplicables, sin excepción, a todas las personas que se desempeñen en la función pública en todos sus niveles y jerarquías, en forma permanente o transitoria, por elección popular, designación directa, por concurso o por cualquier otro medio legal, extendiéndose su aplicación a todos los magistrados, funcionarios y empleados del Estado. De acuerdo al texto, marque la única respuesta falsa:</a:t>
            </a:r>
          </a:p>
          <a:p>
            <a:pPr algn="l">
              <a:lnSpc>
                <a:spcPts val="4554"/>
              </a:lnSpc>
            </a:pPr>
            <a:r>
              <a:rPr lang="en-US" sz="3300">
                <a:solidFill>
                  <a:srgbClr val="FFFFFF"/>
                </a:solidFill>
                <a:latin typeface="Montserrat"/>
                <a:ea typeface="Montserrat"/>
                <a:cs typeface="Montserrat"/>
                <a:sym typeface="Montserrat"/>
              </a:rPr>
              <a:t>A. La ley de Ética busca promover la transparencia y la integridad en el ejercicio de la función pública.</a:t>
            </a:r>
          </a:p>
          <a:p>
            <a:pPr algn="l">
              <a:lnSpc>
                <a:spcPts val="4554"/>
              </a:lnSpc>
            </a:pPr>
            <a:r>
              <a:rPr lang="en-US" sz="3300">
                <a:solidFill>
                  <a:srgbClr val="FFFFFF"/>
                </a:solidFill>
                <a:latin typeface="Montserrat"/>
                <a:ea typeface="Montserrat"/>
                <a:cs typeface="Montserrat"/>
                <a:sym typeface="Montserrat"/>
              </a:rPr>
              <a:t>B. La ley de Ética aplica para todo el empleo formal en el país.</a:t>
            </a:r>
          </a:p>
          <a:p>
            <a:pPr algn="l">
              <a:lnSpc>
                <a:spcPts val="4554"/>
              </a:lnSpc>
            </a:pPr>
            <a:r>
              <a:rPr lang="en-US" sz="3300">
                <a:solidFill>
                  <a:srgbClr val="FFFFFF"/>
                </a:solidFill>
                <a:latin typeface="Montserrat"/>
                <a:ea typeface="Montserrat"/>
                <a:cs typeface="Montserrat"/>
                <a:sym typeface="Montserrat"/>
              </a:rPr>
              <a:t>C. La ley de Ética establece un marco de deberes y prohibiciones que regule el comportamiento de los funcionarios públicos.</a:t>
            </a:r>
          </a:p>
        </p:txBody>
      </p:sp>
      <p:sp>
        <p:nvSpPr>
          <p:cNvPr name="Freeform 4" id="4"/>
          <p:cNvSpPr/>
          <p:nvPr/>
        </p:nvSpPr>
        <p:spPr>
          <a:xfrm flipH="false" flipV="false" rot="0">
            <a:off x="0" y="8692220"/>
            <a:ext cx="18288000" cy="1594780"/>
          </a:xfrm>
          <a:custGeom>
            <a:avLst/>
            <a:gdLst/>
            <a:ahLst/>
            <a:cxnLst/>
            <a:rect r="r" b="b" t="t" l="l"/>
            <a:pathLst>
              <a:path h="1594780" w="18288000">
                <a:moveTo>
                  <a:pt x="0" y="0"/>
                </a:moveTo>
                <a:lnTo>
                  <a:pt x="18288000" y="0"/>
                </a:lnTo>
                <a:lnTo>
                  <a:pt x="18288000" y="1594780"/>
                </a:lnTo>
                <a:lnTo>
                  <a:pt x="0" y="1594780"/>
                </a:lnTo>
                <a:lnTo>
                  <a:pt x="0" y="0"/>
                </a:lnTo>
                <a:close/>
              </a:path>
            </a:pathLst>
          </a:custGeom>
          <a:blipFill>
            <a:blip r:embed="rId5"/>
            <a:stretch>
              <a:fillRect l="-753" t="-1355035" r="-753" b="0"/>
            </a:stretch>
          </a:blipFill>
        </p:spPr>
      </p:sp>
    </p:spTree>
  </p:cSld>
  <p:clrMapOvr>
    <a:masterClrMapping/>
  </p:clrMapOvr>
</p:sld>
</file>

<file path=ppt/slides/slide17.xml><?xml version="1.0" encoding="utf-8"?>
<p:sld xmlns:p="http://schemas.openxmlformats.org/presentationml/2006/main" xmlns:a="http://schemas.openxmlformats.org/drawingml/2006/main" xmlns:r="http://schemas.openxmlformats.org/officeDocument/2006/relationships">
  <p:cSld>
    <p:bg>
      <p:bgPr>
        <a:solidFill>
          <a:srgbClr val="38761D"/>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Tree>
  </p:cSld>
  <p:clrMapOvr>
    <a:masterClrMapping/>
  </p:clrMapOvr>
</p:sld>
</file>

<file path=ppt/slides/slide2.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818300"/>
            <a:ext cx="13894950" cy="8048025"/>
          </a:xfrm>
          <a:prstGeom prst="rect">
            <a:avLst/>
          </a:prstGeom>
        </p:spPr>
        <p:txBody>
          <a:bodyPr anchor="t" rtlCol="false" tIns="0" lIns="0" bIns="0" rIns="0">
            <a:spAutoFit/>
          </a:bodyPr>
          <a:lstStyle/>
          <a:p>
            <a:pPr algn="l">
              <a:lnSpc>
                <a:spcPts val="5658"/>
              </a:lnSpc>
            </a:pPr>
            <a:r>
              <a:rPr lang="en-US" sz="4100">
                <a:solidFill>
                  <a:srgbClr val="FFFFFF"/>
                </a:solidFill>
                <a:latin typeface="Montserrat"/>
                <a:ea typeface="Montserrat"/>
                <a:cs typeface="Montserrat"/>
                <a:sym typeface="Montserrat"/>
              </a:rPr>
              <a:t>1. No puedo enseñarte violencia, ya que no creo en ella. Solo puedo enseñarte a no inclinarte ante ella. (Mahatma Gandhi) ¿Cuál de las siguientes afirmaciones sobre esta frase resulta falsa?</a:t>
            </a:r>
          </a:p>
          <a:p>
            <a:pPr algn="l">
              <a:lnSpc>
                <a:spcPts val="5658"/>
              </a:lnSpc>
            </a:pPr>
            <a:r>
              <a:rPr lang="en-US" sz="4100">
                <a:solidFill>
                  <a:srgbClr val="FFFFFF"/>
                </a:solidFill>
                <a:latin typeface="Montserrat"/>
                <a:ea typeface="Montserrat"/>
                <a:cs typeface="Montserrat"/>
                <a:sym typeface="Montserrat"/>
              </a:rPr>
              <a:t>A. Gandhi enseñaba a resistir sin recurrir a la violencia</a:t>
            </a:r>
          </a:p>
          <a:p>
            <a:pPr algn="l">
              <a:lnSpc>
                <a:spcPts val="5658"/>
              </a:lnSpc>
            </a:pPr>
            <a:r>
              <a:rPr lang="en-US" sz="4100">
                <a:solidFill>
                  <a:srgbClr val="FFFFFF"/>
                </a:solidFill>
                <a:latin typeface="Montserrat"/>
                <a:ea typeface="Montserrat"/>
                <a:cs typeface="Montserrat"/>
                <a:sym typeface="Montserrat"/>
              </a:rPr>
              <a:t>B. Gandhi bogaba por la no violencia</a:t>
            </a:r>
          </a:p>
          <a:p>
            <a:pPr algn="l">
              <a:lnSpc>
                <a:spcPts val="5658"/>
              </a:lnSpc>
            </a:pPr>
            <a:r>
              <a:rPr lang="en-US" sz="4100">
                <a:solidFill>
                  <a:srgbClr val="FFFFFF"/>
                </a:solidFill>
                <a:latin typeface="Montserrat"/>
                <a:ea typeface="Montserrat"/>
                <a:cs typeface="Montserrat"/>
                <a:sym typeface="Montserrat"/>
              </a:rPr>
              <a:t>C. Gandhi consideraba la violencia necesaria en casos extremos</a:t>
            </a:r>
          </a:p>
          <a:p>
            <a:pPr algn="l">
              <a:lnSpc>
                <a:spcPts val="3587"/>
              </a:lnSpc>
            </a:pPr>
          </a:p>
        </p:txBody>
      </p:sp>
      <p:sp>
        <p:nvSpPr>
          <p:cNvPr name="Freeform 4" id="4"/>
          <p:cNvSpPr/>
          <p:nvPr/>
        </p:nvSpPr>
        <p:spPr>
          <a:xfrm flipH="false" flipV="false" rot="0">
            <a:off x="0" y="8692220"/>
            <a:ext cx="18288000" cy="1594780"/>
          </a:xfrm>
          <a:custGeom>
            <a:avLst/>
            <a:gdLst/>
            <a:ahLst/>
            <a:cxnLst/>
            <a:rect r="r" b="b" t="t" l="l"/>
            <a:pathLst>
              <a:path h="1594780" w="18288000">
                <a:moveTo>
                  <a:pt x="0" y="0"/>
                </a:moveTo>
                <a:lnTo>
                  <a:pt x="18288000" y="0"/>
                </a:lnTo>
                <a:lnTo>
                  <a:pt x="18288000" y="1594780"/>
                </a:lnTo>
                <a:lnTo>
                  <a:pt x="0" y="1594780"/>
                </a:lnTo>
                <a:lnTo>
                  <a:pt x="0" y="0"/>
                </a:lnTo>
                <a:close/>
              </a:path>
            </a:pathLst>
          </a:custGeom>
          <a:blipFill>
            <a:blip r:embed="rId5"/>
            <a:stretch>
              <a:fillRect l="-753" t="-1355035" r="-753" b="0"/>
            </a:stretch>
          </a:blipFill>
        </p:spPr>
      </p:sp>
    </p:spTree>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190750"/>
            <a:ext cx="13894950" cy="9828375"/>
          </a:xfrm>
          <a:prstGeom prst="rect">
            <a:avLst/>
          </a:prstGeom>
        </p:spPr>
        <p:txBody>
          <a:bodyPr anchor="t" rtlCol="false" tIns="0" lIns="0" bIns="0" rIns="0">
            <a:spAutoFit/>
          </a:bodyPr>
          <a:lstStyle/>
          <a:p>
            <a:pPr algn="l">
              <a:lnSpc>
                <a:spcPts val="4001"/>
              </a:lnSpc>
            </a:pPr>
            <a:r>
              <a:rPr lang="en-US" sz="2900">
                <a:solidFill>
                  <a:srgbClr val="FFFFFF"/>
                </a:solidFill>
                <a:latin typeface="Montserrat"/>
                <a:ea typeface="Montserrat"/>
                <a:cs typeface="Montserrat"/>
                <a:sym typeface="Montserrat"/>
              </a:rPr>
              <a:t>2. El beneficio otorgado por la DADSE, Dirección de Asistencia Directa por Situaciones Especiales, consiste en la entrega de medicamentos y/o elementos de tecnología sanitaria a todas aquellas personas en situación de vulnerabilidad que presenten un problema agudo o grave de salud en el que corre riesgo cierto su vida y que no cuenten con obra social, medicina prepaga, Incluir Salud, PAMI o cualquier otro tipo de cobertura o programa de salud, que no puedan satisfacer su necesidad por medio de los ministerios provinciales y/o secretarías de salud municipales.</a:t>
            </a:r>
          </a:p>
          <a:p>
            <a:pPr algn="l">
              <a:lnSpc>
                <a:spcPts val="3587"/>
              </a:lnSpc>
            </a:pPr>
          </a:p>
          <a:p>
            <a:pPr algn="l">
              <a:lnSpc>
                <a:spcPts val="4001"/>
              </a:lnSpc>
            </a:pPr>
            <a:r>
              <a:rPr lang="en-US" sz="2900">
                <a:solidFill>
                  <a:srgbClr val="FFFFFF"/>
                </a:solidFill>
                <a:latin typeface="Montserrat"/>
                <a:ea typeface="Montserrat"/>
                <a:cs typeface="Montserrat"/>
                <a:sym typeface="Montserrat"/>
              </a:rPr>
              <a:t>Marque la única opción que resulta falsa:</a:t>
            </a:r>
          </a:p>
          <a:p>
            <a:pPr algn="l">
              <a:lnSpc>
                <a:spcPts val="4001"/>
              </a:lnSpc>
            </a:pPr>
            <a:r>
              <a:rPr lang="en-US" sz="2900">
                <a:solidFill>
                  <a:srgbClr val="FFFFFF"/>
                </a:solidFill>
                <a:latin typeface="Montserrat"/>
                <a:ea typeface="Montserrat"/>
                <a:cs typeface="Montserrat"/>
                <a:sym typeface="Montserrat"/>
              </a:rPr>
              <a:t>A. La DADSE proporciona medicamentos y elementos de tecnología sanitaria a personas en situación de vulnerabilidad.</a:t>
            </a:r>
          </a:p>
          <a:p>
            <a:pPr algn="l">
              <a:lnSpc>
                <a:spcPts val="4001"/>
              </a:lnSpc>
            </a:pPr>
            <a:r>
              <a:rPr lang="en-US" sz="2900">
                <a:solidFill>
                  <a:srgbClr val="FFFFFF"/>
                </a:solidFill>
                <a:latin typeface="Montserrat"/>
                <a:ea typeface="Montserrat"/>
                <a:cs typeface="Montserrat"/>
                <a:sym typeface="Montserrat"/>
              </a:rPr>
              <a:t>B. El beneficio de la DADSE está destinado a personas que tengan problemas de salud grave sin ningún tipo de cobertura de salud.</a:t>
            </a:r>
          </a:p>
          <a:p>
            <a:pPr algn="l">
              <a:lnSpc>
                <a:spcPts val="4001"/>
              </a:lnSpc>
            </a:pPr>
            <a:r>
              <a:rPr lang="en-US" sz="2900">
                <a:solidFill>
                  <a:srgbClr val="FFFFFF"/>
                </a:solidFill>
                <a:latin typeface="Montserrat"/>
                <a:ea typeface="Montserrat"/>
                <a:cs typeface="Montserrat"/>
                <a:sym typeface="Montserrat"/>
              </a:rPr>
              <a:t>C. La DADSE ayuda a quienes enfrentan problemas de salud leves y no tienen acceso a otras formas de asistencia médica.</a:t>
            </a:r>
          </a:p>
        </p:txBody>
      </p:sp>
      <p:sp>
        <p:nvSpPr>
          <p:cNvPr name="Freeform 4" id="4"/>
          <p:cNvSpPr/>
          <p:nvPr/>
        </p:nvSpPr>
        <p:spPr>
          <a:xfrm flipH="false" flipV="false" rot="0">
            <a:off x="0" y="8692220"/>
            <a:ext cx="18288000" cy="1594780"/>
          </a:xfrm>
          <a:custGeom>
            <a:avLst/>
            <a:gdLst/>
            <a:ahLst/>
            <a:cxnLst/>
            <a:rect r="r" b="b" t="t" l="l"/>
            <a:pathLst>
              <a:path h="1594780" w="18288000">
                <a:moveTo>
                  <a:pt x="0" y="0"/>
                </a:moveTo>
                <a:lnTo>
                  <a:pt x="18288000" y="0"/>
                </a:lnTo>
                <a:lnTo>
                  <a:pt x="18288000" y="1594780"/>
                </a:lnTo>
                <a:lnTo>
                  <a:pt x="0" y="1594780"/>
                </a:lnTo>
                <a:lnTo>
                  <a:pt x="0" y="0"/>
                </a:lnTo>
                <a:close/>
              </a:path>
            </a:pathLst>
          </a:custGeom>
          <a:blipFill>
            <a:blip r:embed="rId5"/>
            <a:stretch>
              <a:fillRect l="-753" t="-1355035" r="-753" b="0"/>
            </a:stretch>
          </a:blipFill>
        </p:spPr>
      </p:sp>
    </p:spTree>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278950"/>
            <a:ext cx="15105193" cy="8031099"/>
          </a:xfrm>
          <a:prstGeom prst="rect">
            <a:avLst/>
          </a:prstGeom>
        </p:spPr>
        <p:txBody>
          <a:bodyPr anchor="t" rtlCol="false" tIns="0" lIns="0" bIns="0" rIns="0">
            <a:spAutoFit/>
          </a:bodyPr>
          <a:lstStyle/>
          <a:p>
            <a:pPr algn="l">
              <a:lnSpc>
                <a:spcPts val="4277"/>
              </a:lnSpc>
            </a:pPr>
            <a:r>
              <a:rPr lang="en-US" sz="3099">
                <a:solidFill>
                  <a:srgbClr val="FFFFFF"/>
                </a:solidFill>
                <a:latin typeface="Montserrat"/>
                <a:ea typeface="Montserrat"/>
                <a:cs typeface="Montserrat"/>
                <a:sym typeface="Montserrat"/>
              </a:rPr>
              <a:t>3. La vacunación durante el embarazo protege a la persona embarazada, ya que se producen cambios en el organismo que pueden aumentar la susceptibilidad y la gravedad de algunas enfermedades, como, por ejemplo, la gripe o COVID-19. También protege al futuro recién nacido, gracias al paso por la placenta de los anticuerpos maternos, que lo protegen de enfermedades que pueden ser muy graves en los primeros meses de la vida, como, por ejemplo, la tos convulsa o la bronquiolitis.</a:t>
            </a:r>
          </a:p>
          <a:p>
            <a:pPr algn="l">
              <a:lnSpc>
                <a:spcPts val="4277"/>
              </a:lnSpc>
            </a:pPr>
            <a:r>
              <a:rPr lang="en-US" sz="3099">
                <a:solidFill>
                  <a:srgbClr val="FFFFFF"/>
                </a:solidFill>
                <a:latin typeface="Montserrat"/>
                <a:ea typeface="Montserrat"/>
                <a:cs typeface="Montserrat"/>
                <a:sym typeface="Montserrat"/>
              </a:rPr>
              <a:t>De acuerdo al texto, marque la opción correcta:</a:t>
            </a:r>
          </a:p>
          <a:p>
            <a:pPr algn="l">
              <a:lnSpc>
                <a:spcPts val="4277"/>
              </a:lnSpc>
            </a:pPr>
            <a:r>
              <a:rPr lang="en-US" sz="3099">
                <a:solidFill>
                  <a:srgbClr val="FFFFFF"/>
                </a:solidFill>
                <a:latin typeface="Montserrat"/>
                <a:ea typeface="Montserrat"/>
                <a:cs typeface="Montserrat"/>
                <a:sym typeface="Montserrat"/>
              </a:rPr>
              <a:t>A. La vacunación durante el embarazo aumenta la susceptibilidad a enfermedades.</a:t>
            </a:r>
          </a:p>
          <a:p>
            <a:pPr algn="l">
              <a:lnSpc>
                <a:spcPts val="4277"/>
              </a:lnSpc>
            </a:pPr>
            <a:r>
              <a:rPr lang="en-US" sz="3099">
                <a:solidFill>
                  <a:srgbClr val="FFFFFF"/>
                </a:solidFill>
                <a:latin typeface="Montserrat"/>
                <a:ea typeface="Montserrat"/>
                <a:cs typeface="Montserrat"/>
                <a:sym typeface="Montserrat"/>
              </a:rPr>
              <a:t>B. La vacunación durante el embarazo protege de enfermedades que pueden ser más graves debido a cambios en el organismo.</a:t>
            </a:r>
          </a:p>
          <a:p>
            <a:pPr algn="l">
              <a:lnSpc>
                <a:spcPts val="4277"/>
              </a:lnSpc>
            </a:pPr>
            <a:r>
              <a:rPr lang="en-US" sz="3099">
                <a:solidFill>
                  <a:srgbClr val="FFFFFF"/>
                </a:solidFill>
                <a:latin typeface="Montserrat"/>
                <a:ea typeface="Montserrat"/>
                <a:cs typeface="Montserrat"/>
                <a:sym typeface="Montserrat"/>
              </a:rPr>
              <a:t>C. La vacunación durante el embarazo desarrolla inmunidad permanente contra las posibles enfermedades del recién nacido.</a:t>
            </a:r>
          </a:p>
          <a:p>
            <a:pPr algn="l">
              <a:lnSpc>
                <a:spcPts val="3587"/>
              </a:lnSpc>
            </a:pPr>
          </a:p>
        </p:txBody>
      </p:sp>
      <p:sp>
        <p:nvSpPr>
          <p:cNvPr name="Freeform 4" id="4"/>
          <p:cNvSpPr/>
          <p:nvPr/>
        </p:nvSpPr>
        <p:spPr>
          <a:xfrm flipH="false" flipV="false" rot="0">
            <a:off x="0" y="8692220"/>
            <a:ext cx="18288000" cy="1594780"/>
          </a:xfrm>
          <a:custGeom>
            <a:avLst/>
            <a:gdLst/>
            <a:ahLst/>
            <a:cxnLst/>
            <a:rect r="r" b="b" t="t" l="l"/>
            <a:pathLst>
              <a:path h="1594780" w="18288000">
                <a:moveTo>
                  <a:pt x="0" y="0"/>
                </a:moveTo>
                <a:lnTo>
                  <a:pt x="18288000" y="0"/>
                </a:lnTo>
                <a:lnTo>
                  <a:pt x="18288000" y="1594780"/>
                </a:lnTo>
                <a:lnTo>
                  <a:pt x="0" y="1594780"/>
                </a:lnTo>
                <a:lnTo>
                  <a:pt x="0" y="0"/>
                </a:lnTo>
                <a:close/>
              </a:path>
            </a:pathLst>
          </a:custGeom>
          <a:blipFill>
            <a:blip r:embed="rId5"/>
            <a:stretch>
              <a:fillRect l="-753" t="-1355035" r="-753" b="0"/>
            </a:stretch>
          </a:blipFill>
        </p:spPr>
      </p:sp>
    </p:spTree>
  </p:cSld>
  <p:clrMapOvr>
    <a:masterClrMapping/>
  </p:clrMapOvr>
</p:sld>
</file>

<file path=ppt/slides/slide5.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259900"/>
            <a:ext cx="13894950" cy="9729825"/>
          </a:xfrm>
          <a:prstGeom prst="rect">
            <a:avLst/>
          </a:prstGeom>
        </p:spPr>
        <p:txBody>
          <a:bodyPr anchor="t" rtlCol="false" tIns="0" lIns="0" bIns="0" rIns="0">
            <a:spAutoFit/>
          </a:bodyPr>
          <a:lstStyle/>
          <a:p>
            <a:pPr algn="l">
              <a:lnSpc>
                <a:spcPts val="4830"/>
              </a:lnSpc>
            </a:pPr>
            <a:r>
              <a:rPr lang="en-US" sz="3500">
                <a:solidFill>
                  <a:srgbClr val="FFFFFF"/>
                </a:solidFill>
                <a:latin typeface="Montserrat"/>
                <a:ea typeface="Montserrat"/>
                <a:cs typeface="Montserrat"/>
                <a:sym typeface="Montserrat"/>
              </a:rPr>
              <a:t>4. A partir del 1ro de julio de 2024 entra en vigencia la nueva reglamentación de la Ley Nacional de Receta Electrónica. A través del Decreto 345/2024, la normativa establece la necesidad de cambiar la modalidad de las prescripciones, hoy indicadas en papel, a recetarios de plataformas digitales.</a:t>
            </a:r>
          </a:p>
          <a:p>
            <a:pPr algn="l">
              <a:lnSpc>
                <a:spcPts val="4830"/>
              </a:lnSpc>
            </a:pPr>
            <a:r>
              <a:rPr lang="en-US" sz="3500">
                <a:solidFill>
                  <a:srgbClr val="FFFFFF"/>
                </a:solidFill>
                <a:latin typeface="Montserrat"/>
                <a:ea typeface="Montserrat"/>
                <a:cs typeface="Montserrat"/>
                <a:sym typeface="Montserrat"/>
              </a:rPr>
              <a:t>De acuerdo al texto, marque la opción correcta:</a:t>
            </a:r>
          </a:p>
          <a:p>
            <a:pPr algn="l">
              <a:lnSpc>
                <a:spcPts val="4830"/>
              </a:lnSpc>
            </a:pPr>
            <a:r>
              <a:rPr lang="en-US" sz="3500">
                <a:solidFill>
                  <a:srgbClr val="FFFFFF"/>
                </a:solidFill>
                <a:latin typeface="Montserrat"/>
                <a:ea typeface="Montserrat"/>
                <a:cs typeface="Montserrat"/>
                <a:sym typeface="Montserrat"/>
              </a:rPr>
              <a:t>A. La normativa del Decreto 345/2024 establece que las recetas deberán ser impresas con firma digital.</a:t>
            </a:r>
          </a:p>
          <a:p>
            <a:pPr algn="l">
              <a:lnSpc>
                <a:spcPts val="4830"/>
              </a:lnSpc>
            </a:pPr>
            <a:r>
              <a:rPr lang="en-US" sz="3500">
                <a:solidFill>
                  <a:srgbClr val="FFFFFF"/>
                </a:solidFill>
                <a:latin typeface="Montserrat"/>
                <a:ea typeface="Montserrat"/>
                <a:cs typeface="Montserrat"/>
                <a:sym typeface="Montserrat"/>
              </a:rPr>
              <a:t>B. La normativa del Decreto 345/2024 establece que pasará al uso de recetarios en plataformas digitales en lugar de prescripciones en papel.</a:t>
            </a:r>
          </a:p>
          <a:p>
            <a:pPr algn="l">
              <a:lnSpc>
                <a:spcPts val="4830"/>
              </a:lnSpc>
            </a:pPr>
            <a:r>
              <a:rPr lang="en-US" sz="3500">
                <a:solidFill>
                  <a:srgbClr val="FFFFFF"/>
                </a:solidFill>
                <a:latin typeface="Montserrat"/>
                <a:ea typeface="Montserrat"/>
                <a:cs typeface="Montserrat"/>
                <a:sym typeface="Montserrat"/>
              </a:rPr>
              <a:t>C. La normativa del Decreto 345/2024 establece que se aplazarán los cambios en la forma de prescripción actual.</a:t>
            </a:r>
          </a:p>
          <a:p>
            <a:pPr algn="l">
              <a:lnSpc>
                <a:spcPts val="3587"/>
              </a:lnSpc>
            </a:pPr>
          </a:p>
        </p:txBody>
      </p:sp>
      <p:sp>
        <p:nvSpPr>
          <p:cNvPr name="Freeform 4" id="4"/>
          <p:cNvSpPr/>
          <p:nvPr/>
        </p:nvSpPr>
        <p:spPr>
          <a:xfrm flipH="false" flipV="false" rot="0">
            <a:off x="0" y="8692220"/>
            <a:ext cx="18288000" cy="1594780"/>
          </a:xfrm>
          <a:custGeom>
            <a:avLst/>
            <a:gdLst/>
            <a:ahLst/>
            <a:cxnLst/>
            <a:rect r="r" b="b" t="t" l="l"/>
            <a:pathLst>
              <a:path h="1594780" w="18288000">
                <a:moveTo>
                  <a:pt x="0" y="0"/>
                </a:moveTo>
                <a:lnTo>
                  <a:pt x="18288000" y="0"/>
                </a:lnTo>
                <a:lnTo>
                  <a:pt x="18288000" y="1594780"/>
                </a:lnTo>
                <a:lnTo>
                  <a:pt x="0" y="1594780"/>
                </a:lnTo>
                <a:lnTo>
                  <a:pt x="0" y="0"/>
                </a:lnTo>
                <a:close/>
              </a:path>
            </a:pathLst>
          </a:custGeom>
          <a:blipFill>
            <a:blip r:embed="rId5"/>
            <a:stretch>
              <a:fillRect l="-753" t="-1355035" r="-753" b="0"/>
            </a:stretch>
          </a:blipFill>
        </p:spPr>
      </p:sp>
    </p:spTree>
  </p:cSld>
  <p:clrMapOvr>
    <a:masterClrMapping/>
  </p:clrMapOvr>
</p:sld>
</file>

<file path=ppt/slides/slide6.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269425"/>
            <a:ext cx="13894950" cy="9720300"/>
          </a:xfrm>
          <a:prstGeom prst="rect">
            <a:avLst/>
          </a:prstGeom>
        </p:spPr>
        <p:txBody>
          <a:bodyPr anchor="t" rtlCol="false" tIns="0" lIns="0" bIns="0" rIns="0">
            <a:spAutoFit/>
          </a:bodyPr>
          <a:lstStyle/>
          <a:p>
            <a:pPr algn="l">
              <a:lnSpc>
                <a:spcPts val="4554"/>
              </a:lnSpc>
            </a:pPr>
            <a:r>
              <a:rPr lang="en-US" sz="3300">
                <a:solidFill>
                  <a:srgbClr val="FFFFFF"/>
                </a:solidFill>
                <a:latin typeface="Montserrat"/>
                <a:ea typeface="Montserrat"/>
                <a:cs typeface="Montserrat"/>
                <a:sym typeface="Montserrat"/>
              </a:rPr>
              <a:t>5. El golpe de calor es un trastorno ocasionado por el aumento de la temperatura del cuerpo como consecuencia de la exposición prolongada a altas temperaturas y humedad o el esfuerzo físico intenso en altas temperaturas. El golpe de calor es una forma grave de lesión por calor y la temperatura del cuerpo alcanza los 40° C o más.</a:t>
            </a:r>
          </a:p>
          <a:p>
            <a:pPr algn="l">
              <a:lnSpc>
                <a:spcPts val="3587"/>
              </a:lnSpc>
            </a:pPr>
          </a:p>
          <a:p>
            <a:pPr algn="l">
              <a:lnSpc>
                <a:spcPts val="4554"/>
              </a:lnSpc>
            </a:pPr>
            <a:r>
              <a:rPr lang="en-US" sz="3300">
                <a:solidFill>
                  <a:srgbClr val="FFFFFF"/>
                </a:solidFill>
                <a:latin typeface="Montserrat"/>
                <a:ea typeface="Montserrat"/>
                <a:cs typeface="Montserrat"/>
                <a:sym typeface="Montserrat"/>
              </a:rPr>
              <a:t>De acuerdo al texto, marque la única opción falsa:</a:t>
            </a:r>
          </a:p>
          <a:p>
            <a:pPr algn="l">
              <a:lnSpc>
                <a:spcPts val="4554"/>
              </a:lnSpc>
            </a:pPr>
            <a:r>
              <a:rPr lang="en-US" sz="3300">
                <a:solidFill>
                  <a:srgbClr val="FFFFFF"/>
                </a:solidFill>
                <a:latin typeface="Montserrat"/>
                <a:ea typeface="Montserrat"/>
                <a:cs typeface="Montserrat"/>
                <a:sym typeface="Montserrat"/>
              </a:rPr>
              <a:t>A. El golpe de calor es un trastorno leve por exposición al calor durante mucho tiempo.</a:t>
            </a:r>
          </a:p>
          <a:p>
            <a:pPr algn="l">
              <a:lnSpc>
                <a:spcPts val="4554"/>
              </a:lnSpc>
            </a:pPr>
            <a:r>
              <a:rPr lang="en-US" sz="3300">
                <a:solidFill>
                  <a:srgbClr val="FFFFFF"/>
                </a:solidFill>
                <a:latin typeface="Montserrat"/>
                <a:ea typeface="Montserrat"/>
                <a:cs typeface="Montserrat"/>
                <a:sym typeface="Montserrat"/>
              </a:rPr>
              <a:t>B. El golpe de calor implica una exposición sostenida en el tiempo a altas temperaturas.</a:t>
            </a:r>
          </a:p>
          <a:p>
            <a:pPr algn="l">
              <a:lnSpc>
                <a:spcPts val="4554"/>
              </a:lnSpc>
            </a:pPr>
            <a:r>
              <a:rPr lang="en-US" sz="3300">
                <a:solidFill>
                  <a:srgbClr val="FFFFFF"/>
                </a:solidFill>
                <a:latin typeface="Montserrat"/>
                <a:ea typeface="Montserrat"/>
                <a:cs typeface="Montserrat"/>
                <a:sym typeface="Montserrat"/>
              </a:rPr>
              <a:t>C. El golpe de calor tiene como síntoma principal el aumento de la temperatura corporal</a:t>
            </a:r>
          </a:p>
        </p:txBody>
      </p:sp>
      <p:sp>
        <p:nvSpPr>
          <p:cNvPr name="Freeform 4" id="4"/>
          <p:cNvSpPr/>
          <p:nvPr/>
        </p:nvSpPr>
        <p:spPr>
          <a:xfrm flipH="false" flipV="false" rot="0">
            <a:off x="0" y="8692220"/>
            <a:ext cx="18288000" cy="1594780"/>
          </a:xfrm>
          <a:custGeom>
            <a:avLst/>
            <a:gdLst/>
            <a:ahLst/>
            <a:cxnLst/>
            <a:rect r="r" b="b" t="t" l="l"/>
            <a:pathLst>
              <a:path h="1594780" w="18288000">
                <a:moveTo>
                  <a:pt x="0" y="0"/>
                </a:moveTo>
                <a:lnTo>
                  <a:pt x="18288000" y="0"/>
                </a:lnTo>
                <a:lnTo>
                  <a:pt x="18288000" y="1594780"/>
                </a:lnTo>
                <a:lnTo>
                  <a:pt x="0" y="1594780"/>
                </a:lnTo>
                <a:lnTo>
                  <a:pt x="0" y="0"/>
                </a:lnTo>
                <a:close/>
              </a:path>
            </a:pathLst>
          </a:custGeom>
          <a:blipFill>
            <a:blip r:embed="rId5"/>
            <a:stretch>
              <a:fillRect l="-753" t="-1355035" r="-753" b="0"/>
            </a:stretch>
          </a:blipFill>
        </p:spPr>
      </p:sp>
    </p:spTree>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289250"/>
            <a:ext cx="13894950" cy="9700425"/>
          </a:xfrm>
          <a:prstGeom prst="rect">
            <a:avLst/>
          </a:prstGeom>
        </p:spPr>
        <p:txBody>
          <a:bodyPr anchor="t" rtlCol="false" tIns="0" lIns="0" bIns="0" rIns="0">
            <a:spAutoFit/>
          </a:bodyPr>
          <a:lstStyle/>
          <a:p>
            <a:pPr algn="l">
              <a:lnSpc>
                <a:spcPts val="4830"/>
              </a:lnSpc>
            </a:pPr>
            <a:r>
              <a:rPr lang="en-US" sz="3500">
                <a:solidFill>
                  <a:srgbClr val="FFFFFF"/>
                </a:solidFill>
                <a:latin typeface="Montserrat"/>
                <a:ea typeface="Montserrat"/>
                <a:cs typeface="Montserrat"/>
                <a:sym typeface="Montserrat"/>
              </a:rPr>
              <a:t>6. El Parque Nacional Los Glaciares se encuentra emplazado en las ecorregiones de la Estepa Patagónica y los Bosques Patagónicos. Su nombre evoca la magnitud de los numerosos glaciares que contornean el paisaje de la cordillera austral. En sus lentos movimientos estos gigantes ríos _____ forman constantemente siluetas caprichosas que avanzan y retroceden. Incluso, algunas de ellas recuerdan a puentes, diques y cavernas.</a:t>
            </a:r>
          </a:p>
          <a:p>
            <a:pPr algn="l">
              <a:lnSpc>
                <a:spcPts val="3587"/>
              </a:lnSpc>
            </a:pPr>
          </a:p>
          <a:p>
            <a:pPr algn="l">
              <a:lnSpc>
                <a:spcPts val="4830"/>
              </a:lnSpc>
            </a:pPr>
            <a:r>
              <a:rPr lang="en-US" sz="3500">
                <a:solidFill>
                  <a:srgbClr val="FFFFFF"/>
                </a:solidFill>
                <a:latin typeface="Montserrat"/>
                <a:ea typeface="Montserrat"/>
                <a:cs typeface="Montserrat"/>
                <a:sym typeface="Montserrat"/>
              </a:rPr>
              <a:t>Marque la palabra faltante:</a:t>
            </a:r>
          </a:p>
          <a:p>
            <a:pPr algn="l">
              <a:lnSpc>
                <a:spcPts val="4830"/>
              </a:lnSpc>
            </a:pPr>
            <a:r>
              <a:rPr lang="en-US" sz="3500">
                <a:solidFill>
                  <a:srgbClr val="FFFFFF"/>
                </a:solidFill>
                <a:latin typeface="Montserrat"/>
                <a:ea typeface="Montserrat"/>
                <a:cs typeface="Montserrat"/>
                <a:sym typeface="Montserrat"/>
              </a:rPr>
              <a:t>A. congelados</a:t>
            </a:r>
          </a:p>
          <a:p>
            <a:pPr algn="l">
              <a:lnSpc>
                <a:spcPts val="4830"/>
              </a:lnSpc>
            </a:pPr>
            <a:r>
              <a:rPr lang="en-US" sz="3500">
                <a:solidFill>
                  <a:srgbClr val="FFFFFF"/>
                </a:solidFill>
                <a:latin typeface="Montserrat"/>
                <a:ea typeface="Montserrat"/>
                <a:cs typeface="Montserrat"/>
                <a:sym typeface="Montserrat"/>
              </a:rPr>
              <a:t>B. oscilantes</a:t>
            </a:r>
          </a:p>
          <a:p>
            <a:pPr algn="l">
              <a:lnSpc>
                <a:spcPts val="4830"/>
              </a:lnSpc>
            </a:pPr>
            <a:r>
              <a:rPr lang="en-US" sz="3500">
                <a:solidFill>
                  <a:srgbClr val="FFFFFF"/>
                </a:solidFill>
                <a:latin typeface="Montserrat"/>
                <a:ea typeface="Montserrat"/>
                <a:cs typeface="Montserrat"/>
                <a:sym typeface="Montserrat"/>
              </a:rPr>
              <a:t>C. tumultuosos</a:t>
            </a:r>
          </a:p>
          <a:p>
            <a:pPr algn="l">
              <a:lnSpc>
                <a:spcPts val="3587"/>
              </a:lnSpc>
            </a:pPr>
          </a:p>
        </p:txBody>
      </p:sp>
      <p:sp>
        <p:nvSpPr>
          <p:cNvPr name="Freeform 4" id="4"/>
          <p:cNvSpPr/>
          <p:nvPr/>
        </p:nvSpPr>
        <p:spPr>
          <a:xfrm flipH="false" flipV="false" rot="0">
            <a:off x="0" y="8692220"/>
            <a:ext cx="18288000" cy="1594780"/>
          </a:xfrm>
          <a:custGeom>
            <a:avLst/>
            <a:gdLst/>
            <a:ahLst/>
            <a:cxnLst/>
            <a:rect r="r" b="b" t="t" l="l"/>
            <a:pathLst>
              <a:path h="1594780" w="18288000">
                <a:moveTo>
                  <a:pt x="0" y="0"/>
                </a:moveTo>
                <a:lnTo>
                  <a:pt x="18288000" y="0"/>
                </a:lnTo>
                <a:lnTo>
                  <a:pt x="18288000" y="1594780"/>
                </a:lnTo>
                <a:lnTo>
                  <a:pt x="0" y="1594780"/>
                </a:lnTo>
                <a:lnTo>
                  <a:pt x="0" y="0"/>
                </a:lnTo>
                <a:close/>
              </a:path>
            </a:pathLst>
          </a:custGeom>
          <a:blipFill>
            <a:blip r:embed="rId5"/>
            <a:stretch>
              <a:fillRect l="-753" t="-1355035" r="-753" b="0"/>
            </a:stretch>
          </a:blipFill>
        </p:spPr>
      </p:sp>
    </p:spTree>
  </p:cSld>
  <p:clrMapOvr>
    <a:masterClrMapping/>
  </p:clrMapOvr>
</p:sld>
</file>

<file path=ppt/slides/slide8.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191575"/>
            <a:ext cx="13894950" cy="10003950"/>
          </a:xfrm>
          <a:prstGeom prst="rect">
            <a:avLst/>
          </a:prstGeom>
        </p:spPr>
        <p:txBody>
          <a:bodyPr anchor="t" rtlCol="false" tIns="0" lIns="0" bIns="0" rIns="0">
            <a:spAutoFit/>
          </a:bodyPr>
          <a:lstStyle/>
          <a:p>
            <a:pPr algn="l">
              <a:lnSpc>
                <a:spcPts val="6486"/>
              </a:lnSpc>
            </a:pPr>
            <a:r>
              <a:rPr lang="en-US" sz="4700">
                <a:solidFill>
                  <a:srgbClr val="FFFFFF"/>
                </a:solidFill>
                <a:latin typeface="Montserrat"/>
                <a:ea typeface="Montserrat"/>
                <a:cs typeface="Montserrat"/>
                <a:sym typeface="Montserrat"/>
              </a:rPr>
              <a:t>7. La salud de los trabajadores constituye uno de los polos de la riqueza de un país. Siendo un elemento de alta interdependencia con aquellos factores que determinan el grado de desarrollo de una nación, sus fluctuaciones a lo largo del tiempo son un _____ de este desarrollo. Marque la palabra faltante:</a:t>
            </a:r>
          </a:p>
          <a:p>
            <a:pPr algn="l">
              <a:lnSpc>
                <a:spcPts val="6486"/>
              </a:lnSpc>
            </a:pPr>
            <a:r>
              <a:rPr lang="en-US" sz="4700">
                <a:solidFill>
                  <a:srgbClr val="FFFFFF"/>
                </a:solidFill>
                <a:latin typeface="Montserrat"/>
                <a:ea typeface="Montserrat"/>
                <a:cs typeface="Montserrat"/>
                <a:sym typeface="Montserrat"/>
              </a:rPr>
              <a:t>A. resultado</a:t>
            </a:r>
          </a:p>
          <a:p>
            <a:pPr algn="l">
              <a:lnSpc>
                <a:spcPts val="6486"/>
              </a:lnSpc>
            </a:pPr>
            <a:r>
              <a:rPr lang="en-US" sz="4700">
                <a:solidFill>
                  <a:srgbClr val="FFFFFF"/>
                </a:solidFill>
                <a:latin typeface="Montserrat"/>
                <a:ea typeface="Montserrat"/>
                <a:cs typeface="Montserrat"/>
                <a:sym typeface="Montserrat"/>
              </a:rPr>
              <a:t>B. rol</a:t>
            </a:r>
          </a:p>
          <a:p>
            <a:pPr algn="l">
              <a:lnSpc>
                <a:spcPts val="6486"/>
              </a:lnSpc>
            </a:pPr>
            <a:r>
              <a:rPr lang="en-US" sz="4700">
                <a:solidFill>
                  <a:srgbClr val="FFFFFF"/>
                </a:solidFill>
                <a:latin typeface="Montserrat"/>
                <a:ea typeface="Montserrat"/>
                <a:cs typeface="Montserrat"/>
                <a:sym typeface="Montserrat"/>
              </a:rPr>
              <a:t>C. indicador</a:t>
            </a:r>
          </a:p>
        </p:txBody>
      </p:sp>
      <p:sp>
        <p:nvSpPr>
          <p:cNvPr name="Freeform 4" id="4"/>
          <p:cNvSpPr/>
          <p:nvPr/>
        </p:nvSpPr>
        <p:spPr>
          <a:xfrm flipH="false" flipV="false" rot="0">
            <a:off x="0" y="8692220"/>
            <a:ext cx="18288000" cy="1594780"/>
          </a:xfrm>
          <a:custGeom>
            <a:avLst/>
            <a:gdLst/>
            <a:ahLst/>
            <a:cxnLst/>
            <a:rect r="r" b="b" t="t" l="l"/>
            <a:pathLst>
              <a:path h="1594780" w="18288000">
                <a:moveTo>
                  <a:pt x="0" y="0"/>
                </a:moveTo>
                <a:lnTo>
                  <a:pt x="18288000" y="0"/>
                </a:lnTo>
                <a:lnTo>
                  <a:pt x="18288000" y="1594780"/>
                </a:lnTo>
                <a:lnTo>
                  <a:pt x="0" y="1594780"/>
                </a:lnTo>
                <a:lnTo>
                  <a:pt x="0" y="0"/>
                </a:lnTo>
                <a:close/>
              </a:path>
            </a:pathLst>
          </a:custGeom>
          <a:blipFill>
            <a:blip r:embed="rId5"/>
            <a:stretch>
              <a:fillRect l="-753" t="-1355035" r="-753" b="0"/>
            </a:stretch>
          </a:blipFill>
        </p:spPr>
      </p:sp>
    </p:spTree>
  </p:cSld>
  <p:clrMapOvr>
    <a:masterClrMapping/>
  </p:clrMapOvr>
</p:sld>
</file>

<file path=ppt/slides/slide9.xml><?xml version="1.0" encoding="utf-8"?>
<p:sld xmlns:p="http://schemas.openxmlformats.org/presentationml/2006/main" xmlns:a="http://schemas.openxmlformats.org/drawingml/2006/main" xmlns:r="http://schemas.openxmlformats.org/officeDocument/2006/relationships">
  <p:cSld>
    <p:bg>
      <p:bgPr>
        <a:solidFill>
          <a:srgbClr val="1B212C"/>
        </a:solidFill>
      </p:bgPr>
    </p:bg>
    <p:spTree>
      <p:nvGrpSpPr>
        <p:cNvPr id="1" name=""/>
        <p:cNvGrpSpPr/>
        <p:nvPr/>
      </p:nvGrpSpPr>
      <p:grpSpPr>
        <a:xfrm>
          <a:off x="0" y="0"/>
          <a:ext cx="0" cy="0"/>
          <a:chOff x="0" y="0"/>
          <a:chExt cx="0" cy="0"/>
        </a:xfrm>
      </p:grpSpPr>
      <p:sp>
        <p:nvSpPr>
          <p:cNvPr name="Freeform 2" id="2"/>
          <p:cNvSpPr/>
          <p:nvPr/>
        </p:nvSpPr>
        <p:spPr>
          <a:xfrm flipH="false" flipV="false" rot="0">
            <a:off x="0" y="762002"/>
            <a:ext cx="2075700" cy="2032576"/>
          </a:xfrm>
          <a:custGeom>
            <a:avLst/>
            <a:gdLst/>
            <a:ahLst/>
            <a:cxnLst/>
            <a:rect r="r" b="b" t="t" l="l"/>
            <a:pathLst>
              <a:path h="2032576" w="2075700">
                <a:moveTo>
                  <a:pt x="0" y="0"/>
                </a:moveTo>
                <a:lnTo>
                  <a:pt x="2075700" y="0"/>
                </a:lnTo>
                <a:lnTo>
                  <a:pt x="2075700" y="2032576"/>
                </a:lnTo>
                <a:lnTo>
                  <a:pt x="0" y="2032576"/>
                </a:lnTo>
                <a:lnTo>
                  <a:pt x="0" y="0"/>
                </a:lnTo>
                <a:close/>
              </a:path>
            </a:pathLst>
          </a:custGeom>
          <a:blipFill>
            <a:blip r:embed="rId3">
              <a:extLst>
                <a:ext uri="{96DAC541-7B7A-43D3-8B79-37D633B846F1}">
                  <asvg:svgBlip xmlns:asvg="http://schemas.microsoft.com/office/drawing/2016/SVG/main" r:embed="rId4"/>
                </a:ext>
              </a:extLst>
            </a:blip>
            <a:stretch>
              <a:fillRect l="0" t="0" r="0" b="0"/>
            </a:stretch>
          </a:blipFill>
        </p:spPr>
      </p:sp>
      <p:sp>
        <p:nvSpPr>
          <p:cNvPr name="TextBox 3" id="3"/>
          <p:cNvSpPr txBox="true"/>
          <p:nvPr/>
        </p:nvSpPr>
        <p:spPr>
          <a:xfrm rot="0">
            <a:off x="2686425" y="249550"/>
            <a:ext cx="13894950" cy="9798975"/>
          </a:xfrm>
          <a:prstGeom prst="rect">
            <a:avLst/>
          </a:prstGeom>
        </p:spPr>
        <p:txBody>
          <a:bodyPr anchor="t" rtlCol="false" tIns="0" lIns="0" bIns="0" rIns="0">
            <a:spAutoFit/>
          </a:bodyPr>
          <a:lstStyle/>
          <a:p>
            <a:pPr algn="l">
              <a:lnSpc>
                <a:spcPts val="4277"/>
              </a:lnSpc>
            </a:pPr>
            <a:r>
              <a:rPr lang="en-US" sz="3099">
                <a:solidFill>
                  <a:srgbClr val="FFFFFF"/>
                </a:solidFill>
                <a:latin typeface="Montserrat"/>
                <a:ea typeface="Montserrat"/>
                <a:cs typeface="Montserrat"/>
                <a:sym typeface="Montserrat"/>
              </a:rPr>
              <a:t>8. Escritorio Único (EU): Interfaz que permite navegar por todos los módulos que integran el sistema GDE, por ello, se lo considera la cara visible del GDE. Desde el EU se configura el acceso al Sistema de Gestión Documental Electrónica (GDE). Muestra un resumen de todas las tareas pendientes que el agente tiene en cada módulo y las organiza según un rango de antigüedad en días. Entre otras funcionalidades, permite visualizar las tareas en desarrollo y pendientes propias y de los supervisados. De acuerdo a este fragmento, marque la respuesta correcta:</a:t>
            </a:r>
          </a:p>
          <a:p>
            <a:pPr algn="l">
              <a:lnSpc>
                <a:spcPts val="4277"/>
              </a:lnSpc>
            </a:pPr>
            <a:r>
              <a:rPr lang="en-US" sz="3099">
                <a:solidFill>
                  <a:srgbClr val="FFFFFF"/>
                </a:solidFill>
                <a:latin typeface="Montserrat"/>
                <a:ea typeface="Montserrat"/>
                <a:cs typeface="Montserrat"/>
                <a:sym typeface="Montserrat"/>
              </a:rPr>
              <a:t>A. El EU permite gestionar únicamente el acceso al módulo de Gestión de Tareas Pendientes.</a:t>
            </a:r>
          </a:p>
          <a:p>
            <a:pPr algn="l">
              <a:lnSpc>
                <a:spcPts val="4277"/>
              </a:lnSpc>
            </a:pPr>
            <a:r>
              <a:rPr lang="en-US" sz="3099">
                <a:solidFill>
                  <a:srgbClr val="FFFFFF"/>
                </a:solidFill>
                <a:latin typeface="Montserrat"/>
                <a:ea typeface="Montserrat"/>
                <a:cs typeface="Montserrat"/>
                <a:sym typeface="Montserrat"/>
              </a:rPr>
              <a:t>B. El EU ofrece una interfaz que permite navegar por todos los módulos del sistema y muestra un resumen de tareas pendientes.</a:t>
            </a:r>
          </a:p>
          <a:p>
            <a:pPr algn="l">
              <a:lnSpc>
                <a:spcPts val="4277"/>
              </a:lnSpc>
            </a:pPr>
            <a:r>
              <a:rPr lang="en-US" sz="3099">
                <a:solidFill>
                  <a:srgbClr val="FFFFFF"/>
                </a:solidFill>
                <a:latin typeface="Montserrat"/>
                <a:ea typeface="Montserrat"/>
                <a:cs typeface="Montserrat"/>
                <a:sym typeface="Montserrat"/>
              </a:rPr>
              <a:t>C. El EU funciona como una herramienta independiente que no se integra con el resto del sistema GDE.</a:t>
            </a:r>
          </a:p>
          <a:p>
            <a:pPr algn="l">
              <a:lnSpc>
                <a:spcPts val="3587"/>
              </a:lnSpc>
            </a:pPr>
          </a:p>
        </p:txBody>
      </p:sp>
      <p:sp>
        <p:nvSpPr>
          <p:cNvPr name="Freeform 4" id="4"/>
          <p:cNvSpPr/>
          <p:nvPr/>
        </p:nvSpPr>
        <p:spPr>
          <a:xfrm flipH="false" flipV="false" rot="0">
            <a:off x="0" y="8692220"/>
            <a:ext cx="18288000" cy="1594780"/>
          </a:xfrm>
          <a:custGeom>
            <a:avLst/>
            <a:gdLst/>
            <a:ahLst/>
            <a:cxnLst/>
            <a:rect r="r" b="b" t="t" l="l"/>
            <a:pathLst>
              <a:path h="1594780" w="18288000">
                <a:moveTo>
                  <a:pt x="0" y="0"/>
                </a:moveTo>
                <a:lnTo>
                  <a:pt x="18288000" y="0"/>
                </a:lnTo>
                <a:lnTo>
                  <a:pt x="18288000" y="1594780"/>
                </a:lnTo>
                <a:lnTo>
                  <a:pt x="0" y="1594780"/>
                </a:lnTo>
                <a:lnTo>
                  <a:pt x="0" y="0"/>
                </a:lnTo>
                <a:close/>
              </a:path>
            </a:pathLst>
          </a:custGeom>
          <a:blipFill>
            <a:blip r:embed="rId5"/>
            <a:stretch>
              <a:fillRect l="-753" t="-1355035" r="-753" b="0"/>
            </a:stretch>
          </a:blipFill>
        </p:spPr>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0</Words>
  <Application>Microsoft Office PowerPoint</Application>
  <PresentationFormat>On-screen Show (4:3)</PresentationFormat>
  <Paragraphs>0</Paragraphs>
  <Slides>0</Slides>
  <Notes>0</Notes>
  <HiddenSlides>0</HiddenSlides>
  <MMClips>0</MMClips>
  <ScaleCrop>false</ScaleCrop>
  <HeadingPairs>
    <vt:vector size="4" baseType="variant">
      <vt:variant>
        <vt:lpstr>Theme</vt:lpstr>
      </vt:variant>
      <vt:variant>
        <vt:i4>1</vt:i4>
      </vt:variant>
      <vt:variant>
        <vt:lpstr>Slide Titles</vt:lpstr>
      </vt:variant>
      <vt:variant>
        <vt:i4>0</vt:i4>
      </vt:variant>
    </vt:vector>
  </HeadingPairs>
  <TitlesOfParts>
    <vt:vector size="1" baseType="lpstr">
      <vt:lpstr>Office Theme</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xsi="http://www.w3.org/2001/XMLSchema-instance">
  <dcterms:created xsi:type="dcterms:W3CDTF">2006-08-16T00:00:00Z</dcterms:created>
  <dc:identifier>DAGYJRVG2oU</dc:identifier>
  <dcterms:modified xsi:type="dcterms:W3CDTF">2011-08-01T06:04:30Z</dcterms:modified>
  <cp:revision>1</cp:revision>
  <dc:title>SEP. EJEMPLOS. PERSONAL ADM. Y PROFESIONAL.pptx</dc:title>
</cp:coreProperties>
</file>