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87" r:id="rId3"/>
    <p:sldId id="257" r:id="rId4"/>
    <p:sldId id="263" r:id="rId5"/>
    <p:sldId id="258" r:id="rId6"/>
    <p:sldId id="265" r:id="rId7"/>
    <p:sldId id="261" r:id="rId8"/>
    <p:sldId id="262" r:id="rId9"/>
    <p:sldId id="266" r:id="rId10"/>
    <p:sldId id="268" r:id="rId11"/>
    <p:sldId id="269" r:id="rId12"/>
    <p:sldId id="270" r:id="rId13"/>
    <p:sldId id="271" r:id="rId14"/>
    <p:sldId id="272" r:id="rId15"/>
    <p:sldId id="273" r:id="rId16"/>
    <p:sldId id="274" r:id="rId17"/>
    <p:sldId id="275" r:id="rId18"/>
    <p:sldId id="276" r:id="rId19"/>
    <p:sldId id="277" r:id="rId20"/>
    <p:sldId id="280" r:id="rId21"/>
    <p:sldId id="279" r:id="rId22"/>
    <p:sldId id="281" r:id="rId23"/>
    <p:sldId id="282" r:id="rId24"/>
    <p:sldId id="283" r:id="rId25"/>
    <p:sldId id="284" r:id="rId26"/>
    <p:sldId id="285" r:id="rId27"/>
    <p:sldId id="286" r:id="rId28"/>
  </p:sldIdLst>
  <p:sldSz cx="9144000" cy="5143500" type="screen16x9"/>
  <p:notesSz cx="6858000" cy="9144000"/>
  <p:embeddedFontLst>
    <p:embeddedFont>
      <p:font typeface="Lato" panose="020F0502020204030203"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6A60120-9747-1AA9-4670-5853F7140154}"/>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CA12A556-0010-7CD0-1C9F-F3277B2FD3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57FEDF50-EDE9-4280-9D65-FCF6B11041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90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70E4DE4-4C3C-E837-BFC5-9AFBDF315FE6}"/>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B3699ECE-E261-A130-E435-7CCFF94DB5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DE9A553B-883B-6C0B-FC27-C2F4CA3B7C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9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F00440C3-B279-8EA9-F462-20995CD2CF6E}"/>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261D1504-4DD0-8E68-FEC2-D4D6BE0335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BF14A093-ED75-2077-1C72-EB68CA64BA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913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EE67758-EF33-A15C-8A77-7DF011293817}"/>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E990BE00-EBC4-A0E2-D409-761E498A3A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1A3F3F3F-076A-D940-A322-B4DA56AF4F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88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2AA30EB-96F8-5883-12DF-6D2F7F4832A8}"/>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D287A6C7-FFD0-A474-6FD2-AA0ABB88FB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6E1D6187-50EA-1A58-D961-6FF94FFCE7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89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66193CB-37B9-A75B-A023-8AF4A60A35B2}"/>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AA6D148A-DA7A-E7E8-88BD-DA930878D2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98C2F4B9-F204-5A61-4034-FADAE19188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706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E4B69D6-36DE-2822-AF30-0562611AC2D8}"/>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3C295EBD-6B2F-A7EB-103C-50A31D8D88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3BFB275D-1F70-A1C7-2870-41BD7A61F2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808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596A57A-0717-B46E-6DFF-069DD10B6CC0}"/>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6D3FC0DA-D478-88B4-C739-362B3872E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709D21A7-4B2E-026A-77A9-395375892A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82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6032228-276B-CB50-344C-800B1CF49F43}"/>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48D8A8C7-A6BC-7B24-C374-E52262CB0A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C1EFD4BF-CDBA-4827-6C2E-778D1E0FA9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13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62CD162-BDBA-8E34-A6CF-6F3E09C37A2B}"/>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EBE4C082-5A44-8144-02D7-3A4AF4A543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14541AF8-AE01-44EB-B6E8-D9F7CA8484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11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F6E46B7-A5BA-C49D-0C38-75AE3C43BA6C}"/>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774D582B-D279-6316-EB4D-BC19A9189F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E6039A45-048A-29FC-DD18-39C56ADBE5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043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6BB854C-D847-7864-8CA2-FC864EEEB431}"/>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BEF55A07-9F00-1C6C-5DCB-353E8931D2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090F6B56-3F37-8563-DD5C-8492D0145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63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2EDEAC3-C414-1A09-2921-2BD973FDA958}"/>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C11D6F24-9DEC-DF99-8E3E-3AA570CF3B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F4D4854E-F8C7-3AB2-6AAD-D047196855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95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E301CDFE-7E56-11BE-641F-64B12F332418}"/>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BEDC633F-E8B1-E8DA-F075-AF099F632C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5670383E-FC7B-EAFA-65F8-4C5000C72A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870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0E3BB584-FF3D-B1F6-57BC-ED84156FEC22}"/>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8F2A453C-E68E-5424-A3CD-86CCD9B3B2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8BA482B8-EF47-DA20-4983-988903CD95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24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7362A29-5222-60B0-D548-74F217B13ED1}"/>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890E04E6-658C-1C44-F5F2-5E9E55B3B6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EEAE8998-4BB7-80C5-FB6A-68DC45701F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557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1D8CDFA-7240-0FD6-FBD1-871F374CE192}"/>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56E20B65-5BBF-0502-ABD9-B7EC39F1EC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C872C741-95D5-B89B-094A-51C2826515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705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900A356-230A-ED08-1F2F-443447F337D2}"/>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0422FF00-5A4A-77C2-DD05-53A9B3376B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D30B9393-EB39-54DA-8CA4-0E9D9F40CC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27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123244DB-7E8B-83BE-257C-8A94B93B3A5A}"/>
            </a:ext>
          </a:extLst>
        </p:cNvPr>
        <p:cNvGrpSpPr/>
        <p:nvPr/>
      </p:nvGrpSpPr>
      <p:grpSpPr>
        <a:xfrm>
          <a:off x="0" y="0"/>
          <a:ext cx="0" cy="0"/>
          <a:chOff x="0" y="0"/>
          <a:chExt cx="0" cy="0"/>
        </a:xfrm>
      </p:grpSpPr>
      <p:sp>
        <p:nvSpPr>
          <p:cNvPr id="131" name="Google Shape;131;p:notes">
            <a:extLst>
              <a:ext uri="{FF2B5EF4-FFF2-40B4-BE49-F238E27FC236}">
                <a16:creationId xmlns:a16="http://schemas.microsoft.com/office/drawing/2014/main" id="{7027CF5D-0829-CC65-82F1-76D7ADD05D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a:extLst>
              <a:ext uri="{FF2B5EF4-FFF2-40B4-BE49-F238E27FC236}">
                <a16:creationId xmlns:a16="http://schemas.microsoft.com/office/drawing/2014/main" id="{80531222-1488-3FF5-6ECE-1613601DD8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01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60f0393ff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d60f0393ff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1C0BB22-D501-7C30-36A5-7F05E47AADD8}"/>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7DDF9210-8CF0-A5D3-71C6-24ADECBF25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0FCA4558-7FD0-3177-427C-F0C7FB63E5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39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60f0393ff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74695F17-CE43-D5A9-11AF-55D3010022F8}"/>
            </a:ext>
          </a:extLst>
        </p:cNvPr>
        <p:cNvGrpSpPr/>
        <p:nvPr/>
      </p:nvGrpSpPr>
      <p:grpSpPr>
        <a:xfrm>
          <a:off x="0" y="0"/>
          <a:ext cx="0" cy="0"/>
          <a:chOff x="0" y="0"/>
          <a:chExt cx="0" cy="0"/>
        </a:xfrm>
      </p:grpSpPr>
      <p:sp>
        <p:nvSpPr>
          <p:cNvPr id="131" name="Google Shape;131;p:notes">
            <a:extLst>
              <a:ext uri="{FF2B5EF4-FFF2-40B4-BE49-F238E27FC236}">
                <a16:creationId xmlns:a16="http://schemas.microsoft.com/office/drawing/2014/main" id="{0301CF62-92D5-74C6-3BFC-0A32E62DC2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a:extLst>
              <a:ext uri="{FF2B5EF4-FFF2-40B4-BE49-F238E27FC236}">
                <a16:creationId xmlns:a16="http://schemas.microsoft.com/office/drawing/2014/main" id="{2D677DDB-3641-EAC7-C7CE-9478EA477C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15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8487768-BEEE-3652-7BE5-B1FEF005D55C}"/>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53430E2B-0F30-9926-254B-05F5E94F3F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E9216C8E-1907-7B02-B7CC-4EC5C0A29A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95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83B531A-8922-E1D7-0462-CD4ED54D47EB}"/>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4D7B1CD5-62C1-0177-C5E6-F5BA945689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BDADECDB-2456-A692-1A82-E3A2B92313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4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7497F91-B0F9-BFC7-AA9B-53ED4D7D8A31}"/>
            </a:ext>
          </a:extLst>
        </p:cNvPr>
        <p:cNvGrpSpPr/>
        <p:nvPr/>
      </p:nvGrpSpPr>
      <p:grpSpPr>
        <a:xfrm>
          <a:off x="0" y="0"/>
          <a:ext cx="0" cy="0"/>
          <a:chOff x="0" y="0"/>
          <a:chExt cx="0" cy="0"/>
        </a:xfrm>
      </p:grpSpPr>
      <p:sp>
        <p:nvSpPr>
          <p:cNvPr id="143" name="Google Shape;143;g2d60f0393ff_0_666:notes">
            <a:extLst>
              <a:ext uri="{FF2B5EF4-FFF2-40B4-BE49-F238E27FC236}">
                <a16:creationId xmlns:a16="http://schemas.microsoft.com/office/drawing/2014/main" id="{652C0F27-7499-085E-13BF-A493649EFA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60f0393ff_0_666:notes">
            <a:extLst>
              <a:ext uri="{FF2B5EF4-FFF2-40B4-BE49-F238E27FC236}">
                <a16:creationId xmlns:a16="http://schemas.microsoft.com/office/drawing/2014/main" id="{31C2A768-562C-59BF-A1F6-1301370A1C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7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b="0" i="0" u="none" strike="noStrike" baseline="0" dirty="0">
                <a:latin typeface="+mj-lt"/>
              </a:rPr>
              <a:t>SEP - Razonamiento Lógico Matemático:</a:t>
            </a:r>
            <a:endParaRPr dirty="0">
              <a:latin typeface="+mj-lt"/>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sz="1400" b="1" i="0" u="none" strike="noStrike" baseline="0" dirty="0">
                <a:latin typeface="+mj-lt"/>
              </a:rPr>
              <a:t>SERVICIO GENERALES Y </a:t>
            </a:r>
            <a:r>
              <a:rPr lang="es-ES" sz="1400" b="1" dirty="0">
                <a:latin typeface="+mj-lt"/>
              </a:rPr>
              <a:t>ADM</a:t>
            </a:r>
            <a:endParaRPr b="1" dirty="0">
              <a:latin typeface="+mj-lt"/>
            </a:endParaRPr>
          </a:p>
        </p:txBody>
      </p:sp>
      <p:pic>
        <p:nvPicPr>
          <p:cNvPr id="3" name="Imagen 2" descr="Logotipo&#10;&#10;Descripción generada automáticamente">
            <a:extLst>
              <a:ext uri="{FF2B5EF4-FFF2-40B4-BE49-F238E27FC236}">
                <a16:creationId xmlns:a16="http://schemas.microsoft.com/office/drawing/2014/main" id="{B05DF41E-2291-DD5A-457A-5A467832AE05}"/>
              </a:ext>
            </a:extLst>
          </p:cNvPr>
          <p:cNvPicPr>
            <a:picLocks noChangeAspect="1"/>
          </p:cNvPicPr>
          <p:nvPr/>
        </p:nvPicPr>
        <p:blipFill>
          <a:blip r:embed="rId3"/>
          <a:stretch>
            <a:fillRect/>
          </a:stretch>
        </p:blipFill>
        <p:spPr>
          <a:xfrm>
            <a:off x="-18678" y="-22034"/>
            <a:ext cx="3158486" cy="29942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F2F2CAC1-7EAA-F4D4-E63C-42C3F034213B}"/>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BD191BC4-AFB8-43B6-639C-98223D9A24F0}"/>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4. Roberto construye un patrón de escalones usando cuadrados. Estas son las etapas que sigue. Como puedes ver, él utiliza un cuadro en la etapa 1, tres cuadros en la etapa 2 y seis en la etapa 3.</a:t>
            </a:r>
            <a:br>
              <a:rPr lang="es-419" sz="1600" dirty="0"/>
            </a:br>
            <a:endParaRPr sz="1600" dirty="0"/>
          </a:p>
        </p:txBody>
      </p:sp>
      <p:sp>
        <p:nvSpPr>
          <p:cNvPr id="147" name="Google Shape;147;p15">
            <a:extLst>
              <a:ext uri="{FF2B5EF4-FFF2-40B4-BE49-F238E27FC236}">
                <a16:creationId xmlns:a16="http://schemas.microsoft.com/office/drawing/2014/main" id="{AFB9A191-0744-1424-0E32-3813C4CB3AC6}"/>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s-419" dirty="0"/>
          </a:p>
          <a:p>
            <a:pPr marL="0" lvl="0" indent="0" algn="l" rtl="0">
              <a:spcBef>
                <a:spcPts val="0"/>
              </a:spcBef>
              <a:spcAft>
                <a:spcPts val="1200"/>
              </a:spcAft>
              <a:buNone/>
            </a:pPr>
            <a:endParaRPr lang="es-419" dirty="0"/>
          </a:p>
          <a:p>
            <a:pPr marL="0" lvl="0" indent="0" algn="l" rtl="0">
              <a:spcBef>
                <a:spcPts val="0"/>
              </a:spcBef>
              <a:spcAft>
                <a:spcPts val="1200"/>
              </a:spcAft>
              <a:buNone/>
            </a:pPr>
            <a:endParaRPr lang="es-419" dirty="0"/>
          </a:p>
          <a:p>
            <a:pPr marL="0" lvl="0" indent="0" algn="l" rtl="0">
              <a:spcBef>
                <a:spcPts val="0"/>
              </a:spcBef>
              <a:spcAft>
                <a:spcPts val="1200"/>
              </a:spcAft>
              <a:buNone/>
            </a:pPr>
            <a:r>
              <a:rPr lang="es-419" dirty="0"/>
              <a:t>¿Cuántos cuadrados debería usar en total para la etapa 4?</a:t>
            </a:r>
          </a:p>
          <a:p>
            <a:pPr marL="146050" indent="0" algn="l">
              <a:buNone/>
            </a:pPr>
            <a:r>
              <a:rPr lang="es-ES" dirty="0"/>
              <a:t>A. 8</a:t>
            </a:r>
          </a:p>
          <a:p>
            <a:pPr marL="146050" indent="0" algn="l">
              <a:buNone/>
            </a:pPr>
            <a:r>
              <a:rPr lang="es-ES" dirty="0">
                <a:highlight>
                  <a:srgbClr val="FF0000"/>
                </a:highlight>
              </a:rPr>
              <a:t>B. 10</a:t>
            </a:r>
          </a:p>
          <a:p>
            <a:pPr marL="146050" indent="0" algn="l">
              <a:buNone/>
            </a:pPr>
            <a:r>
              <a:rPr lang="es-ES" dirty="0"/>
              <a:t>C. 11</a:t>
            </a:r>
          </a:p>
          <a:p>
            <a:pPr marL="146050" indent="0" algn="l">
              <a:buNone/>
            </a:pPr>
            <a:r>
              <a:rPr lang="es-ES" dirty="0"/>
              <a:t>D. 12</a:t>
            </a:r>
          </a:p>
          <a:p>
            <a:pPr marL="0" lvl="0" indent="0" algn="l" rtl="0">
              <a:spcBef>
                <a:spcPts val="0"/>
              </a:spcBef>
              <a:spcAft>
                <a:spcPts val="1200"/>
              </a:spcAft>
              <a:buNone/>
            </a:pPr>
            <a:endParaRPr lang="es-419" dirty="0"/>
          </a:p>
        </p:txBody>
      </p:sp>
      <p:pic>
        <p:nvPicPr>
          <p:cNvPr id="2" name="object 56">
            <a:extLst>
              <a:ext uri="{FF2B5EF4-FFF2-40B4-BE49-F238E27FC236}">
                <a16:creationId xmlns:a16="http://schemas.microsoft.com/office/drawing/2014/main" id="{A0AD17DB-FE3D-ADB5-765F-881DA9F983FF}"/>
              </a:ext>
            </a:extLst>
          </p:cNvPr>
          <p:cNvPicPr/>
          <p:nvPr/>
        </p:nvPicPr>
        <p:blipFill>
          <a:blip r:embed="rId3" cstate="print"/>
          <a:stretch>
            <a:fillRect/>
          </a:stretch>
        </p:blipFill>
        <p:spPr>
          <a:xfrm>
            <a:off x="3074670" y="1397379"/>
            <a:ext cx="2994660" cy="765048"/>
          </a:xfrm>
          <a:prstGeom prst="rect">
            <a:avLst/>
          </a:prstGeom>
        </p:spPr>
      </p:pic>
      <p:pic>
        <p:nvPicPr>
          <p:cNvPr id="48" name="Imagen 47">
            <a:extLst>
              <a:ext uri="{FF2B5EF4-FFF2-40B4-BE49-F238E27FC236}">
                <a16:creationId xmlns:a16="http://schemas.microsoft.com/office/drawing/2014/main" id="{A76F3E11-802B-A5BB-1806-51251969BEEB}"/>
              </a:ext>
            </a:extLst>
          </p:cNvPr>
          <p:cNvPicPr>
            <a:picLocks noChangeAspect="1"/>
          </p:cNvPicPr>
          <p:nvPr/>
        </p:nvPicPr>
        <p:blipFill>
          <a:blip r:embed="rId4"/>
          <a:stretch>
            <a:fillRect/>
          </a:stretch>
        </p:blipFill>
        <p:spPr>
          <a:xfrm>
            <a:off x="5105400" y="3159344"/>
            <a:ext cx="3100387" cy="1817468"/>
          </a:xfrm>
          <a:prstGeom prst="rect">
            <a:avLst/>
          </a:prstGeom>
          <a:ln w="38100">
            <a:solidFill>
              <a:srgbClr val="FF0000"/>
            </a:solidFill>
          </a:ln>
        </p:spPr>
      </p:pic>
      <p:pic>
        <p:nvPicPr>
          <p:cNvPr id="3" name="Imagen 2" descr="Logotipo&#10;&#10;Descripción generada automáticamente">
            <a:extLst>
              <a:ext uri="{FF2B5EF4-FFF2-40B4-BE49-F238E27FC236}">
                <a16:creationId xmlns:a16="http://schemas.microsoft.com/office/drawing/2014/main" id="{5F57925E-AAAF-EE34-669F-B1DBD20AF951}"/>
              </a:ext>
            </a:extLst>
          </p:cNvPr>
          <p:cNvPicPr>
            <a:picLocks noChangeAspect="1"/>
          </p:cNvPicPr>
          <p:nvPr/>
        </p:nvPicPr>
        <p:blipFill>
          <a:blip r:embed="rId5"/>
          <a:stretch>
            <a:fillRect/>
          </a:stretch>
        </p:blipFill>
        <p:spPr>
          <a:xfrm>
            <a:off x="0" y="393751"/>
            <a:ext cx="1060540" cy="1005392"/>
          </a:xfrm>
          <a:prstGeom prst="rect">
            <a:avLst/>
          </a:prstGeom>
        </p:spPr>
      </p:pic>
    </p:spTree>
    <p:extLst>
      <p:ext uri="{BB962C8B-B14F-4D97-AF65-F5344CB8AC3E}">
        <p14:creationId xmlns:p14="http://schemas.microsoft.com/office/powerpoint/2010/main" val="210315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D6A1E72C-9E92-EDA1-0F6D-B7D1D9CF3D6F}"/>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421A5205-3C70-DA24-8EFB-9C7A232081CA}"/>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sz="1800" dirty="0"/>
              <a:t>EX 5. La estatura promedio de los jóvenes hombres y mujeres de Holanda en 1998 está representada en el siguiente gráfico</a:t>
            </a:r>
            <a:br>
              <a:rPr lang="es-419" dirty="0"/>
            </a:br>
            <a:endParaRPr dirty="0"/>
          </a:p>
        </p:txBody>
      </p:sp>
      <p:sp>
        <p:nvSpPr>
          <p:cNvPr id="147" name="Google Shape;147;p15">
            <a:extLst>
              <a:ext uri="{FF2B5EF4-FFF2-40B4-BE49-F238E27FC236}">
                <a16:creationId xmlns:a16="http://schemas.microsoft.com/office/drawing/2014/main" id="{CB039786-B0F2-0732-DA11-9FC63A659D1E}"/>
              </a:ext>
            </a:extLst>
          </p:cNvPr>
          <p:cNvSpPr txBox="1">
            <a:spLocks noGrp="1"/>
          </p:cNvSpPr>
          <p:nvPr>
            <p:ph type="body" idx="1"/>
          </p:nvPr>
        </p:nvSpPr>
        <p:spPr>
          <a:xfrm>
            <a:off x="827600" y="1592950"/>
            <a:ext cx="2715700" cy="2911200"/>
          </a:xfrm>
          <a:prstGeom prst="rect">
            <a:avLst/>
          </a:prstGeom>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Desde 1980 hasta 1998 la estatura promedio de las mujeres de 20 años ha aumentado 2,3 cm, hasta alcanzar los 170,6 cm.</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¿Cuál era la estatura promedio de las mujeres de 20 años de edad en 1980?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highlight>
                  <a:srgbClr val="FF0000"/>
                </a:highlight>
              </a:rPr>
              <a:t>A. 168,3 cm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 171,6 cm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 166,4 cm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 160,5 cm</a:t>
            </a:r>
            <a:endParaRPr dirty="0"/>
          </a:p>
        </p:txBody>
      </p:sp>
      <p:pic>
        <p:nvPicPr>
          <p:cNvPr id="2" name="object 103">
            <a:extLst>
              <a:ext uri="{FF2B5EF4-FFF2-40B4-BE49-F238E27FC236}">
                <a16:creationId xmlns:a16="http://schemas.microsoft.com/office/drawing/2014/main" id="{BF7FFB72-03CB-106D-A462-6EE0DC421A3E}"/>
              </a:ext>
            </a:extLst>
          </p:cNvPr>
          <p:cNvPicPr>
            <a:picLocks noChangeAspect="1"/>
          </p:cNvPicPr>
          <p:nvPr/>
        </p:nvPicPr>
        <p:blipFill>
          <a:blip r:embed="rId3" cstate="print"/>
          <a:stretch>
            <a:fillRect/>
          </a:stretch>
        </p:blipFill>
        <p:spPr>
          <a:xfrm>
            <a:off x="4660900" y="1091550"/>
            <a:ext cx="3579302" cy="2309366"/>
          </a:xfrm>
          <a:prstGeom prst="rect">
            <a:avLst/>
          </a:prstGeom>
        </p:spPr>
      </p:pic>
      <p:sp>
        <p:nvSpPr>
          <p:cNvPr id="5" name="CuadroTexto 4">
            <a:extLst>
              <a:ext uri="{FF2B5EF4-FFF2-40B4-BE49-F238E27FC236}">
                <a16:creationId xmlns:a16="http://schemas.microsoft.com/office/drawing/2014/main" id="{F4E1BCFD-D05D-42B7-C84C-B44C0BA3E03A}"/>
              </a:ext>
            </a:extLst>
          </p:cNvPr>
          <p:cNvSpPr txBox="1"/>
          <p:nvPr/>
        </p:nvSpPr>
        <p:spPr>
          <a:xfrm>
            <a:off x="2396842" y="3524548"/>
            <a:ext cx="5239488" cy="1492716"/>
          </a:xfrm>
          <a:prstGeom prst="rect">
            <a:avLst/>
          </a:prstGeom>
          <a:noFill/>
          <a:ln w="38100">
            <a:solidFill>
              <a:srgbClr val="FF0000"/>
            </a:solidFill>
          </a:ln>
        </p:spPr>
        <p:txBody>
          <a:bodyPr wrap="squar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Podemos ver que en 1998 las mujeres de 20 años miden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170.6 cm</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Sabemos que  desde el 1980 la estatura aumentó de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2.3 cm</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Estatura1980 + 2.3cm = Estatura1998</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Estatura1980 = Estatura1998 – 2.3cm =</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170.6cm – 2.3cm = 168.3 cm</a:t>
            </a:r>
          </a:p>
        </p:txBody>
      </p:sp>
      <p:sp>
        <p:nvSpPr>
          <p:cNvPr id="6" name="Marcador de texto 6">
            <a:extLst>
              <a:ext uri="{FF2B5EF4-FFF2-40B4-BE49-F238E27FC236}">
                <a16:creationId xmlns:a16="http://schemas.microsoft.com/office/drawing/2014/main" id="{C3B35493-B8DB-6E80-CC10-2F5A0D8545F7}"/>
              </a:ext>
            </a:extLst>
          </p:cNvPr>
          <p:cNvSpPr txBox="1">
            <a:spLocks/>
          </p:cNvSpPr>
          <p:nvPr/>
        </p:nvSpPr>
        <p:spPr>
          <a:xfrm flipV="1">
            <a:off x="6595417" y="1634973"/>
            <a:ext cx="179145" cy="194310"/>
          </a:xfrm>
          <a:prstGeom prst="ellipse">
            <a:avLst/>
          </a:prstGeom>
          <a:noFill/>
          <a:ln w="25400" cap="flat" cmpd="sng" algn="ctr">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rtlCol="0" anchor="ctr" anchorCtr="0">
            <a:normAutofit fontScale="250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r>
              <a:rPr lang="es-ES" dirty="0"/>
              <a:t>1.3</a:t>
            </a:r>
          </a:p>
        </p:txBody>
      </p:sp>
      <p:cxnSp>
        <p:nvCxnSpPr>
          <p:cNvPr id="7" name="Conector recto de flecha 6">
            <a:extLst>
              <a:ext uri="{FF2B5EF4-FFF2-40B4-BE49-F238E27FC236}">
                <a16:creationId xmlns:a16="http://schemas.microsoft.com/office/drawing/2014/main" id="{E99FA8EA-69A2-622C-C492-33A0C4AF52A5}"/>
              </a:ext>
            </a:extLst>
          </p:cNvPr>
          <p:cNvCxnSpPr>
            <a:cxnSpLocks/>
          </p:cNvCxnSpPr>
          <p:nvPr/>
        </p:nvCxnSpPr>
        <p:spPr>
          <a:xfrm flipH="1" flipV="1">
            <a:off x="6684989" y="1829283"/>
            <a:ext cx="221711" cy="17834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descr="Logotipo&#10;&#10;Descripción generada automáticamente">
            <a:extLst>
              <a:ext uri="{FF2B5EF4-FFF2-40B4-BE49-F238E27FC236}">
                <a16:creationId xmlns:a16="http://schemas.microsoft.com/office/drawing/2014/main" id="{F91894B4-A871-8744-F367-5A1426165260}"/>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19416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0314B9EC-21BE-2B5F-A901-391018F4CBB2}"/>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F8765768-5F83-D9A9-95EA-246B6BB91A0B}"/>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sz="1800" dirty="0"/>
              <a:t>EX 6. El diagrama que está a continuación, muestra una escalera de 14 escalones y una altura total de 252 cm.</a:t>
            </a:r>
            <a:br>
              <a:rPr lang="es-419" dirty="0"/>
            </a:br>
            <a:endParaRPr dirty="0"/>
          </a:p>
        </p:txBody>
      </p:sp>
      <p:sp>
        <p:nvSpPr>
          <p:cNvPr id="2" name="CuadroTexto 1">
            <a:extLst>
              <a:ext uri="{FF2B5EF4-FFF2-40B4-BE49-F238E27FC236}">
                <a16:creationId xmlns:a16="http://schemas.microsoft.com/office/drawing/2014/main" id="{E79E29EA-49A5-ADAF-8CF9-6F7FE4CB340A}"/>
              </a:ext>
            </a:extLst>
          </p:cNvPr>
          <p:cNvSpPr txBox="1"/>
          <p:nvPr/>
        </p:nvSpPr>
        <p:spPr>
          <a:xfrm>
            <a:off x="531081" y="4204336"/>
            <a:ext cx="4022908" cy="892552"/>
          </a:xfrm>
          <a:prstGeom prst="rect">
            <a:avLst/>
          </a:prstGeom>
          <a:noFill/>
          <a:ln w="38100">
            <a:solidFill>
              <a:srgbClr val="FF0000"/>
            </a:solidFill>
          </a:ln>
        </p:spPr>
        <p:txBody>
          <a:bodyPr wrap="square" rtlCol="0">
            <a:spAutoFit/>
          </a:bodyPr>
          <a:lstStyle/>
          <a:p>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AlturaTotal</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252 cm </a:t>
            </a:r>
          </a:p>
          <a:p>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NumeroEscalones</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14</a:t>
            </a:r>
          </a:p>
          <a:p>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AlturaEscalon</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a:t>
            </a:r>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AlturaTotal</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a:t>
            </a:r>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NumeroEscalomes</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=252 cm / 14 =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18 cm</a:t>
            </a:r>
          </a:p>
        </p:txBody>
      </p:sp>
      <p:sp>
        <p:nvSpPr>
          <p:cNvPr id="3" name="CuadroTexto 2">
            <a:extLst>
              <a:ext uri="{FF2B5EF4-FFF2-40B4-BE49-F238E27FC236}">
                <a16:creationId xmlns:a16="http://schemas.microsoft.com/office/drawing/2014/main" id="{AE3CF6B9-F78A-CF21-205E-13BF787BEC51}"/>
              </a:ext>
            </a:extLst>
          </p:cNvPr>
          <p:cNvSpPr txBox="1"/>
          <p:nvPr/>
        </p:nvSpPr>
        <p:spPr>
          <a:xfrm>
            <a:off x="520064" y="2914267"/>
            <a:ext cx="4034028" cy="1292662"/>
          </a:xfrm>
          <a:prstGeom prst="rect">
            <a:avLst/>
          </a:prstGeom>
          <a:noFill/>
          <a:ln>
            <a:solidFill>
              <a:srgbClr val="FF0000"/>
            </a:solidFill>
          </a:ln>
        </p:spPr>
        <p:txBody>
          <a:bodyPr wrap="square">
            <a:spAutoFit/>
          </a:bodyPr>
          <a:lstStyle/>
          <a:p>
            <a:pPr algn="l"/>
            <a:r>
              <a:rPr lang="es-419" sz="13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¿Cuál es la altura de cada uno de los 14 escalones?</a:t>
            </a:r>
          </a:p>
          <a:p>
            <a:pPr algn="l"/>
            <a:endParaRPr lang="es-419" sz="13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es-ES" sz="1300" b="0" i="0" u="none" strike="noStrike" baseline="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A. 18</a:t>
            </a:r>
          </a:p>
          <a:p>
            <a:pPr algn="l"/>
            <a:r>
              <a:rPr lang="es-ES" sz="13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B. 20</a:t>
            </a:r>
          </a:p>
          <a:p>
            <a:pPr algn="l"/>
            <a:r>
              <a:rPr lang="es-ES" sz="13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C. 22</a:t>
            </a:r>
          </a:p>
          <a:p>
            <a:pPr algn="l"/>
            <a:r>
              <a:rPr lang="es-ES" sz="13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D. 25</a:t>
            </a:r>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CuadroTexto 3">
            <a:extLst>
              <a:ext uri="{FF2B5EF4-FFF2-40B4-BE49-F238E27FC236}">
                <a16:creationId xmlns:a16="http://schemas.microsoft.com/office/drawing/2014/main" id="{E1D6751B-E406-56CE-E94D-46490B4B514F}"/>
              </a:ext>
            </a:extLst>
          </p:cNvPr>
          <p:cNvSpPr txBox="1"/>
          <p:nvPr/>
        </p:nvSpPr>
        <p:spPr>
          <a:xfrm>
            <a:off x="5441828" y="3004808"/>
            <a:ext cx="3571544" cy="738664"/>
          </a:xfrm>
          <a:prstGeom prst="rect">
            <a:avLst/>
          </a:prstGeom>
          <a:noFill/>
          <a:ln w="38100">
            <a:solidFill>
              <a:srgbClr val="FF0000"/>
            </a:solidFill>
          </a:ln>
        </p:spPr>
        <p:txBody>
          <a:bodyPr wrap="square" rtlCol="0">
            <a:spAutoFit/>
          </a:bodyPr>
          <a:lstStyle/>
          <a:p>
            <a:r>
              <a:rPr lang="es-ES" dirty="0">
                <a:solidFill>
                  <a:schemeClr val="bg1"/>
                </a:solidFill>
              </a:rPr>
              <a:t>2 * Altura + Profundidad = 63 cm</a:t>
            </a:r>
          </a:p>
          <a:p>
            <a:r>
              <a:rPr lang="es-ES" dirty="0">
                <a:solidFill>
                  <a:schemeClr val="bg1"/>
                </a:solidFill>
              </a:rPr>
              <a:t>Profundidad = 63 cm – 2*Altura</a:t>
            </a:r>
          </a:p>
          <a:p>
            <a:r>
              <a:rPr lang="es-ES" dirty="0">
                <a:solidFill>
                  <a:schemeClr val="bg1"/>
                </a:solidFill>
              </a:rPr>
              <a:t>Profundidad = 63 cm – 2 * 14 cm = 35 cm</a:t>
            </a:r>
          </a:p>
        </p:txBody>
      </p:sp>
      <p:sp>
        <p:nvSpPr>
          <p:cNvPr id="5" name="CuadroTexto 4">
            <a:extLst>
              <a:ext uri="{FF2B5EF4-FFF2-40B4-BE49-F238E27FC236}">
                <a16:creationId xmlns:a16="http://schemas.microsoft.com/office/drawing/2014/main" id="{05ED1018-FDE0-C69D-9221-03CC790F1EF5}"/>
              </a:ext>
            </a:extLst>
          </p:cNvPr>
          <p:cNvSpPr txBox="1"/>
          <p:nvPr/>
        </p:nvSpPr>
        <p:spPr>
          <a:xfrm>
            <a:off x="5441827" y="1691705"/>
            <a:ext cx="3571544" cy="1292662"/>
          </a:xfrm>
          <a:prstGeom prst="rect">
            <a:avLst/>
          </a:prstGeom>
          <a:noFill/>
          <a:ln w="9525">
            <a:solidFill>
              <a:srgbClr val="FF0000"/>
            </a:solidFill>
          </a:ln>
        </p:spPr>
        <p:txBody>
          <a:bodyPr wrap="square">
            <a:spAutoFit/>
          </a:bodyPr>
          <a:lstStyle/>
          <a:p>
            <a:pPr algn="l"/>
            <a:r>
              <a:rPr lang="es-419" sz="1300" dirty="0">
                <a:solidFill>
                  <a:schemeClr val="bg1"/>
                </a:solidFill>
                <a:latin typeface="Lato" panose="020F0502020204030203" pitchFamily="34" charset="0"/>
                <a:ea typeface="Lato" panose="020F0502020204030203" pitchFamily="34" charset="0"/>
                <a:cs typeface="Lato" panose="020F0502020204030203" pitchFamily="34" charset="0"/>
              </a:rPr>
              <a:t>¿Cuál debería ser la profundidad del escalón cuando la altura del escalón es 14 cm?</a:t>
            </a:r>
          </a:p>
          <a:p>
            <a:pPr algn="l"/>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A. 33</a:t>
            </a:r>
          </a:p>
          <a:p>
            <a:pPr algn="l"/>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B. 36</a:t>
            </a:r>
          </a:p>
          <a:p>
            <a:pPr algn="l"/>
            <a:r>
              <a:rPr lang="es-ES" sz="13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C. 35</a:t>
            </a:r>
          </a:p>
          <a:p>
            <a:pPr algn="l"/>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D. 37</a:t>
            </a:r>
          </a:p>
        </p:txBody>
      </p:sp>
      <p:pic>
        <p:nvPicPr>
          <p:cNvPr id="6" name="object 39">
            <a:extLst>
              <a:ext uri="{FF2B5EF4-FFF2-40B4-BE49-F238E27FC236}">
                <a16:creationId xmlns:a16="http://schemas.microsoft.com/office/drawing/2014/main" id="{8B792947-DF3F-5E57-B777-2D83FC1F74E8}"/>
              </a:ext>
            </a:extLst>
          </p:cNvPr>
          <p:cNvPicPr>
            <a:picLocks noChangeAspect="1"/>
          </p:cNvPicPr>
          <p:nvPr/>
        </p:nvPicPr>
        <p:blipFill>
          <a:blip r:embed="rId3" cstate="print"/>
          <a:stretch>
            <a:fillRect/>
          </a:stretch>
        </p:blipFill>
        <p:spPr>
          <a:xfrm>
            <a:off x="673741" y="1002924"/>
            <a:ext cx="4522374" cy="1886152"/>
          </a:xfrm>
          <a:prstGeom prst="rect">
            <a:avLst/>
          </a:prstGeom>
        </p:spPr>
      </p:pic>
      <p:cxnSp>
        <p:nvCxnSpPr>
          <p:cNvPr id="7" name="Conector recto de flecha 6">
            <a:extLst>
              <a:ext uri="{FF2B5EF4-FFF2-40B4-BE49-F238E27FC236}">
                <a16:creationId xmlns:a16="http://schemas.microsoft.com/office/drawing/2014/main" id="{8AFD53FB-DE00-9379-E577-9A6E656B3A68}"/>
              </a:ext>
            </a:extLst>
          </p:cNvPr>
          <p:cNvCxnSpPr>
            <a:cxnSpLocks/>
          </p:cNvCxnSpPr>
          <p:nvPr/>
        </p:nvCxnSpPr>
        <p:spPr>
          <a:xfrm>
            <a:off x="4104565" y="1691705"/>
            <a:ext cx="0" cy="88004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8" name="Imagen 7" descr="Logotipo&#10;&#10;Descripción generada automáticamente">
            <a:extLst>
              <a:ext uri="{FF2B5EF4-FFF2-40B4-BE49-F238E27FC236}">
                <a16:creationId xmlns:a16="http://schemas.microsoft.com/office/drawing/2014/main" id="{C8407A16-2C7E-5696-F0EF-20578F28DA3C}"/>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411687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CC06B47B-70F4-1840-6A7C-8A47BDD0CC93}"/>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12E84557-2897-9389-1FFA-7C465312E09C}"/>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7.   </a:t>
            </a:r>
            <a:br>
              <a:rPr lang="es-419" sz="1600" dirty="0"/>
            </a:br>
            <a:r>
              <a:rPr lang="es-419" sz="1600" dirty="0"/>
              <a:t>x, 2x, 4x</a:t>
            </a:r>
            <a:br>
              <a:rPr lang="es-419" sz="1600" dirty="0"/>
            </a:br>
            <a:r>
              <a:rPr lang="es-419" sz="1600" dirty="0"/>
              <a:t>El primer término en la secuencia de arriba es x, y los términos subsiguientes son iguales al doble del anterior. ¿Cuál es la suma de los 5 primeros términos de la secuencia?</a:t>
            </a:r>
            <a:br>
              <a:rPr lang="es-419" sz="1600" dirty="0"/>
            </a:br>
            <a:endParaRPr lang="es-419" sz="1600" dirty="0"/>
          </a:p>
        </p:txBody>
      </p:sp>
      <p:sp>
        <p:nvSpPr>
          <p:cNvPr id="147" name="Google Shape;147;p15">
            <a:extLst>
              <a:ext uri="{FF2B5EF4-FFF2-40B4-BE49-F238E27FC236}">
                <a16:creationId xmlns:a16="http://schemas.microsoft.com/office/drawing/2014/main" id="{F7D421F2-CD31-5AF3-5956-4DBA20EE0B6D}"/>
              </a:ext>
            </a:extLst>
          </p:cNvPr>
          <p:cNvSpPr txBox="1">
            <a:spLocks noGrp="1"/>
          </p:cNvSpPr>
          <p:nvPr>
            <p:ph type="body" idx="1"/>
          </p:nvPr>
        </p:nvSpPr>
        <p:spPr>
          <a:xfrm>
            <a:off x="1297500" y="2085343"/>
            <a:ext cx="7038900" cy="2911200"/>
          </a:xfrm>
          <a:prstGeom prst="rect">
            <a:avLst/>
          </a:prstGeom>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 10x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B. 15x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 30x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chemeClr val="bg1"/>
                </a:solidFill>
                <a:effectLst/>
                <a:highlight>
                  <a:srgbClr val="FF0000"/>
                </a:highlight>
                <a:uLnTx/>
                <a:uFillTx/>
                <a:latin typeface="Lato" panose="020F0502020204030203" pitchFamily="34" charset="0"/>
                <a:ea typeface="Lato" panose="020F0502020204030203" pitchFamily="34" charset="0"/>
                <a:cs typeface="Lato" panose="020F0502020204030203" pitchFamily="34" charset="0"/>
              </a:rPr>
              <a:t>D. 31x</a:t>
            </a:r>
          </a:p>
          <a:p>
            <a:pPr marL="0" lvl="0" indent="0" algn="l" rtl="0">
              <a:spcBef>
                <a:spcPts val="0"/>
              </a:spcBef>
              <a:spcAft>
                <a:spcPts val="1200"/>
              </a:spcAft>
              <a:buNone/>
            </a:pPr>
            <a:endParaRPr dirty="0">
              <a:solidFill>
                <a:schemeClr val="bg1"/>
              </a:solidFill>
            </a:endParaRPr>
          </a:p>
        </p:txBody>
      </p:sp>
      <p:pic>
        <p:nvPicPr>
          <p:cNvPr id="3" name="Imagen 2">
            <a:extLst>
              <a:ext uri="{FF2B5EF4-FFF2-40B4-BE49-F238E27FC236}">
                <a16:creationId xmlns:a16="http://schemas.microsoft.com/office/drawing/2014/main" id="{F85ABBD8-910E-FF10-83CE-A70F2B93390B}"/>
              </a:ext>
            </a:extLst>
          </p:cNvPr>
          <p:cNvPicPr>
            <a:picLocks noChangeAspect="1"/>
          </p:cNvPicPr>
          <p:nvPr/>
        </p:nvPicPr>
        <p:blipFill>
          <a:blip r:embed="rId3"/>
          <a:stretch>
            <a:fillRect/>
          </a:stretch>
        </p:blipFill>
        <p:spPr>
          <a:xfrm>
            <a:off x="3172858" y="2278515"/>
            <a:ext cx="3362325" cy="2066925"/>
          </a:xfrm>
          <a:prstGeom prst="rect">
            <a:avLst/>
          </a:prstGeom>
        </p:spPr>
      </p:pic>
      <p:pic>
        <p:nvPicPr>
          <p:cNvPr id="2" name="Imagen 1" descr="Logotipo&#10;&#10;Descripción generada automáticamente">
            <a:extLst>
              <a:ext uri="{FF2B5EF4-FFF2-40B4-BE49-F238E27FC236}">
                <a16:creationId xmlns:a16="http://schemas.microsoft.com/office/drawing/2014/main" id="{CD132749-B02E-ED72-7CB2-B2DE878DC141}"/>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303901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719AC43C-AE95-8257-5413-B26862A99785}"/>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30038FE6-CBB0-E490-2921-3E0395BA497F}"/>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r>
              <a:rPr lang="es-419" sz="1600" b="0" i="0" u="none" strike="noStrike" baseline="0" dirty="0">
                <a:latin typeface="Montserrat" panose="00000500000000000000" pitchFamily="2" charset="0"/>
              </a:rPr>
              <a:t>EX 8. Un número es dividido por 4. Ese resultado es dividido por 4, llegando al resultado final de 2. ¿Cuál fue el número</a:t>
            </a:r>
            <a:br>
              <a:rPr lang="es-419" sz="1600" b="0" i="0" u="none" strike="noStrike" baseline="0" dirty="0">
                <a:latin typeface="Montserrat" panose="00000500000000000000" pitchFamily="2" charset="0"/>
              </a:rPr>
            </a:br>
            <a:r>
              <a:rPr lang="es-ES" sz="1600" b="0" i="0" u="none" strike="noStrike" baseline="0" dirty="0">
                <a:latin typeface="Montserrat" panose="00000500000000000000" pitchFamily="2" charset="0"/>
              </a:rPr>
              <a:t>original?</a:t>
            </a:r>
            <a:br>
              <a:rPr lang="es-ES" sz="1600" b="0" i="0" u="none" strike="noStrike" baseline="0" dirty="0">
                <a:latin typeface="Montserrat" panose="00000500000000000000" pitchFamily="2" charset="0"/>
              </a:rPr>
            </a:br>
            <a:endParaRPr sz="1600" dirty="0">
              <a:latin typeface="Montserrat" panose="00000500000000000000" pitchFamily="2" charset="0"/>
            </a:endParaRPr>
          </a:p>
        </p:txBody>
      </p:sp>
      <p:sp>
        <p:nvSpPr>
          <p:cNvPr id="147" name="Google Shape;147;p15">
            <a:extLst>
              <a:ext uri="{FF2B5EF4-FFF2-40B4-BE49-F238E27FC236}">
                <a16:creationId xmlns:a16="http://schemas.microsoft.com/office/drawing/2014/main" id="{4D468386-9217-D326-92CA-A69336B87C44}"/>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r>
              <a:rPr lang="es-ES" b="0" i="0" u="none" strike="noStrike" baseline="0" dirty="0">
                <a:latin typeface="Lato" panose="020F0502020204030203" pitchFamily="34" charset="0"/>
                <a:ea typeface="Lato" panose="020F0502020204030203" pitchFamily="34" charset="0"/>
                <a:cs typeface="Lato" panose="020F0502020204030203" pitchFamily="34" charset="0"/>
              </a:rPr>
              <a:t>A.2</a:t>
            </a:r>
          </a:p>
          <a:p>
            <a:pPr marL="146050" indent="0" algn="l">
              <a:buNone/>
            </a:pPr>
            <a:r>
              <a:rPr lang="es-ES" b="0" i="0" u="none" strike="noStrike" baseline="0" dirty="0">
                <a:latin typeface="Lato" panose="020F0502020204030203" pitchFamily="34" charset="0"/>
                <a:ea typeface="Lato" panose="020F0502020204030203" pitchFamily="34" charset="0"/>
                <a:cs typeface="Lato" panose="020F0502020204030203" pitchFamily="34" charset="0"/>
              </a:rPr>
              <a:t>B.8</a:t>
            </a:r>
          </a:p>
          <a:p>
            <a:pPr marL="146050" indent="0" algn="l">
              <a:buNone/>
            </a:pPr>
            <a:r>
              <a:rPr lang="es-ES" b="0" i="0" u="none" strike="noStrike" baseline="0" dirty="0">
                <a:latin typeface="Lato" panose="020F0502020204030203" pitchFamily="34" charset="0"/>
                <a:ea typeface="Lato" panose="020F0502020204030203" pitchFamily="34" charset="0"/>
                <a:cs typeface="Lato" panose="020F0502020204030203" pitchFamily="34" charset="0"/>
              </a:rPr>
              <a:t>C.16</a:t>
            </a:r>
          </a:p>
          <a:p>
            <a:pPr marL="146050" indent="0" algn="l">
              <a:buNone/>
            </a:pPr>
            <a:r>
              <a:rPr lang="es-ES" b="0" i="0" u="none" strike="noStrike" baseline="0" dirty="0">
                <a:highlight>
                  <a:srgbClr val="FF0000"/>
                </a:highlight>
                <a:latin typeface="Lato" panose="020F0502020204030203" pitchFamily="34" charset="0"/>
                <a:ea typeface="Lato" panose="020F0502020204030203" pitchFamily="34" charset="0"/>
                <a:cs typeface="Lato" panose="020F0502020204030203" pitchFamily="34" charset="0"/>
              </a:rPr>
              <a:t>D.32</a:t>
            </a:r>
          </a:p>
          <a:p>
            <a:pPr marL="146050" indent="0" algn="l">
              <a:buNone/>
            </a:pPr>
            <a:endParaRPr lang="es-ES" dirty="0">
              <a:latin typeface="T3Font_10"/>
            </a:endParaRPr>
          </a:p>
          <a:p>
            <a:pPr algn="l"/>
            <a:endParaRPr lang="es-ES" sz="1400" b="0" i="0" u="none" strike="noStrike" baseline="0" dirty="0">
              <a:latin typeface="T3Font_10"/>
            </a:endParaRPr>
          </a:p>
          <a:p>
            <a:pPr algn="l"/>
            <a:endParaRPr lang="es-ES" sz="1400" b="0" i="0" u="none" strike="noStrike" baseline="0" dirty="0">
              <a:latin typeface="T3Font_10"/>
            </a:endParaRPr>
          </a:p>
          <a:p>
            <a:pPr marL="0" lvl="0" indent="0" algn="l" rtl="0">
              <a:spcBef>
                <a:spcPts val="0"/>
              </a:spcBef>
              <a:spcAft>
                <a:spcPts val="1200"/>
              </a:spcAft>
              <a:buNone/>
            </a:pPr>
            <a:endParaRPr lang="es-419" dirty="0"/>
          </a:p>
        </p:txBody>
      </p:sp>
      <p:sp>
        <p:nvSpPr>
          <p:cNvPr id="2" name="CuadroTexto 1">
            <a:extLst>
              <a:ext uri="{FF2B5EF4-FFF2-40B4-BE49-F238E27FC236}">
                <a16:creationId xmlns:a16="http://schemas.microsoft.com/office/drawing/2014/main" id="{83740B6E-D82F-BA0A-7089-F0B34F42AFAF}"/>
              </a:ext>
            </a:extLst>
          </p:cNvPr>
          <p:cNvSpPr txBox="1"/>
          <p:nvPr/>
        </p:nvSpPr>
        <p:spPr>
          <a:xfrm>
            <a:off x="3750060" y="1672772"/>
            <a:ext cx="4096440" cy="2492990"/>
          </a:xfrm>
          <a:prstGeom prst="rect">
            <a:avLst/>
          </a:prstGeom>
          <a:noFill/>
          <a:ln w="38100">
            <a:solidFill>
              <a:srgbClr val="FF0000"/>
            </a:solidFill>
          </a:ln>
        </p:spPr>
        <p:txBody>
          <a:bodyPr wrap="square" rtlCol="0">
            <a:spAutoFit/>
          </a:bodyPr>
          <a:lstStyle/>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Numero1 / 4 = Numero2</a:t>
            </a: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Numero2 / 4 = 2</a:t>
            </a: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Calculo el Numero2</a:t>
            </a: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--&gt; Numero2 = 4 * 2 = 8</a:t>
            </a: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Ahora puedo calcular el numero1</a:t>
            </a: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Numero1= 4 * Numero2 = 4 * 8 = 32</a:t>
            </a: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pPr marL="285750" indent="-285750">
              <a:buFont typeface="Wingdings" panose="05000000000000000000" pitchFamily="2" charset="2"/>
              <a:buChar char="à"/>
            </a:pPr>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pPr marL="285750" indent="-285750">
              <a:buFont typeface="Wingdings" panose="05000000000000000000" pitchFamily="2" charset="2"/>
              <a:buChar char="à"/>
            </a:pPr>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 name="Imagen 2" descr="Logotipo&#10;&#10;Descripción generada automáticamente">
            <a:extLst>
              <a:ext uri="{FF2B5EF4-FFF2-40B4-BE49-F238E27FC236}">
                <a16:creationId xmlns:a16="http://schemas.microsoft.com/office/drawing/2014/main" id="{82B59AC0-9B74-1BA0-A7EB-2633BC930577}"/>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378449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BB583E41-9868-9F5D-DF47-56BEC673B134}"/>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2579AF2A-C872-337A-4361-D96A2168F59F}"/>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9. </a:t>
            </a:r>
            <a:br>
              <a:rPr lang="es-419" sz="1600" dirty="0"/>
            </a:br>
            <a:r>
              <a:rPr lang="es-419" sz="1600" dirty="0" err="1"/>
              <a:t>abcdeabcdeabc</a:t>
            </a:r>
            <a:r>
              <a:rPr lang="es-419" sz="1600" dirty="0"/>
              <a:t>…</a:t>
            </a:r>
            <a:br>
              <a:rPr lang="es-419" sz="1600" dirty="0"/>
            </a:br>
            <a:r>
              <a:rPr lang="es-419" sz="1600" dirty="0"/>
              <a:t>En la siguiente secuencia de letras la primera letra es la a, seguida de la b, c, d y e. Luego el patrón vuelve a repetirse. </a:t>
            </a:r>
            <a:br>
              <a:rPr lang="es-419" sz="1600" dirty="0"/>
            </a:br>
            <a:br>
              <a:rPr lang="es-419" sz="1600" dirty="0"/>
            </a:br>
            <a:r>
              <a:rPr lang="es-419" sz="1600" dirty="0"/>
              <a:t>¿Cuál de las siguientes letras ocupa el lugar 31 en la secuencia?</a:t>
            </a:r>
            <a:br>
              <a:rPr lang="es-419" sz="1600" dirty="0"/>
            </a:br>
            <a:endParaRPr sz="1600" dirty="0"/>
          </a:p>
        </p:txBody>
      </p:sp>
      <p:sp>
        <p:nvSpPr>
          <p:cNvPr id="147" name="Google Shape;147;p15">
            <a:extLst>
              <a:ext uri="{FF2B5EF4-FFF2-40B4-BE49-F238E27FC236}">
                <a16:creationId xmlns:a16="http://schemas.microsoft.com/office/drawing/2014/main" id="{E0B1D9FC-55ED-3B9C-C499-5FAD6CAA2973}"/>
              </a:ext>
            </a:extLst>
          </p:cNvPr>
          <p:cNvSpPr txBox="1">
            <a:spLocks noGrp="1"/>
          </p:cNvSpPr>
          <p:nvPr>
            <p:ph type="body" idx="1"/>
          </p:nvPr>
        </p:nvSpPr>
        <p:spPr>
          <a:xfrm>
            <a:off x="1297500" y="2276469"/>
            <a:ext cx="7038900" cy="2620921"/>
          </a:xfrm>
          <a:prstGeom prst="rect">
            <a:avLst/>
          </a:prstGeom>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1"/>
                </a:solidFill>
                <a:effectLst/>
                <a:highlight>
                  <a:srgbClr val="FF0000"/>
                </a:highlight>
                <a:uLnTx/>
                <a:uFillTx/>
                <a:latin typeface="Lato" panose="020F0502020204030203" pitchFamily="34" charset="0"/>
                <a:ea typeface="Lato" panose="020F0502020204030203" pitchFamily="34" charset="0"/>
                <a:cs typeface="Lato" panose="020F0502020204030203" pitchFamily="34" charset="0"/>
              </a:rPr>
              <a:t>A.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B.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E. e</a:t>
            </a:r>
          </a:p>
          <a:p>
            <a:pPr marL="0" lvl="0" indent="0" algn="l" rtl="0">
              <a:spcBef>
                <a:spcPts val="0"/>
              </a:spcBef>
              <a:spcAft>
                <a:spcPts val="1200"/>
              </a:spcAft>
              <a:buNone/>
            </a:pPr>
            <a:endParaRPr lang="es-419" dirty="0"/>
          </a:p>
        </p:txBody>
      </p:sp>
      <p:pic>
        <p:nvPicPr>
          <p:cNvPr id="2" name="Imagen 1">
            <a:extLst>
              <a:ext uri="{FF2B5EF4-FFF2-40B4-BE49-F238E27FC236}">
                <a16:creationId xmlns:a16="http://schemas.microsoft.com/office/drawing/2014/main" id="{3C738964-8476-611D-4D25-4744025EFE72}"/>
              </a:ext>
            </a:extLst>
          </p:cNvPr>
          <p:cNvPicPr>
            <a:picLocks noChangeAspect="1"/>
          </p:cNvPicPr>
          <p:nvPr/>
        </p:nvPicPr>
        <p:blipFill>
          <a:blip r:embed="rId3"/>
          <a:stretch>
            <a:fillRect/>
          </a:stretch>
        </p:blipFill>
        <p:spPr>
          <a:xfrm>
            <a:off x="1960872" y="3372315"/>
            <a:ext cx="6876884" cy="926672"/>
          </a:xfrm>
          <a:prstGeom prst="rect">
            <a:avLst/>
          </a:prstGeom>
        </p:spPr>
      </p:pic>
      <p:pic>
        <p:nvPicPr>
          <p:cNvPr id="3" name="Imagen 2" descr="Logotipo&#10;&#10;Descripción generada automáticamente">
            <a:extLst>
              <a:ext uri="{FF2B5EF4-FFF2-40B4-BE49-F238E27FC236}">
                <a16:creationId xmlns:a16="http://schemas.microsoft.com/office/drawing/2014/main" id="{3F6E9560-EA41-C4CD-F087-E938ACAF0C9D}"/>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291024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25AEA331-9764-F127-8D60-E92E1F165565}"/>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B6D0A648-E892-68A2-FB0A-C50936AA0F3E}"/>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sz="1800" dirty="0"/>
              <a:t>EX 10. Un granjero puede recoger 12 repollos en una hora. Trabajando al mismo ritmo ¿cuántas horas le llevaría a 2 granjeros recoger 48 repollos?</a:t>
            </a:r>
            <a:br>
              <a:rPr lang="es-419" dirty="0"/>
            </a:br>
            <a:endParaRPr dirty="0"/>
          </a:p>
        </p:txBody>
      </p:sp>
      <p:sp>
        <p:nvSpPr>
          <p:cNvPr id="147" name="Google Shape;147;p15">
            <a:extLst>
              <a:ext uri="{FF2B5EF4-FFF2-40B4-BE49-F238E27FC236}">
                <a16:creationId xmlns:a16="http://schemas.microsoft.com/office/drawing/2014/main" id="{4BD9FE98-0D5F-6EE3-B802-F7DC9E549B41}"/>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chemeClr val="bg1"/>
                </a:solidFill>
                <a:effectLst/>
                <a:highlight>
                  <a:srgbClr val="FF0000"/>
                </a:highlight>
                <a:uLnTx/>
                <a:uFillTx/>
                <a:latin typeface="Lato" panose="020F0502020204030203" pitchFamily="34" charset="0"/>
                <a:ea typeface="Lato" panose="020F0502020204030203" pitchFamily="34" charset="0"/>
                <a:cs typeface="Lato" panose="020F0502020204030203" pitchFamily="34" charset="0"/>
              </a:rPr>
              <a:t>B.2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D.6</a:t>
            </a:r>
          </a:p>
          <a:p>
            <a:pPr marL="0" lvl="0" indent="0" algn="l" rtl="0">
              <a:spcBef>
                <a:spcPts val="0"/>
              </a:spcBef>
              <a:spcAft>
                <a:spcPts val="1200"/>
              </a:spcAft>
              <a:buNone/>
            </a:pPr>
            <a:endParaRPr lang="es-419" dirty="0"/>
          </a:p>
        </p:txBody>
      </p:sp>
      <p:sp>
        <p:nvSpPr>
          <p:cNvPr id="2" name="CuadroTexto 1">
            <a:extLst>
              <a:ext uri="{FF2B5EF4-FFF2-40B4-BE49-F238E27FC236}">
                <a16:creationId xmlns:a16="http://schemas.microsoft.com/office/drawing/2014/main" id="{D83D27C8-3AFA-1777-2F37-8F107347DCD8}"/>
              </a:ext>
            </a:extLst>
          </p:cNvPr>
          <p:cNvSpPr txBox="1"/>
          <p:nvPr/>
        </p:nvSpPr>
        <p:spPr>
          <a:xfrm>
            <a:off x="2357626" y="2003540"/>
            <a:ext cx="6365460" cy="2492990"/>
          </a:xfrm>
          <a:prstGeom prst="rect">
            <a:avLst/>
          </a:prstGeom>
          <a:noFill/>
          <a:ln w="38100">
            <a:solidFill>
              <a:srgbClr val="FF0000"/>
            </a:solidFill>
          </a:ln>
        </p:spPr>
        <p:txBody>
          <a:bodyPr wrap="squar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REGLA DE #</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1 granjeros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12 repollos / hora</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2 granjeros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 X </a:t>
            </a: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X = 12*2/1 = 24 repollos / hora</a:t>
            </a:r>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419" sz="1300" dirty="0">
                <a:solidFill>
                  <a:schemeClr val="bg1"/>
                </a:solidFill>
                <a:latin typeface="Lato" panose="020F0502020204030203" pitchFamily="34" charset="0"/>
                <a:ea typeface="Lato" panose="020F0502020204030203" pitchFamily="34" charset="0"/>
                <a:cs typeface="Lato" panose="020F0502020204030203" pitchFamily="34" charset="0"/>
              </a:rPr>
              <a:t>¿Si dos granjeros recogen 24 repollos cada hora, cuanto tiempo tardaran a recoger 48 repollos?</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Tiempo = 48/24 horas = 2 horas</a:t>
            </a:r>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 name="Imagen 2" descr="Logotipo&#10;&#10;Descripción generada automáticamente">
            <a:extLst>
              <a:ext uri="{FF2B5EF4-FFF2-40B4-BE49-F238E27FC236}">
                <a16:creationId xmlns:a16="http://schemas.microsoft.com/office/drawing/2014/main" id="{6C7FCA00-4732-1407-882B-4A20159C4449}"/>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277701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612FE865-D214-112D-DD22-7E8744AAF83D}"/>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D3FEC9C7-4F5C-DE0C-B3AD-C10B1F923133}"/>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11</a:t>
            </a:r>
            <a:br>
              <a:rPr lang="es-419" sz="1600" dirty="0"/>
            </a:br>
            <a:r>
              <a:rPr lang="es-419" sz="1600" dirty="0"/>
              <a:t>El mes de Julio tiene 31 días ¿Cuál es la cantidad máxima de sábados que puede tener Julio?</a:t>
            </a:r>
            <a:br>
              <a:rPr lang="es-419" sz="1600" dirty="0"/>
            </a:br>
            <a:endParaRPr sz="1600" dirty="0"/>
          </a:p>
        </p:txBody>
      </p:sp>
      <p:sp>
        <p:nvSpPr>
          <p:cNvPr id="147" name="Google Shape;147;p15">
            <a:extLst>
              <a:ext uri="{FF2B5EF4-FFF2-40B4-BE49-F238E27FC236}">
                <a16:creationId xmlns:a16="http://schemas.microsoft.com/office/drawing/2014/main" id="{EBB67039-4862-6F9C-A050-C1C390BCD3F2}"/>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B.3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chemeClr val="bg1"/>
                </a:solidFill>
                <a:effectLst/>
                <a:highlight>
                  <a:srgbClr val="FF0000"/>
                </a:highlight>
                <a:uLnTx/>
                <a:uFillTx/>
                <a:latin typeface="Lato" panose="020F0502020204030203" pitchFamily="34" charset="0"/>
                <a:ea typeface="Lato" panose="020F0502020204030203" pitchFamily="34" charset="0"/>
                <a:cs typeface="Lato" panose="020F0502020204030203" pitchFamily="34" charset="0"/>
              </a:rPr>
              <a:t>D.5</a:t>
            </a:r>
          </a:p>
          <a:p>
            <a:pPr marL="0" lvl="0" indent="0" algn="l" rtl="0">
              <a:spcBef>
                <a:spcPts val="0"/>
              </a:spcBef>
              <a:spcAft>
                <a:spcPts val="1200"/>
              </a:spcAft>
              <a:buNone/>
            </a:pPr>
            <a:endParaRPr lang="es-419" dirty="0"/>
          </a:p>
        </p:txBody>
      </p:sp>
      <p:pic>
        <p:nvPicPr>
          <p:cNvPr id="2" name="Imagen 1">
            <a:extLst>
              <a:ext uri="{FF2B5EF4-FFF2-40B4-BE49-F238E27FC236}">
                <a16:creationId xmlns:a16="http://schemas.microsoft.com/office/drawing/2014/main" id="{337D0AFC-232B-5F4B-798C-B9836A726D5C}"/>
              </a:ext>
            </a:extLst>
          </p:cNvPr>
          <p:cNvPicPr>
            <a:picLocks noChangeAspect="1"/>
          </p:cNvPicPr>
          <p:nvPr/>
        </p:nvPicPr>
        <p:blipFill>
          <a:blip r:embed="rId3"/>
          <a:stretch>
            <a:fillRect/>
          </a:stretch>
        </p:blipFill>
        <p:spPr>
          <a:xfrm>
            <a:off x="1683657" y="2921550"/>
            <a:ext cx="6908800" cy="1116173"/>
          </a:xfrm>
          <a:prstGeom prst="rect">
            <a:avLst/>
          </a:prstGeom>
        </p:spPr>
      </p:pic>
      <p:pic>
        <p:nvPicPr>
          <p:cNvPr id="3" name="Imagen 2" descr="Logotipo&#10;&#10;Descripción generada automáticamente">
            <a:extLst>
              <a:ext uri="{FF2B5EF4-FFF2-40B4-BE49-F238E27FC236}">
                <a16:creationId xmlns:a16="http://schemas.microsoft.com/office/drawing/2014/main" id="{46FA87D5-E83D-DCDC-096A-03FED0274A1A}"/>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391216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BFF4FF26-F1CA-9BFA-E198-AC98918C95C4}"/>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22B41402-323F-9CAA-2C9E-04CC50437EA1}"/>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12. Patricia es 27 años más grande que Maximiliano, que es 38 años más </a:t>
            </a:r>
            <a:r>
              <a:rPr lang="es-419" sz="1600" dirty="0" err="1"/>
              <a:t>jóven</a:t>
            </a:r>
            <a:r>
              <a:rPr lang="es-419" sz="1600" dirty="0"/>
              <a:t> que Guillermo. ¿En cuantos años Patricia tendrá la edad que Guillermo tiene ahora?</a:t>
            </a:r>
            <a:br>
              <a:rPr lang="es-419" sz="1600" dirty="0"/>
            </a:br>
            <a:endParaRPr sz="1600" dirty="0"/>
          </a:p>
        </p:txBody>
      </p:sp>
      <p:sp>
        <p:nvSpPr>
          <p:cNvPr id="147" name="Google Shape;147;p15">
            <a:extLst>
              <a:ext uri="{FF2B5EF4-FFF2-40B4-BE49-F238E27FC236}">
                <a16:creationId xmlns:a16="http://schemas.microsoft.com/office/drawing/2014/main" id="{A2DA8354-148B-6B5A-CCBF-0FEA27B860FF}"/>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highlight>
                  <a:srgbClr val="FF0000"/>
                </a:highlight>
                <a:uLnTx/>
                <a:uFillTx/>
                <a:latin typeface="Lato" panose="020F0502020204030203" pitchFamily="34" charset="0"/>
                <a:ea typeface="Lato" panose="020F0502020204030203" pitchFamily="34" charset="0"/>
                <a:cs typeface="Lato" panose="020F0502020204030203" pitchFamily="34" charset="0"/>
              </a:rPr>
              <a:t>A.11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B.10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D.13</a:t>
            </a:r>
          </a:p>
          <a:p>
            <a:pPr marL="0" lvl="0" indent="0" algn="l" rtl="0">
              <a:spcBef>
                <a:spcPts val="0"/>
              </a:spcBef>
              <a:spcAft>
                <a:spcPts val="1200"/>
              </a:spcAft>
              <a:buNone/>
            </a:pPr>
            <a:endParaRPr lang="es-419" dirty="0"/>
          </a:p>
        </p:txBody>
      </p:sp>
      <p:sp>
        <p:nvSpPr>
          <p:cNvPr id="2" name="Estrella: 6 puntas 1">
            <a:extLst>
              <a:ext uri="{FF2B5EF4-FFF2-40B4-BE49-F238E27FC236}">
                <a16:creationId xmlns:a16="http://schemas.microsoft.com/office/drawing/2014/main" id="{DC8DB22A-CF35-4ADF-A5BE-7245600D8486}"/>
              </a:ext>
            </a:extLst>
          </p:cNvPr>
          <p:cNvSpPr/>
          <p:nvPr/>
        </p:nvSpPr>
        <p:spPr>
          <a:xfrm>
            <a:off x="6513656" y="1048351"/>
            <a:ext cx="2589271" cy="1726600"/>
          </a:xfrm>
          <a:prstGeom prst="star6">
            <a:avLst/>
          </a:prstGeom>
          <a:solidFill>
            <a:srgbClr val="FFC00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Hay que calcular la diferencia de edad entre Patricia y Guillermo</a:t>
            </a:r>
          </a:p>
        </p:txBody>
      </p:sp>
      <p:pic>
        <p:nvPicPr>
          <p:cNvPr id="6" name="Imagen 5">
            <a:extLst>
              <a:ext uri="{FF2B5EF4-FFF2-40B4-BE49-F238E27FC236}">
                <a16:creationId xmlns:a16="http://schemas.microsoft.com/office/drawing/2014/main" id="{6E3A2F2B-86B0-1172-E05B-4F5CBD35A147}"/>
              </a:ext>
            </a:extLst>
          </p:cNvPr>
          <p:cNvPicPr>
            <a:picLocks noChangeAspect="1"/>
          </p:cNvPicPr>
          <p:nvPr/>
        </p:nvPicPr>
        <p:blipFill>
          <a:blip r:embed="rId3"/>
          <a:stretch>
            <a:fillRect/>
          </a:stretch>
        </p:blipFill>
        <p:spPr>
          <a:xfrm>
            <a:off x="1906463" y="1460501"/>
            <a:ext cx="4143375" cy="2628900"/>
          </a:xfrm>
          <a:prstGeom prst="rect">
            <a:avLst/>
          </a:prstGeom>
        </p:spPr>
      </p:pic>
      <p:sp>
        <p:nvSpPr>
          <p:cNvPr id="7" name="CuadroTexto 6">
            <a:extLst>
              <a:ext uri="{FF2B5EF4-FFF2-40B4-BE49-F238E27FC236}">
                <a16:creationId xmlns:a16="http://schemas.microsoft.com/office/drawing/2014/main" id="{DE8F7BD1-C62D-9CDA-5AE3-F1DE7D73F5AA}"/>
              </a:ext>
            </a:extLst>
          </p:cNvPr>
          <p:cNvSpPr txBox="1"/>
          <p:nvPr/>
        </p:nvSpPr>
        <p:spPr>
          <a:xfrm>
            <a:off x="6127610" y="3212238"/>
            <a:ext cx="2817754" cy="1292662"/>
          </a:xfrm>
          <a:prstGeom prst="rect">
            <a:avLst/>
          </a:prstGeom>
          <a:noFill/>
          <a:ln w="38100">
            <a:solidFill>
              <a:srgbClr val="FF0000"/>
            </a:solidFill>
          </a:ln>
        </p:spPr>
        <p:txBody>
          <a:bodyPr wrap="squar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Patricia = Maximiliano +27</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Guillermo = Maximiliano + 28</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Entre Patricia y Guillermo hay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11 años de diferencia</a:t>
            </a:r>
          </a:p>
        </p:txBody>
      </p:sp>
      <p:pic>
        <p:nvPicPr>
          <p:cNvPr id="3" name="Imagen 2" descr="Logotipo&#10;&#10;Descripción generada automáticamente">
            <a:extLst>
              <a:ext uri="{FF2B5EF4-FFF2-40B4-BE49-F238E27FC236}">
                <a16:creationId xmlns:a16="http://schemas.microsoft.com/office/drawing/2014/main" id="{FB66500D-67C4-EC6B-0564-370CA8FE257A}"/>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193637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DB824C9A-DABB-9FAA-33B8-35DFB52D6A8E}"/>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AA661EFE-1E2B-A8CD-7E36-57C70FA7EA4E}"/>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13. Luis camina 600 metros en 10 minutos. Caminando al mismo ritmo ¿cuántos metros puede caminar en 10 segundos?</a:t>
            </a:r>
            <a:br>
              <a:rPr lang="es-419" sz="1600" dirty="0"/>
            </a:br>
            <a:endParaRPr sz="1600" dirty="0"/>
          </a:p>
        </p:txBody>
      </p:sp>
      <p:sp>
        <p:nvSpPr>
          <p:cNvPr id="147" name="Google Shape;147;p15">
            <a:extLst>
              <a:ext uri="{FF2B5EF4-FFF2-40B4-BE49-F238E27FC236}">
                <a16:creationId xmlns:a16="http://schemas.microsoft.com/office/drawing/2014/main" id="{040C0A5B-B02E-377F-3EC9-649F2C16E696}"/>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r>
              <a:rPr lang="es-ES" sz="1400" kern="1200" dirty="0">
                <a:solidFill>
                  <a:schemeClr val="bg1"/>
                </a:solidFill>
                <a:latin typeface="Lato" panose="020F0502020204030203" pitchFamily="34" charset="0"/>
                <a:ea typeface="Lato" panose="020F0502020204030203" pitchFamily="34" charset="0"/>
                <a:cs typeface="Lato" panose="020F0502020204030203" pitchFamily="34" charset="0"/>
              </a:rPr>
              <a:t>A.4</a:t>
            </a:r>
          </a:p>
          <a:p>
            <a:pPr marL="146050" indent="0" algn="l">
              <a:buNone/>
            </a:pPr>
            <a:r>
              <a:rPr lang="es-ES" sz="1400" kern="1200" dirty="0">
                <a:solidFill>
                  <a:schemeClr val="bg1"/>
                </a:solidFill>
                <a:latin typeface="Lato" panose="020F0502020204030203" pitchFamily="34" charset="0"/>
                <a:ea typeface="Lato" panose="020F0502020204030203" pitchFamily="34" charset="0"/>
                <a:cs typeface="Lato" panose="020F0502020204030203" pitchFamily="34" charset="0"/>
              </a:rPr>
              <a:t>B.5</a:t>
            </a:r>
          </a:p>
          <a:p>
            <a:pPr marL="146050" indent="0" algn="l">
              <a:buNone/>
            </a:pPr>
            <a:r>
              <a:rPr lang="es-ES" sz="14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C.10</a:t>
            </a:r>
          </a:p>
          <a:p>
            <a:pPr marL="146050" indent="0" algn="l">
              <a:buNone/>
            </a:pPr>
            <a:r>
              <a:rPr lang="es-ES" sz="1400" kern="1200" dirty="0">
                <a:solidFill>
                  <a:schemeClr val="bg1"/>
                </a:solidFill>
                <a:latin typeface="Lato" panose="020F0502020204030203" pitchFamily="34" charset="0"/>
                <a:ea typeface="Lato" panose="020F0502020204030203" pitchFamily="34" charset="0"/>
                <a:cs typeface="Lato" panose="020F0502020204030203" pitchFamily="34" charset="0"/>
              </a:rPr>
              <a:t>D.12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1200"/>
              </a:spcAft>
              <a:buNone/>
            </a:pPr>
            <a:endParaRPr lang="es-419" dirty="0"/>
          </a:p>
        </p:txBody>
      </p:sp>
      <p:sp>
        <p:nvSpPr>
          <p:cNvPr id="2" name="CuadroTexto 1">
            <a:extLst>
              <a:ext uri="{FF2B5EF4-FFF2-40B4-BE49-F238E27FC236}">
                <a16:creationId xmlns:a16="http://schemas.microsoft.com/office/drawing/2014/main" id="{1F58B898-5974-A618-7A53-ED298DC05D17}"/>
              </a:ext>
            </a:extLst>
          </p:cNvPr>
          <p:cNvSpPr txBox="1"/>
          <p:nvPr/>
        </p:nvSpPr>
        <p:spPr>
          <a:xfrm>
            <a:off x="2828541" y="1567550"/>
            <a:ext cx="2690160" cy="2508379"/>
          </a:xfrm>
          <a:prstGeom prst="rect">
            <a:avLst/>
          </a:prstGeom>
          <a:noFill/>
          <a:ln w="38100">
            <a:solidFill>
              <a:srgbClr val="FF0000"/>
            </a:solidFill>
          </a:ln>
        </p:spPr>
        <p:txBody>
          <a:bodyPr wrap="non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REGLA DE 3</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600 metros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10 minutos</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X      metros     ¡10 segundo!</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Trasformo minutos en segundos:</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600 metros  (10 * 60) segundos</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X      metros  10 segundos</a:t>
            </a:r>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X = 600 * 10 / 600 =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10 metros</a:t>
            </a:r>
          </a:p>
          <a:p>
            <a:endParaRPr lang="es-ES" dirty="0"/>
          </a:p>
        </p:txBody>
      </p:sp>
      <p:sp>
        <p:nvSpPr>
          <p:cNvPr id="4" name="Estrella: 6 puntas 3">
            <a:extLst>
              <a:ext uri="{FF2B5EF4-FFF2-40B4-BE49-F238E27FC236}">
                <a16:creationId xmlns:a16="http://schemas.microsoft.com/office/drawing/2014/main" id="{CF2D57B1-9B94-5D70-8254-CF09F2F0C1A3}"/>
              </a:ext>
            </a:extLst>
          </p:cNvPr>
          <p:cNvSpPr/>
          <p:nvPr/>
        </p:nvSpPr>
        <p:spPr>
          <a:xfrm>
            <a:off x="6446157" y="989695"/>
            <a:ext cx="2407557" cy="1907000"/>
          </a:xfrm>
          <a:prstGeom prst="star6">
            <a:avLst/>
          </a:prstGeom>
          <a:solidFill>
            <a:srgbClr val="FFC00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En la regla de 3, hay que usar las mismas unidades de medida</a:t>
            </a:r>
          </a:p>
        </p:txBody>
      </p:sp>
      <p:pic>
        <p:nvPicPr>
          <p:cNvPr id="3" name="Imagen 2" descr="Logotipo&#10;&#10;Descripción generada automáticamente">
            <a:extLst>
              <a:ext uri="{FF2B5EF4-FFF2-40B4-BE49-F238E27FC236}">
                <a16:creationId xmlns:a16="http://schemas.microsoft.com/office/drawing/2014/main" id="{A918823C-B264-0CBF-EC25-4BBAD4DACF26}"/>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138841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CB7965D7-10AE-3F11-4C15-F1DE7F572283}"/>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AB824B4D-5571-2D0D-80DD-DACDF50CE148}"/>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r>
              <a:rPr lang="es-419" b="1" dirty="0"/>
              <a:t>ESTRUCURA DE LA CAPACITACION</a:t>
            </a:r>
            <a:br>
              <a:rPr lang="es-419" b="1" dirty="0">
                <a:solidFill>
                  <a:srgbClr val="FF0000"/>
                </a:solidFill>
              </a:rPr>
            </a:br>
            <a:endParaRPr dirty="0"/>
          </a:p>
        </p:txBody>
      </p:sp>
      <p:sp>
        <p:nvSpPr>
          <p:cNvPr id="147" name="Google Shape;147;p15">
            <a:extLst>
              <a:ext uri="{FF2B5EF4-FFF2-40B4-BE49-F238E27FC236}">
                <a16:creationId xmlns:a16="http://schemas.microsoft.com/office/drawing/2014/main" id="{41A194F6-84B8-8431-FB46-F638B30D07BE}"/>
              </a:ext>
            </a:extLst>
          </p:cNvPr>
          <p:cNvSpPr txBox="1">
            <a:spLocks noGrp="1"/>
          </p:cNvSpPr>
          <p:nvPr>
            <p:ph type="body" idx="1"/>
          </p:nvPr>
        </p:nvSpPr>
        <p:spPr>
          <a:xfrm>
            <a:off x="1297499" y="1567550"/>
            <a:ext cx="7328707"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ES" dirty="0"/>
              <a:t>Jueves 27/11 – de 10h:00 a 13h:00</a:t>
            </a:r>
          </a:p>
          <a:p>
            <a:pPr marL="0" lvl="0" indent="0" algn="l" rtl="0">
              <a:spcBef>
                <a:spcPts val="0"/>
              </a:spcBef>
              <a:spcAft>
                <a:spcPts val="1200"/>
              </a:spcAft>
              <a:buNone/>
            </a:pPr>
            <a:r>
              <a:rPr lang="es-ES" dirty="0"/>
              <a:t>	Resolvemos todos los ejercicios de ejemplo. ZOOM y Presencial en ATE CAPITAL</a:t>
            </a:r>
          </a:p>
          <a:p>
            <a:pPr marL="0" indent="0">
              <a:spcAft>
                <a:spcPts val="1200"/>
              </a:spcAft>
              <a:buNone/>
            </a:pPr>
            <a:r>
              <a:rPr lang="es-ES" dirty="0"/>
              <a:t>Lunes 01/12 - de 10h:00 a 13h:00</a:t>
            </a:r>
          </a:p>
          <a:p>
            <a:pPr marL="0" lvl="0" indent="0" algn="l" rtl="0">
              <a:spcBef>
                <a:spcPts val="0"/>
              </a:spcBef>
              <a:spcAft>
                <a:spcPts val="1200"/>
              </a:spcAft>
              <a:buNone/>
            </a:pPr>
            <a:r>
              <a:rPr lang="es-ES" dirty="0"/>
              <a:t>	Consultas y dudas. ZOOM y Presencial en ATE CAPITAL</a:t>
            </a:r>
          </a:p>
          <a:p>
            <a:pPr marL="0" lvl="0" indent="0" algn="l" rtl="0">
              <a:spcBef>
                <a:spcPts val="0"/>
              </a:spcBef>
              <a:spcAft>
                <a:spcPts val="1200"/>
              </a:spcAft>
              <a:buNone/>
            </a:pPr>
            <a:endParaRPr lang="es-ES" dirty="0"/>
          </a:p>
          <a:p>
            <a:pPr marL="0" lvl="0" indent="0" algn="l" rtl="0">
              <a:spcBef>
                <a:spcPts val="0"/>
              </a:spcBef>
              <a:spcAft>
                <a:spcPts val="1200"/>
              </a:spcAft>
              <a:buNone/>
            </a:pPr>
            <a:r>
              <a:rPr lang="es-ES" dirty="0"/>
              <a:t>Todas las dudas la pueden apuntar en el chat de ZOOM.</a:t>
            </a:r>
          </a:p>
          <a:p>
            <a:pPr marL="0" lvl="0" indent="0" algn="l" rtl="0">
              <a:spcBef>
                <a:spcPts val="0"/>
              </a:spcBef>
              <a:spcAft>
                <a:spcPts val="1200"/>
              </a:spcAft>
              <a:buNone/>
            </a:pPr>
            <a:r>
              <a:rPr lang="es-ES" dirty="0"/>
              <a:t>Las resolvemos al final de la clase de hoy o en la clase del lunes.</a:t>
            </a:r>
            <a:endParaRPr dirty="0"/>
          </a:p>
        </p:txBody>
      </p:sp>
      <p:pic>
        <p:nvPicPr>
          <p:cNvPr id="3" name="Imagen 2" descr="Logotipo&#10;&#10;Descripción generada automáticamente">
            <a:extLst>
              <a:ext uri="{FF2B5EF4-FFF2-40B4-BE49-F238E27FC236}">
                <a16:creationId xmlns:a16="http://schemas.microsoft.com/office/drawing/2014/main" id="{22BD90BD-C6D9-F676-1E76-B0A2601008FF}"/>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28901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6356AE07-6ADC-F8AE-5510-AA8604AE9F08}"/>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7B4374DE-BE19-96A7-CAF1-85448A7C434E}"/>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sz="1800" dirty="0"/>
              <a:t>EX 14. Todos los repollos son rojos</a:t>
            </a:r>
            <a:br>
              <a:rPr lang="es-419" sz="1800" dirty="0"/>
            </a:br>
            <a:br>
              <a:rPr lang="es-419" sz="1800" dirty="0"/>
            </a:br>
            <a:r>
              <a:rPr lang="es-419" sz="1800" dirty="0"/>
              <a:t>¿Cuál de las siguientes afirmaciones muestra que la afirmación es falsa?</a:t>
            </a:r>
            <a:br>
              <a:rPr lang="es-419" sz="1800" dirty="0"/>
            </a:br>
            <a:br>
              <a:rPr lang="es-419" dirty="0"/>
            </a:br>
            <a:endParaRPr dirty="0"/>
          </a:p>
        </p:txBody>
      </p:sp>
      <p:sp>
        <p:nvSpPr>
          <p:cNvPr id="147" name="Google Shape;147;p15">
            <a:extLst>
              <a:ext uri="{FF2B5EF4-FFF2-40B4-BE49-F238E27FC236}">
                <a16:creationId xmlns:a16="http://schemas.microsoft.com/office/drawing/2014/main" id="{D65A348D-DA58-CE80-7C21-8114165EC22B}"/>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endParaRPr lang="es-419"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46050" indent="0" algn="l">
              <a:buNone/>
            </a:pPr>
            <a:r>
              <a:rPr lang="es-419" sz="1200" kern="1200" dirty="0">
                <a:solidFill>
                  <a:schemeClr val="bg1"/>
                </a:solidFill>
                <a:latin typeface="Lato" panose="020F0502020204030203" pitchFamily="34" charset="0"/>
                <a:ea typeface="Lato" panose="020F0502020204030203" pitchFamily="34" charset="0"/>
                <a:cs typeface="Lato" panose="020F0502020204030203" pitchFamily="34" charset="0"/>
              </a:rPr>
              <a:t>B. Cecilia está comiendo una manzana verde</a:t>
            </a:r>
          </a:p>
          <a:p>
            <a:pPr marL="146050" indent="0" algn="l">
              <a:buNone/>
            </a:pPr>
            <a:endParaRPr lang="es-419"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46050" indent="0" algn="l">
              <a:buNone/>
            </a:pPr>
            <a:r>
              <a:rPr lang="es-419" sz="1200" kern="1200" dirty="0">
                <a:solidFill>
                  <a:schemeClr val="bg1"/>
                </a:solidFill>
                <a:latin typeface="Lato" panose="020F0502020204030203" pitchFamily="34" charset="0"/>
                <a:ea typeface="Lato" panose="020F0502020204030203" pitchFamily="34" charset="0"/>
                <a:cs typeface="Lato" panose="020F0502020204030203" pitchFamily="34" charset="0"/>
              </a:rPr>
              <a:t>C. Theo no está comiendo un repollo rojo</a:t>
            </a:r>
          </a:p>
          <a:p>
            <a:pPr marL="146050" indent="0" algn="l">
              <a:buNone/>
            </a:pPr>
            <a:endParaRPr lang="es-419"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46050" indent="0">
              <a:buNone/>
            </a:pPr>
            <a:r>
              <a:rPr lang="es-419" sz="12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D. Valentín está comiendo un repollo verde</a:t>
            </a:r>
            <a:endParaRPr lang="es-ES" sz="12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endParaRPr>
          </a:p>
          <a:p>
            <a:pPr marL="146050" indent="0" algn="l">
              <a:buNone/>
            </a:pPr>
            <a:endParaRPr lang="es-ES" dirty="0">
              <a:highlight>
                <a:srgbClr val="FFFF00"/>
              </a:highlight>
            </a:endParaRPr>
          </a:p>
          <a:p>
            <a:pPr marL="0" lvl="0" indent="0" algn="l" rtl="0">
              <a:spcBef>
                <a:spcPts val="0"/>
              </a:spcBef>
              <a:spcAft>
                <a:spcPts val="1200"/>
              </a:spcAft>
              <a:buNone/>
            </a:pPr>
            <a:endParaRPr lang="es-419" dirty="0"/>
          </a:p>
        </p:txBody>
      </p:sp>
      <p:pic>
        <p:nvPicPr>
          <p:cNvPr id="2" name="Imagen 1" descr="Logotipo&#10;&#10;Descripción generada automáticamente">
            <a:extLst>
              <a:ext uri="{FF2B5EF4-FFF2-40B4-BE49-F238E27FC236}">
                <a16:creationId xmlns:a16="http://schemas.microsoft.com/office/drawing/2014/main" id="{652164D0-E6C3-F45E-7A01-40B78EAC8811}"/>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361759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EDB546ED-A49C-2E51-C4F4-9085CA940E1B}"/>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E3B33B62-B296-8CB6-CAC1-994AC6B973CD}"/>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15. 2 árboles de pino crecen perpendiculares a un suelo liso. Uno de los 2 árboles mide 10 metros y tiene una sombra de 5 metros. Al mismo tiempo, la sombra del otro árbol es de 2 metros. ¿Cuán alto es, en metros, el otro árbol?</a:t>
            </a:r>
            <a:br>
              <a:rPr lang="es-419" sz="1600" dirty="0"/>
            </a:br>
            <a:endParaRPr sz="1600" dirty="0"/>
          </a:p>
        </p:txBody>
      </p:sp>
      <p:sp>
        <p:nvSpPr>
          <p:cNvPr id="147" name="Google Shape;147;p15">
            <a:extLst>
              <a:ext uri="{FF2B5EF4-FFF2-40B4-BE49-F238E27FC236}">
                <a16:creationId xmlns:a16="http://schemas.microsoft.com/office/drawing/2014/main" id="{BCC77880-7E5C-0A36-BDD3-0A71006DEBB7}"/>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buNone/>
            </a:pPr>
            <a:endPar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A. 3</a:t>
            </a:r>
          </a:p>
          <a:p>
            <a:pPr marL="146050" indent="0" algn="l">
              <a:buNone/>
            </a:pPr>
            <a:r>
              <a:rPr lang="es-ES" sz="12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B. 4</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C. 8</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D. 27</a:t>
            </a:r>
          </a:p>
          <a:p>
            <a:pPr marL="146050" indent="0" algn="l">
              <a:buNone/>
            </a:pPr>
            <a:endPar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1200"/>
              </a:spcAft>
              <a:buNone/>
            </a:pPr>
            <a:endParaRPr lang="es-419" dirty="0"/>
          </a:p>
        </p:txBody>
      </p:sp>
      <p:sp>
        <p:nvSpPr>
          <p:cNvPr id="4" name="CuadroTexto 3">
            <a:extLst>
              <a:ext uri="{FF2B5EF4-FFF2-40B4-BE49-F238E27FC236}">
                <a16:creationId xmlns:a16="http://schemas.microsoft.com/office/drawing/2014/main" id="{7F30C202-AFBA-FE38-976A-A6FCF33FD78D}"/>
              </a:ext>
            </a:extLst>
          </p:cNvPr>
          <p:cNvSpPr txBox="1"/>
          <p:nvPr/>
        </p:nvSpPr>
        <p:spPr>
          <a:xfrm>
            <a:off x="4046073" y="2340429"/>
            <a:ext cx="4096440" cy="1492716"/>
          </a:xfrm>
          <a:prstGeom prst="rect">
            <a:avLst/>
          </a:prstGeom>
          <a:noFill/>
          <a:ln w="38100">
            <a:solidFill>
              <a:srgbClr val="FF0000"/>
            </a:solidFill>
          </a:ln>
        </p:spPr>
        <p:txBody>
          <a:bodyPr wrap="squar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REGLA DE 3</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Arbol1: 10 m (árbol)</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5 m (sombra)</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Árbol 2: = X m (árbol)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2 m (sombra)</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X = 10m * 2m / 5m =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4 m</a:t>
            </a:r>
          </a:p>
        </p:txBody>
      </p:sp>
      <p:pic>
        <p:nvPicPr>
          <p:cNvPr id="2" name="Imagen 1" descr="Logotipo&#10;&#10;Descripción generada automáticamente">
            <a:extLst>
              <a:ext uri="{FF2B5EF4-FFF2-40B4-BE49-F238E27FC236}">
                <a16:creationId xmlns:a16="http://schemas.microsoft.com/office/drawing/2014/main" id="{1C71F54A-06D2-CD68-7395-0043FEE1C086}"/>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422607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F064C397-A077-3DBF-FEC5-B5886877E675}"/>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DB844668-A179-1CF7-4869-254BFADD9FF2}"/>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16. De 300 semillas que se plantaron, brotaron más de la mitad. ¿Qué total de semillas pudieron haber brotado?</a:t>
            </a:r>
            <a:br>
              <a:rPr lang="es-419" sz="1600" dirty="0"/>
            </a:br>
            <a:endParaRPr lang="es-419" sz="1600" dirty="0"/>
          </a:p>
        </p:txBody>
      </p:sp>
      <p:sp>
        <p:nvSpPr>
          <p:cNvPr id="147" name="Google Shape;147;p15">
            <a:extLst>
              <a:ext uri="{FF2B5EF4-FFF2-40B4-BE49-F238E27FC236}">
                <a16:creationId xmlns:a16="http://schemas.microsoft.com/office/drawing/2014/main" id="{6D7470D6-FF46-6B25-241E-CFD0FD94E417}"/>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endPar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46050" indent="0" algn="l">
              <a:buNone/>
            </a:pPr>
            <a:r>
              <a:rPr lang="es-ES" kern="1200" dirty="0">
                <a:solidFill>
                  <a:schemeClr val="bg1"/>
                </a:solidFill>
                <a:latin typeface="Lato" panose="020F0502020204030203" pitchFamily="34" charset="0"/>
                <a:ea typeface="Lato" panose="020F0502020204030203" pitchFamily="34" charset="0"/>
                <a:cs typeface="Lato" panose="020F0502020204030203" pitchFamily="34" charset="0"/>
              </a:rPr>
              <a:t>A. 20</a:t>
            </a:r>
          </a:p>
          <a:p>
            <a:pPr marL="146050" indent="0" algn="l">
              <a:buNone/>
            </a:pPr>
            <a:r>
              <a:rPr lang="es-ES" kern="1200" dirty="0">
                <a:solidFill>
                  <a:schemeClr val="bg1"/>
                </a:solidFill>
                <a:latin typeface="Lato" panose="020F0502020204030203" pitchFamily="34" charset="0"/>
                <a:ea typeface="Lato" panose="020F0502020204030203" pitchFamily="34" charset="0"/>
                <a:cs typeface="Lato" panose="020F0502020204030203" pitchFamily="34" charset="0"/>
              </a:rPr>
              <a:t>B. 140</a:t>
            </a:r>
          </a:p>
          <a:p>
            <a:pPr marL="146050" indent="0" algn="l">
              <a:buNone/>
            </a:pPr>
            <a:r>
              <a:rPr lang="es-ES"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C. 250</a:t>
            </a:r>
          </a:p>
          <a:p>
            <a:pPr marL="146050" indent="0" algn="l">
              <a:buNone/>
            </a:pPr>
            <a:r>
              <a:rPr lang="es-ES" kern="1200" dirty="0">
                <a:solidFill>
                  <a:schemeClr val="bg1"/>
                </a:solidFill>
                <a:latin typeface="Lato" panose="020F0502020204030203" pitchFamily="34" charset="0"/>
                <a:ea typeface="Lato" panose="020F0502020204030203" pitchFamily="34" charset="0"/>
                <a:cs typeface="Lato" panose="020F0502020204030203" pitchFamily="34" charset="0"/>
              </a:rPr>
              <a:t>D. 320</a:t>
            </a:r>
          </a:p>
          <a:p>
            <a:pPr marL="146050" indent="0" algn="l">
              <a:buNone/>
            </a:pPr>
            <a:endPar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1200"/>
              </a:spcAft>
              <a:buNone/>
            </a:pPr>
            <a:endParaRPr lang="es-419" dirty="0"/>
          </a:p>
        </p:txBody>
      </p:sp>
      <p:sp>
        <p:nvSpPr>
          <p:cNvPr id="2" name="CuadroTexto 1">
            <a:extLst>
              <a:ext uri="{FF2B5EF4-FFF2-40B4-BE49-F238E27FC236}">
                <a16:creationId xmlns:a16="http://schemas.microsoft.com/office/drawing/2014/main" id="{B3857938-E6C2-7CAA-E5C5-4383336B1DD2}"/>
              </a:ext>
            </a:extLst>
          </p:cNvPr>
          <p:cNvSpPr txBox="1"/>
          <p:nvPr/>
        </p:nvSpPr>
        <p:spPr>
          <a:xfrm>
            <a:off x="2541739" y="2009846"/>
            <a:ext cx="5571745" cy="1508105"/>
          </a:xfrm>
          <a:prstGeom prst="rect">
            <a:avLst/>
          </a:prstGeom>
          <a:noFill/>
          <a:ln w="38100">
            <a:solidFill>
              <a:srgbClr val="FF0000"/>
            </a:solidFill>
          </a:ln>
        </p:spPr>
        <p:txBody>
          <a:bodyPr wrap="squar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Primero, calculamos la mitad de 300, que es 150.</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Esto significa que brotaron más de 150 semillas, y menos del total que es 300.</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En las respuestas, la única cantidad incluida entre 150 y 300 es 250.</a:t>
            </a:r>
          </a:p>
          <a:p>
            <a:endParaRPr lang="es-ES" dirty="0">
              <a:sym typeface="Wingdings" panose="05000000000000000000" pitchFamily="2" charset="2"/>
            </a:endParaRPr>
          </a:p>
        </p:txBody>
      </p:sp>
      <p:pic>
        <p:nvPicPr>
          <p:cNvPr id="3" name="Imagen 2" descr="Logotipo&#10;&#10;Descripción generada automáticamente">
            <a:extLst>
              <a:ext uri="{FF2B5EF4-FFF2-40B4-BE49-F238E27FC236}">
                <a16:creationId xmlns:a16="http://schemas.microsoft.com/office/drawing/2014/main" id="{EA68F7FE-744C-3A0C-CA5C-808A1868A651}"/>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1486642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279832F4-E781-5A0E-83CA-13943E5A10DE}"/>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5545D2F3-8A09-BD19-AE0F-53870B972582}"/>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17. Un cliente gastó $27 en comprar naranjas a $3 cada una. ¿Cuántas naranjas compró? </a:t>
            </a:r>
            <a:br>
              <a:rPr lang="es-419" sz="1600" dirty="0"/>
            </a:br>
            <a:endParaRPr sz="1600" dirty="0"/>
          </a:p>
        </p:txBody>
      </p:sp>
      <p:sp>
        <p:nvSpPr>
          <p:cNvPr id="147" name="Google Shape;147;p15">
            <a:extLst>
              <a:ext uri="{FF2B5EF4-FFF2-40B4-BE49-F238E27FC236}">
                <a16:creationId xmlns:a16="http://schemas.microsoft.com/office/drawing/2014/main" id="{FDAF079D-70C3-4E38-A493-F216192E40D1}"/>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r>
              <a:rPr lang="es-ES" sz="12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A. 9</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B. 6</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C. 7</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D. 8</a:t>
            </a:r>
          </a:p>
          <a:p>
            <a:pPr marL="146050" indent="0" algn="l">
              <a:buNone/>
            </a:pPr>
            <a:endPar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1200"/>
              </a:spcAft>
              <a:buNone/>
            </a:pPr>
            <a:endParaRPr lang="es-419" dirty="0"/>
          </a:p>
        </p:txBody>
      </p:sp>
      <p:sp>
        <p:nvSpPr>
          <p:cNvPr id="2" name="CuadroTexto 1">
            <a:extLst>
              <a:ext uri="{FF2B5EF4-FFF2-40B4-BE49-F238E27FC236}">
                <a16:creationId xmlns:a16="http://schemas.microsoft.com/office/drawing/2014/main" id="{FC3FB945-2899-D858-3DE2-7D5A82F8159A}"/>
              </a:ext>
            </a:extLst>
          </p:cNvPr>
          <p:cNvSpPr txBox="1"/>
          <p:nvPr/>
        </p:nvSpPr>
        <p:spPr>
          <a:xfrm>
            <a:off x="2169504" y="2571750"/>
            <a:ext cx="5465010" cy="1692771"/>
          </a:xfrm>
          <a:prstGeom prst="rect">
            <a:avLst/>
          </a:prstGeom>
          <a:noFill/>
          <a:ln w="38100">
            <a:solidFill>
              <a:srgbClr val="FF0000"/>
            </a:solidFill>
          </a:ln>
        </p:spPr>
        <p:txBody>
          <a:bodyPr wrap="square" rtlCol="0">
            <a:spAutoFit/>
          </a:bodyPr>
          <a:lstStyle/>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DATOS:</a:t>
            </a: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PrecioTotal</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$27</a:t>
            </a:r>
          </a:p>
          <a:p>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PrecioCadaNaranja</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$3.</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RESUELVO:</a:t>
            </a:r>
          </a:p>
          <a:p>
            <a:endParaRPr lang="es-ES" sz="1300"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NumNaranjas</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a:t>
            </a:r>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PrecioTotal</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a:t>
            </a:r>
            <a:r>
              <a:rPr lang="es-ES" sz="1300" dirty="0" err="1">
                <a:solidFill>
                  <a:schemeClr val="bg1"/>
                </a:solidFill>
                <a:latin typeface="Lato" panose="020F0502020204030203" pitchFamily="34" charset="0"/>
                <a:ea typeface="Lato" panose="020F0502020204030203" pitchFamily="34" charset="0"/>
                <a:cs typeface="Lato" panose="020F0502020204030203" pitchFamily="34" charset="0"/>
              </a:rPr>
              <a:t>PrecioCadaNaranja</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 27$ / 3 $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 9</a:t>
            </a:r>
          </a:p>
        </p:txBody>
      </p:sp>
      <p:pic>
        <p:nvPicPr>
          <p:cNvPr id="3" name="Imagen 2" descr="Logotipo&#10;&#10;Descripción generada automáticamente">
            <a:extLst>
              <a:ext uri="{FF2B5EF4-FFF2-40B4-BE49-F238E27FC236}">
                <a16:creationId xmlns:a16="http://schemas.microsoft.com/office/drawing/2014/main" id="{4CE948A2-3652-6472-28C1-50662C88C23A}"/>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1700832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3B8989D7-9348-3D1B-65F4-5B85C3312088}"/>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1E6AC0CB-9960-40D7-2E05-0A52AFD9EE8F}"/>
              </a:ext>
            </a:extLst>
          </p:cNvPr>
          <p:cNvSpPr txBox="1">
            <a:spLocks noGrp="1"/>
          </p:cNvSpPr>
          <p:nvPr>
            <p:ph type="title"/>
          </p:nvPr>
        </p:nvSpPr>
        <p:spPr>
          <a:xfrm>
            <a:off x="1297500" y="393749"/>
            <a:ext cx="7038900" cy="13769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18. Un grupo de estudiantes votó 5 actividades para realizar después de clases. El gráfico de barras muestra el número de estudiantes que votó cada una de las 5 actividades ¿Cuántos estudiantes eligieron la actividad 3?</a:t>
            </a:r>
            <a:br>
              <a:rPr lang="es-419" sz="1600" dirty="0"/>
            </a:br>
            <a:endParaRPr sz="1600" dirty="0"/>
          </a:p>
        </p:txBody>
      </p:sp>
      <p:sp>
        <p:nvSpPr>
          <p:cNvPr id="147" name="Google Shape;147;p15">
            <a:extLst>
              <a:ext uri="{FF2B5EF4-FFF2-40B4-BE49-F238E27FC236}">
                <a16:creationId xmlns:a16="http://schemas.microsoft.com/office/drawing/2014/main" id="{8918DAE8-47B2-089B-F83D-CDF68A03C807}"/>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A.25</a:t>
            </a:r>
          </a:p>
          <a:p>
            <a:pPr marL="146050" indent="0" algn="l">
              <a:buNone/>
            </a:pPr>
            <a:r>
              <a:rPr lang="es-ES" sz="12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B.39</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C.48</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D.50</a:t>
            </a:r>
          </a:p>
          <a:p>
            <a:pPr marL="146050" indent="0" algn="l">
              <a:buNone/>
            </a:pPr>
            <a:endPar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46050" indent="0" algn="l">
              <a:buNone/>
            </a:pPr>
            <a:endPar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1200"/>
              </a:spcAft>
              <a:buNone/>
            </a:pPr>
            <a:endParaRPr lang="es-419" dirty="0"/>
          </a:p>
        </p:txBody>
      </p:sp>
      <p:pic>
        <p:nvPicPr>
          <p:cNvPr id="2" name="object 42">
            <a:extLst>
              <a:ext uri="{FF2B5EF4-FFF2-40B4-BE49-F238E27FC236}">
                <a16:creationId xmlns:a16="http://schemas.microsoft.com/office/drawing/2014/main" id="{DC4D60B9-5054-043E-922E-C083AA5D960D}"/>
              </a:ext>
            </a:extLst>
          </p:cNvPr>
          <p:cNvPicPr/>
          <p:nvPr/>
        </p:nvPicPr>
        <p:blipFill>
          <a:blip r:embed="rId3" cstate="print"/>
          <a:stretch>
            <a:fillRect/>
          </a:stretch>
        </p:blipFill>
        <p:spPr>
          <a:xfrm>
            <a:off x="2075542" y="1754375"/>
            <a:ext cx="4403029" cy="2380336"/>
          </a:xfrm>
          <a:prstGeom prst="rect">
            <a:avLst/>
          </a:prstGeom>
        </p:spPr>
      </p:pic>
      <p:sp>
        <p:nvSpPr>
          <p:cNvPr id="3" name="CuadroTexto 2">
            <a:extLst>
              <a:ext uri="{FF2B5EF4-FFF2-40B4-BE49-F238E27FC236}">
                <a16:creationId xmlns:a16="http://schemas.microsoft.com/office/drawing/2014/main" id="{BAD725F0-96B1-83BF-E7E6-1A9FE037FAAB}"/>
              </a:ext>
            </a:extLst>
          </p:cNvPr>
          <p:cNvSpPr txBox="1"/>
          <p:nvPr/>
        </p:nvSpPr>
        <p:spPr>
          <a:xfrm>
            <a:off x="2984535" y="4565085"/>
            <a:ext cx="2207656" cy="292388"/>
          </a:xfrm>
          <a:prstGeom prst="rect">
            <a:avLst/>
          </a:prstGeom>
          <a:noFill/>
          <a:ln w="38100">
            <a:solidFill>
              <a:srgbClr val="FF0000"/>
            </a:solidFill>
          </a:ln>
        </p:spPr>
        <p:txBody>
          <a:bodyPr wrap="non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Identificamos la Actividad 3</a:t>
            </a:r>
          </a:p>
        </p:txBody>
      </p:sp>
      <p:cxnSp>
        <p:nvCxnSpPr>
          <p:cNvPr id="4" name="Conector recto de flecha 3">
            <a:extLst>
              <a:ext uri="{FF2B5EF4-FFF2-40B4-BE49-F238E27FC236}">
                <a16:creationId xmlns:a16="http://schemas.microsoft.com/office/drawing/2014/main" id="{EAE1F9B4-267A-D698-CC08-5E8B16244586}"/>
              </a:ext>
            </a:extLst>
          </p:cNvPr>
          <p:cNvCxnSpPr>
            <a:cxnSpLocks/>
          </p:cNvCxnSpPr>
          <p:nvPr/>
        </p:nvCxnSpPr>
        <p:spPr>
          <a:xfrm flipV="1">
            <a:off x="4059334" y="3687840"/>
            <a:ext cx="512666" cy="8772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Elipse 4">
            <a:extLst>
              <a:ext uri="{FF2B5EF4-FFF2-40B4-BE49-F238E27FC236}">
                <a16:creationId xmlns:a16="http://schemas.microsoft.com/office/drawing/2014/main" id="{DF3A26F2-B620-4201-A014-4870FC339A2B}"/>
              </a:ext>
            </a:extLst>
          </p:cNvPr>
          <p:cNvSpPr/>
          <p:nvPr/>
        </p:nvSpPr>
        <p:spPr>
          <a:xfrm>
            <a:off x="4443228" y="3276360"/>
            <a:ext cx="571500" cy="4114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0FEC450C-122E-C9C2-0451-E69242962E98}"/>
              </a:ext>
            </a:extLst>
          </p:cNvPr>
          <p:cNvSpPr txBox="1"/>
          <p:nvPr/>
        </p:nvSpPr>
        <p:spPr>
          <a:xfrm>
            <a:off x="6682153" y="2158017"/>
            <a:ext cx="2330691" cy="2108269"/>
          </a:xfrm>
          <a:prstGeom prst="rect">
            <a:avLst/>
          </a:prstGeom>
          <a:noFill/>
          <a:ln w="38100">
            <a:solidFill>
              <a:srgbClr val="FF0000"/>
            </a:solidFill>
          </a:ln>
        </p:spPr>
        <p:txBody>
          <a:bodyPr wrap="squar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Leyendo el grafico, podemos ver que el numero de estudiantes:</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Valor mayor de 35</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Valor menor de 40</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El único valor en este rango, entre las respuestas, es 39</a:t>
            </a:r>
          </a:p>
          <a:p>
            <a:endParaRPr lang="es-ES" dirty="0"/>
          </a:p>
        </p:txBody>
      </p:sp>
      <p:sp>
        <p:nvSpPr>
          <p:cNvPr id="9" name="Elipse 8">
            <a:extLst>
              <a:ext uri="{FF2B5EF4-FFF2-40B4-BE49-F238E27FC236}">
                <a16:creationId xmlns:a16="http://schemas.microsoft.com/office/drawing/2014/main" id="{8151B6C6-864D-9372-E96F-FFBB85026AAC}"/>
              </a:ext>
            </a:extLst>
          </p:cNvPr>
          <p:cNvSpPr/>
          <p:nvPr/>
        </p:nvSpPr>
        <p:spPr>
          <a:xfrm>
            <a:off x="4508544" y="2020874"/>
            <a:ext cx="571500" cy="4114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a:extLst>
              <a:ext uri="{FF2B5EF4-FFF2-40B4-BE49-F238E27FC236}">
                <a16:creationId xmlns:a16="http://schemas.microsoft.com/office/drawing/2014/main" id="{4BF3E70C-A549-1A8D-6969-41F4E31FE11D}"/>
              </a:ext>
            </a:extLst>
          </p:cNvPr>
          <p:cNvCxnSpPr>
            <a:cxnSpLocks/>
            <a:stCxn id="8" idx="1"/>
            <a:endCxn id="9" idx="5"/>
          </p:cNvCxnSpPr>
          <p:nvPr/>
        </p:nvCxnSpPr>
        <p:spPr>
          <a:xfrm flipH="1" flipV="1">
            <a:off x="4996350" y="2372094"/>
            <a:ext cx="1685803" cy="8400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6" name="Imagen 5" descr="Logotipo&#10;&#10;Descripción generada automáticamente">
            <a:extLst>
              <a:ext uri="{FF2B5EF4-FFF2-40B4-BE49-F238E27FC236}">
                <a16:creationId xmlns:a16="http://schemas.microsoft.com/office/drawing/2014/main" id="{8C54DF49-9B00-DF10-015E-1B88383A6C03}"/>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187164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E2880F65-D784-AC0E-D861-9C7C5DED911C}"/>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7EE460FD-15B3-3E60-4D6C-A0B15B62820F}"/>
              </a:ext>
            </a:extLst>
          </p:cNvPr>
          <p:cNvSpPr txBox="1">
            <a:spLocks noGrp="1"/>
          </p:cNvSpPr>
          <p:nvPr>
            <p:ph type="title"/>
          </p:nvPr>
        </p:nvSpPr>
        <p:spPr>
          <a:xfrm>
            <a:off x="1297500" y="393749"/>
            <a:ext cx="7038900" cy="10576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19. </a:t>
            </a:r>
            <a:br>
              <a:rPr lang="es-419" sz="1600" dirty="0"/>
            </a:br>
            <a:r>
              <a:rPr lang="es-419" sz="1600" dirty="0"/>
              <a:t>13 es el valor p% de 25. ¿Cuál es el valor de p?</a:t>
            </a:r>
            <a:br>
              <a:rPr lang="es-419" sz="1600" dirty="0"/>
            </a:br>
            <a:endParaRPr lang="es-419" sz="1600" dirty="0"/>
          </a:p>
        </p:txBody>
      </p:sp>
      <p:sp>
        <p:nvSpPr>
          <p:cNvPr id="147" name="Google Shape;147;p15">
            <a:extLst>
              <a:ext uri="{FF2B5EF4-FFF2-40B4-BE49-F238E27FC236}">
                <a16:creationId xmlns:a16="http://schemas.microsoft.com/office/drawing/2014/main" id="{EAC59B8C-503C-458B-A8FD-EE9708AADD0B}"/>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A.50</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B.49</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C.51</a:t>
            </a:r>
          </a:p>
          <a:p>
            <a:pPr marL="146050" indent="0" algn="l">
              <a:buNone/>
            </a:pPr>
            <a:r>
              <a:rPr lang="es-ES" sz="12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D.52</a:t>
            </a:r>
          </a:p>
          <a:p>
            <a:pPr marL="0" lvl="0" indent="0" algn="l" rtl="0">
              <a:spcBef>
                <a:spcPts val="0"/>
              </a:spcBef>
              <a:spcAft>
                <a:spcPts val="1200"/>
              </a:spcAft>
              <a:buNone/>
            </a:pPr>
            <a:endParaRPr lang="es-419" dirty="0"/>
          </a:p>
        </p:txBody>
      </p:sp>
      <p:sp>
        <p:nvSpPr>
          <p:cNvPr id="2" name="CuadroTexto 1">
            <a:extLst>
              <a:ext uri="{FF2B5EF4-FFF2-40B4-BE49-F238E27FC236}">
                <a16:creationId xmlns:a16="http://schemas.microsoft.com/office/drawing/2014/main" id="{3BE1E11D-F381-3CEA-E909-853EE3E5600B}"/>
              </a:ext>
            </a:extLst>
          </p:cNvPr>
          <p:cNvSpPr txBox="1"/>
          <p:nvPr/>
        </p:nvSpPr>
        <p:spPr>
          <a:xfrm>
            <a:off x="2783692" y="2003272"/>
            <a:ext cx="5232776" cy="1708160"/>
          </a:xfrm>
          <a:prstGeom prst="rect">
            <a:avLst/>
          </a:prstGeom>
          <a:noFill/>
          <a:ln w="38100">
            <a:solidFill>
              <a:srgbClr val="FF0000"/>
            </a:solidFill>
          </a:ln>
        </p:spPr>
        <p:txBody>
          <a:bodyPr wrap="square" rtlCol="0">
            <a:spAutoFit/>
          </a:bodyPr>
          <a:lstStyle/>
          <a:p>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REGLA DE 3 SIMPLE</a:t>
            </a:r>
          </a:p>
          <a:p>
            <a:pPr marL="342900" indent="-342900">
              <a:buAutoNum type="arabicPlain" startAt="13"/>
            </a:pPr>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13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25 </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Porcentaje </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  100</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Porcentaje = 100 * 13 / 25 = 0.52 * 100 = </a:t>
            </a:r>
            <a:r>
              <a:rPr lang="es-ES" sz="1300" b="1" dirty="0">
                <a:solidFill>
                  <a:schemeClr val="bg1"/>
                </a:solidFill>
                <a:latin typeface="Lato" panose="020F0502020204030203" pitchFamily="34" charset="0"/>
                <a:ea typeface="Lato" panose="020F0502020204030203" pitchFamily="34" charset="0"/>
                <a:cs typeface="Lato" panose="020F0502020204030203" pitchFamily="34" charset="0"/>
              </a:rPr>
              <a:t>52</a:t>
            </a:r>
          </a:p>
          <a:p>
            <a:endParaRPr lang="es-ES" dirty="0"/>
          </a:p>
        </p:txBody>
      </p:sp>
      <p:pic>
        <p:nvPicPr>
          <p:cNvPr id="3" name="Imagen 2" descr="Logotipo&#10;&#10;Descripción generada automáticamente">
            <a:extLst>
              <a:ext uri="{FF2B5EF4-FFF2-40B4-BE49-F238E27FC236}">
                <a16:creationId xmlns:a16="http://schemas.microsoft.com/office/drawing/2014/main" id="{5F70AC51-39EA-95CE-60AC-51889859607E}"/>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363529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302E6C1E-E512-CABF-0520-11552A73F3B7}"/>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3811D35F-E4F7-52EF-77D9-45F0C6C4E46D}"/>
              </a:ext>
            </a:extLst>
          </p:cNvPr>
          <p:cNvSpPr txBox="1">
            <a:spLocks noGrp="1"/>
          </p:cNvSpPr>
          <p:nvPr>
            <p:ph type="title"/>
          </p:nvPr>
        </p:nvSpPr>
        <p:spPr>
          <a:xfrm>
            <a:off x="1297500" y="393750"/>
            <a:ext cx="7038900" cy="1173800"/>
          </a:xfrm>
          <a:prstGeom prst="rect">
            <a:avLst/>
          </a:prstGeom>
        </p:spPr>
        <p:txBody>
          <a:bodyPr spcFirstLastPara="1" wrap="square" lIns="91425" tIns="91425" rIns="91425" bIns="91425" anchor="t" anchorCtr="0">
            <a:noAutofit/>
          </a:bodyPr>
          <a:lstStyle/>
          <a:p>
            <a:pPr algn="l"/>
            <a:r>
              <a:rPr lang="es-419" sz="1600" dirty="0"/>
              <a:t>EX 20. ¿Qué longitud, en centímetros, equivale a una longitud de 51 metros?</a:t>
            </a:r>
            <a:br>
              <a:rPr lang="es-419" sz="1600" b="1" i="0" u="none" strike="noStrike" baseline="0" dirty="0">
                <a:latin typeface="Arial" panose="020B0604020202020204" pitchFamily="34" charset="0"/>
                <a:cs typeface="Arial" panose="020B0604020202020204" pitchFamily="34" charset="0"/>
              </a:rPr>
            </a:br>
            <a:r>
              <a:rPr lang="es-ES" sz="1600" dirty="0"/>
              <a:t>(1 metros = 100 </a:t>
            </a:r>
            <a:r>
              <a:rPr lang="es-ES" sz="1600" dirty="0" err="1"/>
              <a:t>centimetros</a:t>
            </a:r>
            <a:r>
              <a:rPr lang="es-ES" sz="1600" dirty="0"/>
              <a:t>)</a:t>
            </a:r>
            <a:br>
              <a:rPr lang="es-ES" sz="1600" b="1" i="0" u="none" strike="noStrike" baseline="0" dirty="0">
                <a:latin typeface="Arial" panose="020B0604020202020204" pitchFamily="34" charset="0"/>
                <a:cs typeface="Arial" panose="020B0604020202020204" pitchFamily="34" charset="0"/>
              </a:rPr>
            </a:br>
            <a:br>
              <a:rPr lang="es-419" sz="1600" dirty="0"/>
            </a:br>
            <a:endParaRPr sz="1600" dirty="0"/>
          </a:p>
        </p:txBody>
      </p:sp>
      <p:sp>
        <p:nvSpPr>
          <p:cNvPr id="147" name="Google Shape;147;p15">
            <a:extLst>
              <a:ext uri="{FF2B5EF4-FFF2-40B4-BE49-F238E27FC236}">
                <a16:creationId xmlns:a16="http://schemas.microsoft.com/office/drawing/2014/main" id="{2987CF5F-4F1F-89A4-B51E-96E028896316}"/>
              </a:ext>
            </a:extLst>
          </p:cNvPr>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A.0,051</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B.0,51</a:t>
            </a:r>
          </a:p>
          <a:p>
            <a:pPr marL="146050" indent="0" algn="l">
              <a:buNone/>
            </a:pPr>
            <a:r>
              <a:rPr lang="es-ES" sz="1200" kern="120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C.5.100</a:t>
            </a:r>
          </a:p>
          <a:p>
            <a:pPr marL="146050" indent="0" algn="l">
              <a:buNone/>
            </a:pPr>
            <a:r>
              <a:rPr lang="es-ES" sz="1200" kern="1200" dirty="0">
                <a:solidFill>
                  <a:schemeClr val="bg1"/>
                </a:solidFill>
                <a:latin typeface="Lato" panose="020F0502020204030203" pitchFamily="34" charset="0"/>
                <a:ea typeface="Lato" panose="020F0502020204030203" pitchFamily="34" charset="0"/>
                <a:cs typeface="Lato" panose="020F0502020204030203" pitchFamily="34" charset="0"/>
              </a:rPr>
              <a:t>D.51.000</a:t>
            </a:r>
          </a:p>
          <a:p>
            <a:pPr marL="0" lvl="0" indent="0" algn="l" rtl="0">
              <a:spcBef>
                <a:spcPts val="0"/>
              </a:spcBef>
              <a:spcAft>
                <a:spcPts val="1200"/>
              </a:spcAft>
              <a:buNone/>
            </a:pPr>
            <a:endParaRPr lang="es-419" dirty="0"/>
          </a:p>
        </p:txBody>
      </p:sp>
      <p:sp>
        <p:nvSpPr>
          <p:cNvPr id="2" name="CuadroTexto 1">
            <a:extLst>
              <a:ext uri="{FF2B5EF4-FFF2-40B4-BE49-F238E27FC236}">
                <a16:creationId xmlns:a16="http://schemas.microsoft.com/office/drawing/2014/main" id="{7BFA510A-35C3-4D39-5C0A-7EC2F8AD2075}"/>
              </a:ext>
            </a:extLst>
          </p:cNvPr>
          <p:cNvSpPr txBox="1"/>
          <p:nvPr/>
        </p:nvSpPr>
        <p:spPr>
          <a:xfrm>
            <a:off x="2725636" y="2007487"/>
            <a:ext cx="3152650" cy="1523494"/>
          </a:xfrm>
          <a:prstGeom prst="rect">
            <a:avLst/>
          </a:prstGeom>
          <a:noFill/>
          <a:ln w="38100">
            <a:solidFill>
              <a:srgbClr val="FF0000"/>
            </a:solidFill>
          </a:ln>
        </p:spPr>
        <p:txBody>
          <a:bodyPr wrap="square" rtlCol="0">
            <a:spAutoFit/>
          </a:bodyPr>
          <a:lstStyle/>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Convertimos metros en centímetros:</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rPr>
              <a:t>1 m = 100 cm</a:t>
            </a:r>
          </a:p>
          <a:p>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1 m = 1cm * 100 = 100 cm</a:t>
            </a:r>
          </a:p>
          <a:p>
            <a:r>
              <a:rPr lang="es-ES" sz="1300"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51 m = 51cm * 100 = 5.100 cm</a:t>
            </a:r>
            <a:endParaRPr lang="es-ES" sz="13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s-ES" dirty="0"/>
          </a:p>
          <a:p>
            <a:endParaRPr lang="es-ES" dirty="0"/>
          </a:p>
        </p:txBody>
      </p:sp>
      <p:pic>
        <p:nvPicPr>
          <p:cNvPr id="3" name="Imagen 2" descr="Logotipo&#10;&#10;Descripción generada automáticamente">
            <a:extLst>
              <a:ext uri="{FF2B5EF4-FFF2-40B4-BE49-F238E27FC236}">
                <a16:creationId xmlns:a16="http://schemas.microsoft.com/office/drawing/2014/main" id="{684D72EB-D648-CEEB-9C45-06D6CE602A60}"/>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100116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33">
          <a:extLst>
            <a:ext uri="{FF2B5EF4-FFF2-40B4-BE49-F238E27FC236}">
              <a16:creationId xmlns:a16="http://schemas.microsoft.com/office/drawing/2014/main" id="{7C6648A4-188A-CE26-DE67-A7B37134A7EF}"/>
            </a:ext>
          </a:extLst>
        </p:cNvPr>
        <p:cNvGrpSpPr/>
        <p:nvPr/>
      </p:nvGrpSpPr>
      <p:grpSpPr>
        <a:xfrm>
          <a:off x="0" y="0"/>
          <a:ext cx="0" cy="0"/>
          <a:chOff x="0" y="0"/>
          <a:chExt cx="0" cy="0"/>
        </a:xfrm>
      </p:grpSpPr>
      <p:sp>
        <p:nvSpPr>
          <p:cNvPr id="134" name="Google Shape;134;p13">
            <a:extLst>
              <a:ext uri="{FF2B5EF4-FFF2-40B4-BE49-F238E27FC236}">
                <a16:creationId xmlns:a16="http://schemas.microsoft.com/office/drawing/2014/main" id="{32A09C8B-C268-3AAC-A262-5F05A0825C8F}"/>
              </a:ext>
            </a:extLst>
          </p:cNvPr>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dirty="0"/>
              <a:t>¡GRACIAS!</a:t>
            </a:r>
            <a:endParaRPr dirty="0">
              <a:latin typeface="+mj-lt"/>
            </a:endParaRPr>
          </a:p>
        </p:txBody>
      </p:sp>
      <p:sp>
        <p:nvSpPr>
          <p:cNvPr id="3" name="Subtítulo 2">
            <a:extLst>
              <a:ext uri="{FF2B5EF4-FFF2-40B4-BE49-F238E27FC236}">
                <a16:creationId xmlns:a16="http://schemas.microsoft.com/office/drawing/2014/main" id="{0BAD3140-5CA0-773B-D733-50B0A9672353}"/>
              </a:ext>
            </a:extLst>
          </p:cNvPr>
          <p:cNvSpPr>
            <a:spLocks noGrp="1"/>
          </p:cNvSpPr>
          <p:nvPr>
            <p:ph type="subTitle" idx="1"/>
          </p:nvPr>
        </p:nvSpPr>
        <p:spPr/>
        <p:txBody>
          <a:bodyPr/>
          <a:lstStyle/>
          <a:p>
            <a:endParaRPr lang="es-ES"/>
          </a:p>
        </p:txBody>
      </p:sp>
      <p:pic>
        <p:nvPicPr>
          <p:cNvPr id="2" name="Imagen 1" descr="Logotipo&#10;&#10;Descripción generada automáticamente">
            <a:extLst>
              <a:ext uri="{FF2B5EF4-FFF2-40B4-BE49-F238E27FC236}">
                <a16:creationId xmlns:a16="http://schemas.microsoft.com/office/drawing/2014/main" id="{1CD43E21-95F3-3A0A-2570-D97FE7C2CA8C}"/>
              </a:ext>
            </a:extLst>
          </p:cNvPr>
          <p:cNvPicPr>
            <a:picLocks noChangeAspect="1"/>
          </p:cNvPicPr>
          <p:nvPr/>
        </p:nvPicPr>
        <p:blipFill>
          <a:blip r:embed="rId3"/>
          <a:stretch>
            <a:fillRect/>
          </a:stretch>
        </p:blipFill>
        <p:spPr>
          <a:xfrm>
            <a:off x="-18678" y="-22034"/>
            <a:ext cx="3158486" cy="2994245"/>
          </a:xfrm>
          <a:prstGeom prst="rect">
            <a:avLst/>
          </a:prstGeom>
        </p:spPr>
      </p:pic>
    </p:spTree>
    <p:extLst>
      <p:ext uri="{BB962C8B-B14F-4D97-AF65-F5344CB8AC3E}">
        <p14:creationId xmlns:p14="http://schemas.microsoft.com/office/powerpoint/2010/main" val="67633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b="0" i="0" u="none" strike="noStrike" baseline="0" dirty="0">
                <a:latin typeface="+mj-lt"/>
              </a:rPr>
              <a:t>SEP - Razonamiento Lógico Matemático:</a:t>
            </a:r>
            <a:br>
              <a:rPr lang="es-ES" b="0" i="0" u="none" strike="noStrike" baseline="0" dirty="0">
                <a:latin typeface="+mj-lt"/>
              </a:rPr>
            </a:br>
            <a:r>
              <a:rPr lang="es-ES" sz="1800" b="0" i="0" u="none" strike="noStrike" baseline="0" dirty="0">
                <a:latin typeface="+mj-lt"/>
              </a:rPr>
              <a:t>TIPO DE EXAMEN: </a:t>
            </a:r>
            <a:r>
              <a:rPr lang="es-ES" sz="1800" b="1" dirty="0">
                <a:latin typeface="+mj-lt"/>
              </a:rPr>
              <a:t>ADM</a:t>
            </a:r>
            <a:br>
              <a:rPr lang="es-ES" sz="1800" b="1" dirty="0">
                <a:latin typeface="T3Font_9"/>
              </a:rPr>
            </a:br>
            <a:br>
              <a:rPr lang="es-ES" sz="1800" b="1" dirty="0">
                <a:latin typeface="T3Font_9"/>
              </a:rPr>
            </a:br>
            <a:br>
              <a:rPr lang="es-ES" sz="1800" b="1" dirty="0">
                <a:latin typeface="T3Font_9"/>
              </a:rPr>
            </a:br>
            <a:endParaRPr dirty="0"/>
          </a:p>
        </p:txBody>
      </p:sp>
      <p:sp>
        <p:nvSpPr>
          <p:cNvPr id="141" name="Google Shape;141;p14"/>
          <p:cNvSpPr txBox="1">
            <a:spLocks noGrp="1"/>
          </p:cNvSpPr>
          <p:nvPr>
            <p:ph type="body" idx="1"/>
          </p:nvPr>
        </p:nvSpPr>
        <p:spPr>
          <a:xfrm>
            <a:off x="1297500" y="1523483"/>
            <a:ext cx="7038900" cy="3434108"/>
          </a:xfrm>
          <a:prstGeom prst="rect">
            <a:avLst/>
          </a:prstGeom>
        </p:spPr>
        <p:txBody>
          <a:bodyPr spcFirstLastPara="1" wrap="square" lIns="91425" tIns="91425" rIns="91425" bIns="91425" anchor="t" anchorCtr="0">
            <a:normAutofit lnSpcReduction="10000"/>
          </a:bodyPr>
          <a:lstStyle/>
          <a:p>
            <a:pPr marL="146050" indent="0">
              <a:buNone/>
            </a:pPr>
            <a:r>
              <a:rPr lang="es-ES" sz="1400" dirty="0">
                <a:latin typeface="+mj-lt"/>
              </a:rPr>
              <a:t>Resolución de las 20 Preguntas “</a:t>
            </a:r>
            <a:r>
              <a:rPr lang="es-ES" sz="1400" dirty="0" err="1">
                <a:latin typeface="+mj-lt"/>
              </a:rPr>
              <a:t>multiple</a:t>
            </a:r>
            <a:r>
              <a:rPr lang="es-ES" sz="1400" dirty="0">
                <a:latin typeface="+mj-lt"/>
              </a:rPr>
              <a:t> </a:t>
            </a:r>
            <a:r>
              <a:rPr lang="es-ES" sz="1400" dirty="0" err="1">
                <a:latin typeface="+mj-lt"/>
              </a:rPr>
              <a:t>choices</a:t>
            </a:r>
            <a:r>
              <a:rPr lang="es-ES" sz="1400" dirty="0">
                <a:latin typeface="+mj-lt"/>
              </a:rPr>
              <a:t>” de ejemplo.</a:t>
            </a:r>
          </a:p>
          <a:p>
            <a:pPr marL="146050" indent="0">
              <a:buNone/>
            </a:pPr>
            <a:endParaRPr lang="es-ES" sz="1400" b="1" dirty="0">
              <a:latin typeface="+mj-lt"/>
            </a:endParaRPr>
          </a:p>
          <a:p>
            <a:pPr marL="146050" indent="0">
              <a:buNone/>
            </a:pPr>
            <a:r>
              <a:rPr lang="es-ES" sz="2000" b="1" dirty="0">
                <a:latin typeface="+mj-lt"/>
              </a:rPr>
              <a:t>PRINCIPALES CONTENDIOS IDENTIFICADOS:</a:t>
            </a:r>
          </a:p>
          <a:p>
            <a:pPr marL="146050" indent="0">
              <a:buNone/>
            </a:pPr>
            <a:endParaRPr lang="es-ES" sz="1400" b="1" dirty="0">
              <a:latin typeface="+mj-lt"/>
            </a:endParaRPr>
          </a:p>
          <a:p>
            <a:r>
              <a:rPr lang="es-ES" sz="1400" dirty="0">
                <a:latin typeface="+mj-lt"/>
              </a:rPr>
              <a:t>Lectura de gráficos y dibujos</a:t>
            </a:r>
          </a:p>
          <a:p>
            <a:endParaRPr lang="es-ES" sz="1400" dirty="0">
              <a:latin typeface="+mj-lt"/>
            </a:endParaRPr>
          </a:p>
          <a:p>
            <a:r>
              <a:rPr lang="es-ES" sz="1400" dirty="0">
                <a:latin typeface="+mj-lt"/>
              </a:rPr>
              <a:t>Identificación de patrones y secuencias</a:t>
            </a:r>
          </a:p>
          <a:p>
            <a:endParaRPr lang="es-ES" sz="1400" dirty="0">
              <a:latin typeface="+mj-lt"/>
            </a:endParaRPr>
          </a:p>
          <a:p>
            <a:r>
              <a:rPr lang="es-ES" sz="1400" dirty="0">
                <a:latin typeface="+mj-lt"/>
              </a:rPr>
              <a:t>Conversión de unidades de medida</a:t>
            </a:r>
          </a:p>
          <a:p>
            <a:endParaRPr lang="es-ES" sz="1400" dirty="0">
              <a:latin typeface="+mj-lt"/>
            </a:endParaRPr>
          </a:p>
          <a:p>
            <a:r>
              <a:rPr lang="es-ES" sz="1400" dirty="0">
                <a:latin typeface="+mj-lt"/>
              </a:rPr>
              <a:t>Operaciones con números enteros y con fracciones</a:t>
            </a:r>
          </a:p>
          <a:p>
            <a:endParaRPr lang="es-ES" sz="1400" dirty="0">
              <a:latin typeface="+mj-lt"/>
            </a:endParaRPr>
          </a:p>
          <a:p>
            <a:r>
              <a:rPr lang="es-ES" sz="1400" dirty="0">
                <a:latin typeface="+mj-lt"/>
              </a:rPr>
              <a:t>Regla de 3 simple</a:t>
            </a:r>
            <a:endParaRPr lang="es-ES" dirty="0">
              <a:latin typeface="+mj-lt"/>
            </a:endParaRPr>
          </a:p>
          <a:p>
            <a:pPr marL="0" lvl="0" indent="0" algn="l" rtl="0">
              <a:spcBef>
                <a:spcPts val="0"/>
              </a:spcBef>
              <a:spcAft>
                <a:spcPts val="1200"/>
              </a:spcAft>
              <a:buNone/>
            </a:pPr>
            <a:endParaRPr dirty="0"/>
          </a:p>
        </p:txBody>
      </p:sp>
      <p:pic>
        <p:nvPicPr>
          <p:cNvPr id="2" name="Imagen 1" descr="Logotipo&#10;&#10;Descripción generada automáticamente">
            <a:extLst>
              <a:ext uri="{FF2B5EF4-FFF2-40B4-BE49-F238E27FC236}">
                <a16:creationId xmlns:a16="http://schemas.microsoft.com/office/drawing/2014/main" id="{38FA6C68-6605-AFE2-D2BF-4C843E2831EB}"/>
              </a:ext>
            </a:extLst>
          </p:cNvPr>
          <p:cNvPicPr>
            <a:picLocks noChangeAspect="1"/>
          </p:cNvPicPr>
          <p:nvPr/>
        </p:nvPicPr>
        <p:blipFill>
          <a:blip r:embed="rId3"/>
          <a:stretch>
            <a:fillRect/>
          </a:stretch>
        </p:blipFill>
        <p:spPr>
          <a:xfrm>
            <a:off x="0" y="393751"/>
            <a:ext cx="1060540" cy="10053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D52C2917-30EF-6250-59DA-EF5AC3539C39}"/>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02BB9500-6625-D19C-E23F-7A51B7561EB2}"/>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r>
              <a:rPr lang="es-419" b="1" dirty="0"/>
              <a:t>Ejemplo: Regla de tres simple</a:t>
            </a:r>
            <a:br>
              <a:rPr lang="es-419" b="1" dirty="0">
                <a:solidFill>
                  <a:srgbClr val="FF0000"/>
                </a:solidFill>
              </a:rPr>
            </a:br>
            <a:endParaRPr dirty="0"/>
          </a:p>
        </p:txBody>
      </p:sp>
      <p:sp>
        <p:nvSpPr>
          <p:cNvPr id="147" name="Google Shape;147;p15">
            <a:extLst>
              <a:ext uri="{FF2B5EF4-FFF2-40B4-BE49-F238E27FC236}">
                <a16:creationId xmlns:a16="http://schemas.microsoft.com/office/drawing/2014/main" id="{CA8426C3-87B0-C399-FD36-F7D73568E161}"/>
              </a:ext>
            </a:extLst>
          </p:cNvPr>
          <p:cNvSpPr txBox="1">
            <a:spLocks noGrp="1"/>
          </p:cNvSpPr>
          <p:nvPr>
            <p:ph type="body" idx="1"/>
          </p:nvPr>
        </p:nvSpPr>
        <p:spPr>
          <a:xfrm>
            <a:off x="1297500" y="1046603"/>
            <a:ext cx="7038900" cy="3822852"/>
          </a:xfrm>
          <a:prstGeom prst="rect">
            <a:avLst/>
          </a:prstGeom>
        </p:spPr>
        <p:txBody>
          <a:bodyPr spcFirstLastPara="1" wrap="square" lIns="91425" tIns="91425" rIns="91425" bIns="91425" anchor="t" anchorCtr="0">
            <a:normAutofit fontScale="55000" lnSpcReduction="20000"/>
          </a:bodyPr>
          <a:lstStyle/>
          <a:p>
            <a:pPr marL="146050" indent="0">
              <a:buNone/>
            </a:pPr>
            <a:endParaRPr lang="es-419" b="1" dirty="0"/>
          </a:p>
          <a:p>
            <a:pPr marL="146050" indent="0">
              <a:buNone/>
            </a:pPr>
            <a:r>
              <a:rPr lang="es-419" sz="2400" dirty="0"/>
              <a:t>Supongamos que sabemos lo siguiente:</a:t>
            </a:r>
          </a:p>
          <a:p>
            <a:pPr marL="146050" indent="0">
              <a:buNone/>
            </a:pPr>
            <a:endParaRPr lang="es-419" sz="2400" dirty="0"/>
          </a:p>
          <a:p>
            <a:pPr marL="146050" indent="0">
              <a:buNone/>
            </a:pPr>
            <a:r>
              <a:rPr lang="es-419" sz="2400" dirty="0"/>
              <a:t>- 2 kilogramos de manzanas cuestan 60 pesos.</a:t>
            </a:r>
          </a:p>
          <a:p>
            <a:pPr marL="146050" indent="0">
              <a:buNone/>
            </a:pPr>
            <a:r>
              <a:rPr lang="es-419" sz="2400" dirty="0"/>
              <a:t>- Queremos saber cuánto costarán 5 kilogramos de manzanas.</a:t>
            </a:r>
          </a:p>
          <a:p>
            <a:pPr marL="146050" indent="0">
              <a:buNone/>
            </a:pPr>
            <a:endParaRPr lang="es-419" sz="2400" dirty="0"/>
          </a:p>
          <a:p>
            <a:pPr marL="146050" indent="0">
              <a:buNone/>
            </a:pPr>
            <a:r>
              <a:rPr lang="es-419" sz="2400" b="1" dirty="0"/>
              <a:t>Planteamos la relación proporcional:</a:t>
            </a:r>
            <a:endParaRPr lang="es-419" sz="2400" dirty="0"/>
          </a:p>
          <a:p>
            <a:pPr marL="146050" indent="0">
              <a:buNone/>
            </a:pPr>
            <a:r>
              <a:rPr lang="es-419" sz="2400" dirty="0"/>
              <a:t>2 </a:t>
            </a:r>
            <a:r>
              <a:rPr lang="es-419" sz="2400" dirty="0">
                <a:solidFill>
                  <a:srgbClr val="FF0000"/>
                </a:solidFill>
              </a:rPr>
              <a:t>kg</a:t>
            </a:r>
            <a:r>
              <a:rPr lang="es-419" sz="2400" dirty="0"/>
              <a:t> ⟶ 60 </a:t>
            </a:r>
            <a:r>
              <a:rPr lang="es-419" sz="2400" dirty="0">
                <a:solidFill>
                  <a:schemeClr val="accent6"/>
                </a:solidFill>
              </a:rPr>
              <a:t>$</a:t>
            </a:r>
          </a:p>
          <a:p>
            <a:pPr marL="146050" indent="0">
              <a:buNone/>
            </a:pPr>
            <a:r>
              <a:rPr lang="es-419" sz="2400" dirty="0"/>
              <a:t>5 </a:t>
            </a:r>
            <a:r>
              <a:rPr lang="es-419" sz="2400" dirty="0">
                <a:solidFill>
                  <a:srgbClr val="FF0000"/>
                </a:solidFill>
              </a:rPr>
              <a:t>kg</a:t>
            </a:r>
            <a:r>
              <a:rPr lang="es-419" sz="2400" dirty="0"/>
              <a:t> ⟶ x </a:t>
            </a:r>
            <a:r>
              <a:rPr lang="es-419" sz="2400" dirty="0">
                <a:solidFill>
                  <a:schemeClr val="accent6"/>
                </a:solidFill>
              </a:rPr>
              <a:t>$</a:t>
            </a:r>
          </a:p>
          <a:p>
            <a:pPr marL="146050" indent="0">
              <a:buNone/>
            </a:pPr>
            <a:endParaRPr lang="es-419" sz="2400" b="1" dirty="0"/>
          </a:p>
          <a:p>
            <a:pPr marL="146050" indent="0">
              <a:buNone/>
            </a:pPr>
            <a:r>
              <a:rPr lang="es-419" sz="2400" b="1" dirty="0"/>
              <a:t>Escribimos la proporción como una ecuación:</a:t>
            </a:r>
            <a:endParaRPr lang="es-419" sz="2400" dirty="0"/>
          </a:p>
          <a:p>
            <a:pPr marL="146050" indent="0">
              <a:buNone/>
            </a:pPr>
            <a:r>
              <a:rPr lang="es-419" sz="2400" dirty="0"/>
              <a:t>2 : 60 = 5 : x</a:t>
            </a:r>
          </a:p>
          <a:p>
            <a:pPr marL="146050" indent="0">
              <a:buNone/>
            </a:pPr>
            <a:endParaRPr lang="es-419" sz="2400" dirty="0"/>
          </a:p>
          <a:p>
            <a:pPr marL="146050" indent="0">
              <a:buNone/>
            </a:pPr>
            <a:r>
              <a:rPr lang="es-419" sz="2400" b="1" dirty="0"/>
              <a:t>Resolvemos para x:</a:t>
            </a:r>
            <a:endParaRPr lang="es-419" sz="2400" dirty="0"/>
          </a:p>
          <a:p>
            <a:pPr marL="146050" indent="0">
              <a:buNone/>
            </a:pPr>
            <a:r>
              <a:rPr lang="es-419" sz="2400" dirty="0"/>
              <a:t>x * 2 = 60 * 5</a:t>
            </a:r>
          </a:p>
          <a:p>
            <a:pPr marL="146050" indent="0">
              <a:buNone/>
            </a:pPr>
            <a:endParaRPr lang="es-419" sz="2400" dirty="0"/>
          </a:p>
          <a:p>
            <a:pPr marL="146050" indent="0">
              <a:buNone/>
            </a:pPr>
            <a:r>
              <a:rPr lang="es-419" sz="2400" dirty="0">
                <a:sym typeface="Wingdings" panose="05000000000000000000" pitchFamily="2" charset="2"/>
              </a:rPr>
              <a:t> </a:t>
            </a:r>
            <a:r>
              <a:rPr lang="es-419" sz="2400" dirty="0">
                <a:solidFill>
                  <a:srgbClr val="FF0000"/>
                </a:solidFill>
                <a:sym typeface="Wingdings" panose="05000000000000000000" pitchFamily="2" charset="2"/>
              </a:rPr>
              <a:t>x = 60*5 / 2 = 300/2 = 150 $</a:t>
            </a:r>
            <a:endParaRPr lang="es-419" sz="2400" dirty="0">
              <a:solidFill>
                <a:srgbClr val="FF0000"/>
              </a:solidFill>
            </a:endParaRPr>
          </a:p>
          <a:p>
            <a:pPr marL="146050" indent="0">
              <a:buNone/>
            </a:pPr>
            <a:endParaRPr lang="es-419" sz="2400" dirty="0"/>
          </a:p>
          <a:p>
            <a:pPr marL="146050" indent="0">
              <a:buNone/>
            </a:pPr>
            <a:r>
              <a:rPr lang="es-419" sz="2400" b="1" dirty="0"/>
              <a:t>Respuesta:</a:t>
            </a:r>
            <a:r>
              <a:rPr lang="es-419" sz="2400" dirty="0"/>
              <a:t> 5 kilogramos de manzanas costarán </a:t>
            </a:r>
            <a:r>
              <a:rPr lang="es-419" sz="2400" b="1" dirty="0"/>
              <a:t>150 $</a:t>
            </a:r>
            <a:r>
              <a:rPr lang="es-419" sz="2400" dirty="0"/>
              <a:t>.</a:t>
            </a:r>
          </a:p>
          <a:p>
            <a:pPr marL="0" lvl="0" indent="0" algn="l" rtl="0">
              <a:spcBef>
                <a:spcPts val="0"/>
              </a:spcBef>
              <a:spcAft>
                <a:spcPts val="1200"/>
              </a:spcAft>
              <a:buNone/>
            </a:pPr>
            <a:endParaRPr dirty="0"/>
          </a:p>
        </p:txBody>
      </p:sp>
      <p:sp>
        <p:nvSpPr>
          <p:cNvPr id="5" name="Estrella: 6 puntas 4">
            <a:extLst>
              <a:ext uri="{FF2B5EF4-FFF2-40B4-BE49-F238E27FC236}">
                <a16:creationId xmlns:a16="http://schemas.microsoft.com/office/drawing/2014/main" id="{CD11D031-AE3A-BF94-056E-B92CB0D9D610}"/>
              </a:ext>
            </a:extLst>
          </p:cNvPr>
          <p:cNvSpPr/>
          <p:nvPr/>
        </p:nvSpPr>
        <p:spPr>
          <a:xfrm>
            <a:off x="6464908" y="1620167"/>
            <a:ext cx="2260452" cy="2476730"/>
          </a:xfrm>
          <a:prstGeom prst="star6">
            <a:avLst/>
          </a:prstGeom>
          <a:solidFill>
            <a:srgbClr val="FFC000">
              <a:alpha val="79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chemeClr val="tx1"/>
                </a:solidFill>
                <a:effectLst/>
                <a:uLnTx/>
                <a:uFillTx/>
                <a:latin typeface="Aptos" panose="02110004020202020204"/>
                <a:ea typeface="+mn-ea"/>
                <a:cs typeface="+mn-cs"/>
              </a:rPr>
              <a:t>Siempre poner las mismas unidades a la “derecha” y a la “izquierda”</a:t>
            </a:r>
          </a:p>
        </p:txBody>
      </p:sp>
      <p:cxnSp>
        <p:nvCxnSpPr>
          <p:cNvPr id="6" name="Conector recto de flecha 5">
            <a:extLst>
              <a:ext uri="{FF2B5EF4-FFF2-40B4-BE49-F238E27FC236}">
                <a16:creationId xmlns:a16="http://schemas.microsoft.com/office/drawing/2014/main" id="{1548C220-9E96-2978-4F7F-E5DCCAED871C}"/>
              </a:ext>
            </a:extLst>
          </p:cNvPr>
          <p:cNvCxnSpPr>
            <a:cxnSpLocks/>
          </p:cNvCxnSpPr>
          <p:nvPr/>
        </p:nvCxnSpPr>
        <p:spPr>
          <a:xfrm flipH="1" flipV="1">
            <a:off x="2467778" y="2571750"/>
            <a:ext cx="4384714" cy="286782"/>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Imagen 1" descr="Logotipo&#10;&#10;Descripción generada automáticamente">
            <a:extLst>
              <a:ext uri="{FF2B5EF4-FFF2-40B4-BE49-F238E27FC236}">
                <a16:creationId xmlns:a16="http://schemas.microsoft.com/office/drawing/2014/main" id="{667DAA0B-0341-D8DA-584B-2A99912DDA52}"/>
              </a:ext>
            </a:extLst>
          </p:cNvPr>
          <p:cNvPicPr>
            <a:picLocks noChangeAspect="1"/>
          </p:cNvPicPr>
          <p:nvPr/>
        </p:nvPicPr>
        <p:blipFill>
          <a:blip r:embed="rId3"/>
          <a:stretch>
            <a:fillRect/>
          </a:stretch>
        </p:blipFill>
        <p:spPr>
          <a:xfrm>
            <a:off x="0" y="393751"/>
            <a:ext cx="1060540" cy="1005392"/>
          </a:xfrm>
          <a:prstGeom prst="rect">
            <a:avLst/>
          </a:prstGeom>
        </p:spPr>
      </p:pic>
    </p:spTree>
    <p:extLst>
      <p:ext uri="{BB962C8B-B14F-4D97-AF65-F5344CB8AC3E}">
        <p14:creationId xmlns:p14="http://schemas.microsoft.com/office/powerpoint/2010/main" val="72450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r>
              <a:rPr lang="es-419" b="1" dirty="0"/>
              <a:t>CONSEJOS GENERALES:</a:t>
            </a:r>
            <a:br>
              <a:rPr lang="es-419" b="1" dirty="0">
                <a:solidFill>
                  <a:srgbClr val="FF0000"/>
                </a:solidFill>
              </a:rPr>
            </a:br>
            <a:endParaRPr dirty="0"/>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285750" indent="-285750">
              <a:buFontTx/>
              <a:buChar char="-"/>
            </a:pPr>
            <a:r>
              <a:rPr lang="es-419" b="1" dirty="0"/>
              <a:t>Leer tranquilamente el enunciado. </a:t>
            </a:r>
          </a:p>
          <a:p>
            <a:pPr marL="285750" indent="-285750">
              <a:buFontTx/>
              <a:buChar char="-"/>
            </a:pPr>
            <a:endParaRPr lang="es-419" dirty="0"/>
          </a:p>
          <a:p>
            <a:pPr marL="285750" indent="-285750">
              <a:buFontTx/>
              <a:buChar char="-"/>
            </a:pPr>
            <a:r>
              <a:rPr lang="es-419" b="1" dirty="0"/>
              <a:t>Antes de empezar con los ejercicios:</a:t>
            </a:r>
          </a:p>
          <a:p>
            <a:pPr marL="742950" lvl="1" indent="-285750">
              <a:buFontTx/>
              <a:buChar char="-"/>
            </a:pPr>
            <a:r>
              <a:rPr lang="es-419" dirty="0"/>
              <a:t>Entender bien que es lo que se pide</a:t>
            </a:r>
          </a:p>
          <a:p>
            <a:pPr marL="742950" lvl="1" indent="-285750">
              <a:buFontTx/>
              <a:buChar char="-"/>
            </a:pPr>
            <a:r>
              <a:rPr lang="es-419" dirty="0"/>
              <a:t>Analizar los datos y las unidades de medidas</a:t>
            </a:r>
          </a:p>
          <a:p>
            <a:pPr marL="742950" lvl="1" indent="-285750">
              <a:buFontTx/>
              <a:buChar char="-"/>
            </a:pPr>
            <a:r>
              <a:rPr lang="es-419" dirty="0"/>
              <a:t>Planteen la solución</a:t>
            </a:r>
          </a:p>
          <a:p>
            <a:pPr marL="742950" lvl="1" indent="-285750">
              <a:buFontTx/>
              <a:buChar char="-"/>
            </a:pPr>
            <a:r>
              <a:rPr lang="es-419" dirty="0"/>
              <a:t>¡Si parece muy complicado, probablemente no lo estamos haciendo bien</a:t>
            </a:r>
          </a:p>
          <a:p>
            <a:pPr marL="742950" lvl="1" indent="-285750">
              <a:buFontTx/>
              <a:buChar char="-"/>
            </a:pPr>
            <a:endParaRPr lang="es-419" dirty="0"/>
          </a:p>
          <a:p>
            <a:pPr marL="285750" indent="-285750">
              <a:buFontTx/>
              <a:buChar char="-"/>
            </a:pPr>
            <a:r>
              <a:rPr lang="es-419" dirty="0"/>
              <a:t>¡Miren las respuestas!</a:t>
            </a:r>
          </a:p>
          <a:p>
            <a:pPr lvl="1"/>
            <a:endParaRPr lang="es-419" dirty="0"/>
          </a:p>
          <a:p>
            <a:pPr marL="285750" indent="-285750">
              <a:buFontTx/>
              <a:buChar char="-"/>
            </a:pPr>
            <a:r>
              <a:rPr lang="es-419" b="1" dirty="0"/>
              <a:t>Miren el tiempo</a:t>
            </a:r>
          </a:p>
          <a:p>
            <a:pPr marL="742950" lvl="1" indent="-285750">
              <a:buFontTx/>
              <a:buChar char="-"/>
            </a:pPr>
            <a:r>
              <a:rPr lang="es-419" dirty="0"/>
              <a:t>Analizar el tiempo que tienen a disposición</a:t>
            </a:r>
          </a:p>
          <a:p>
            <a:pPr marL="742950" lvl="1" indent="-285750">
              <a:buFontTx/>
              <a:buChar char="-"/>
            </a:pPr>
            <a:r>
              <a:rPr lang="es-419" dirty="0"/>
              <a:t>Si se complica mucho una respuesta, sigan con las otras</a:t>
            </a:r>
          </a:p>
          <a:p>
            <a:pPr marL="742950" lvl="1" indent="-285750">
              <a:buFontTx/>
              <a:buChar char="-"/>
            </a:pPr>
            <a:r>
              <a:rPr lang="es-419" dirty="0"/>
              <a:t>No dejen ninguna pregunta sin contestar, una respuesta nula es igual que una respuesta incorrecta</a:t>
            </a:r>
          </a:p>
          <a:p>
            <a:pPr marL="0" lvl="0" indent="0" algn="l" rtl="0">
              <a:spcBef>
                <a:spcPts val="0"/>
              </a:spcBef>
              <a:spcAft>
                <a:spcPts val="1200"/>
              </a:spcAft>
              <a:buNone/>
            </a:pPr>
            <a:endParaRPr dirty="0"/>
          </a:p>
        </p:txBody>
      </p:sp>
      <p:sp>
        <p:nvSpPr>
          <p:cNvPr id="2" name="Estrella: 6 puntas 1">
            <a:extLst>
              <a:ext uri="{FF2B5EF4-FFF2-40B4-BE49-F238E27FC236}">
                <a16:creationId xmlns:a16="http://schemas.microsoft.com/office/drawing/2014/main" id="{8151D3CD-A5A5-0881-DBEE-DF4C15518AC7}"/>
              </a:ext>
            </a:extLst>
          </p:cNvPr>
          <p:cNvSpPr/>
          <p:nvPr/>
        </p:nvSpPr>
        <p:spPr>
          <a:xfrm>
            <a:off x="5885870" y="380113"/>
            <a:ext cx="2740338" cy="2539357"/>
          </a:xfrm>
          <a:prstGeom prst="star6">
            <a:avLst/>
          </a:prstGeom>
          <a:solidFill>
            <a:srgbClr val="FFC00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ptos" panose="020B0004020202020204" pitchFamily="34" charset="0"/>
              </a:rPr>
              <a:t>¡¡¡No se pongan nerviosos!!!</a:t>
            </a:r>
          </a:p>
          <a:p>
            <a:pPr algn="ctr"/>
            <a:r>
              <a:rPr lang="es-ES" dirty="0">
                <a:solidFill>
                  <a:schemeClr val="tx1"/>
                </a:solidFill>
                <a:latin typeface="Aptos" panose="020B0004020202020204" pitchFamily="34" charset="0"/>
              </a:rPr>
              <a:t> Son todos cálculos sencillos</a:t>
            </a:r>
          </a:p>
        </p:txBody>
      </p:sp>
      <p:pic>
        <p:nvPicPr>
          <p:cNvPr id="3" name="Imagen 2" descr="Logotipo&#10;&#10;Descripción generada automáticamente">
            <a:extLst>
              <a:ext uri="{FF2B5EF4-FFF2-40B4-BE49-F238E27FC236}">
                <a16:creationId xmlns:a16="http://schemas.microsoft.com/office/drawing/2014/main" id="{86E743DB-6F1F-A910-7767-30F8DC41F511}"/>
              </a:ext>
            </a:extLst>
          </p:cNvPr>
          <p:cNvPicPr>
            <a:picLocks noChangeAspect="1"/>
          </p:cNvPicPr>
          <p:nvPr/>
        </p:nvPicPr>
        <p:blipFill>
          <a:blip r:embed="rId3"/>
          <a:stretch>
            <a:fillRect/>
          </a:stretch>
        </p:blipFill>
        <p:spPr>
          <a:xfrm>
            <a:off x="0" y="393751"/>
            <a:ext cx="1060540" cy="1005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33">
          <a:extLst>
            <a:ext uri="{FF2B5EF4-FFF2-40B4-BE49-F238E27FC236}">
              <a16:creationId xmlns:a16="http://schemas.microsoft.com/office/drawing/2014/main" id="{16FAD5C0-E9A9-30A3-AA66-A73290420DA3}"/>
            </a:ext>
          </a:extLst>
        </p:cNvPr>
        <p:cNvGrpSpPr/>
        <p:nvPr/>
      </p:nvGrpSpPr>
      <p:grpSpPr>
        <a:xfrm>
          <a:off x="0" y="0"/>
          <a:ext cx="0" cy="0"/>
          <a:chOff x="0" y="0"/>
          <a:chExt cx="0" cy="0"/>
        </a:xfrm>
      </p:grpSpPr>
      <p:sp>
        <p:nvSpPr>
          <p:cNvPr id="134" name="Google Shape;134;p13">
            <a:extLst>
              <a:ext uri="{FF2B5EF4-FFF2-40B4-BE49-F238E27FC236}">
                <a16:creationId xmlns:a16="http://schemas.microsoft.com/office/drawing/2014/main" id="{D6965323-2379-728B-EB2D-28147D66EACA}"/>
              </a:ext>
            </a:extLst>
          </p:cNvPr>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dirty="0"/>
              <a:t>¡EMPEZAMOS CON LOS PROBLEMAS!</a:t>
            </a:r>
            <a:endParaRPr dirty="0">
              <a:latin typeface="+mj-lt"/>
            </a:endParaRPr>
          </a:p>
        </p:txBody>
      </p:sp>
      <p:pic>
        <p:nvPicPr>
          <p:cNvPr id="2" name="Imagen 1" descr="Logotipo&#10;&#10;Descripción generada automáticamente">
            <a:extLst>
              <a:ext uri="{FF2B5EF4-FFF2-40B4-BE49-F238E27FC236}">
                <a16:creationId xmlns:a16="http://schemas.microsoft.com/office/drawing/2014/main" id="{0811833B-C6B8-15BA-370C-5DF1E0AB7BA7}"/>
              </a:ext>
            </a:extLst>
          </p:cNvPr>
          <p:cNvPicPr>
            <a:picLocks noChangeAspect="1"/>
          </p:cNvPicPr>
          <p:nvPr/>
        </p:nvPicPr>
        <p:blipFill>
          <a:blip r:embed="rId3"/>
          <a:stretch>
            <a:fillRect/>
          </a:stretch>
        </p:blipFill>
        <p:spPr>
          <a:xfrm>
            <a:off x="-18678" y="-22034"/>
            <a:ext cx="3158486" cy="2994245"/>
          </a:xfrm>
          <a:prstGeom prst="rect">
            <a:avLst/>
          </a:prstGeom>
        </p:spPr>
      </p:pic>
    </p:spTree>
    <p:extLst>
      <p:ext uri="{BB962C8B-B14F-4D97-AF65-F5344CB8AC3E}">
        <p14:creationId xmlns:p14="http://schemas.microsoft.com/office/powerpoint/2010/main" val="179284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D6547718-41CD-1941-20CC-09CAB2C9233E}"/>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DD0684E3-AD8F-4580-1EAE-CAF20225E8A1}"/>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500" dirty="0"/>
              <a:t>EX 1. Velocidad de un auto de carrera</a:t>
            </a:r>
            <a:br>
              <a:rPr lang="es-419" sz="1500" dirty="0"/>
            </a:br>
            <a:r>
              <a:rPr lang="es-419" sz="1500" dirty="0"/>
              <a:t>Este gráfico muestra cómo varía la velocidad de un auto de carrera a lo largo de una pista plana de 3km durante su segunda vuelta.</a:t>
            </a:r>
            <a:br>
              <a:rPr lang="es-419" sz="1500" dirty="0"/>
            </a:br>
            <a:endParaRPr lang="es-419" sz="1500" dirty="0"/>
          </a:p>
        </p:txBody>
      </p:sp>
      <p:pic>
        <p:nvPicPr>
          <p:cNvPr id="2" name="object 33">
            <a:extLst>
              <a:ext uri="{FF2B5EF4-FFF2-40B4-BE49-F238E27FC236}">
                <a16:creationId xmlns:a16="http://schemas.microsoft.com/office/drawing/2014/main" id="{F6195D23-778F-EB21-D296-874757012191}"/>
              </a:ext>
            </a:extLst>
          </p:cNvPr>
          <p:cNvPicPr>
            <a:picLocks noChangeAspect="1"/>
          </p:cNvPicPr>
          <p:nvPr/>
        </p:nvPicPr>
        <p:blipFill>
          <a:blip r:embed="rId3" cstate="print"/>
          <a:stretch>
            <a:fillRect/>
          </a:stretch>
        </p:blipFill>
        <p:spPr>
          <a:xfrm>
            <a:off x="1297500" y="1567550"/>
            <a:ext cx="4209808" cy="2114418"/>
          </a:xfrm>
          <a:prstGeom prst="rect">
            <a:avLst/>
          </a:prstGeom>
        </p:spPr>
      </p:pic>
      <p:sp>
        <p:nvSpPr>
          <p:cNvPr id="3" name="Estrella: 6 puntas 2">
            <a:extLst>
              <a:ext uri="{FF2B5EF4-FFF2-40B4-BE49-F238E27FC236}">
                <a16:creationId xmlns:a16="http://schemas.microsoft.com/office/drawing/2014/main" id="{E51D0D61-299D-1BEE-DC45-02AFC8DD6223}"/>
              </a:ext>
            </a:extLst>
          </p:cNvPr>
          <p:cNvSpPr/>
          <p:nvPr/>
        </p:nvSpPr>
        <p:spPr>
          <a:xfrm>
            <a:off x="90241" y="3308338"/>
            <a:ext cx="1595340" cy="1835162"/>
          </a:xfrm>
          <a:prstGeom prst="star6">
            <a:avLst/>
          </a:prstGeom>
          <a:solidFill>
            <a:srgbClr val="FFC00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Solo hay que leer los ejes del grafico</a:t>
            </a:r>
          </a:p>
        </p:txBody>
      </p:sp>
      <p:sp>
        <p:nvSpPr>
          <p:cNvPr id="4" name="CuadroTexto 3">
            <a:extLst>
              <a:ext uri="{FF2B5EF4-FFF2-40B4-BE49-F238E27FC236}">
                <a16:creationId xmlns:a16="http://schemas.microsoft.com/office/drawing/2014/main" id="{E8007404-0178-9D68-D216-FD4218A71586}"/>
              </a:ext>
            </a:extLst>
          </p:cNvPr>
          <p:cNvSpPr txBox="1"/>
          <p:nvPr/>
        </p:nvSpPr>
        <p:spPr>
          <a:xfrm>
            <a:off x="2407808" y="3727957"/>
            <a:ext cx="5206364" cy="1092607"/>
          </a:xfrm>
          <a:prstGeom prst="rect">
            <a:avLst/>
          </a:prstGeom>
          <a:noFill/>
          <a:ln w="38100">
            <a:solidFill>
              <a:srgbClr val="00B050"/>
            </a:solidFill>
          </a:ln>
        </p:spPr>
        <p:txBody>
          <a:bodyPr wrap="square">
            <a:spAutoFit/>
          </a:bodyPr>
          <a:lstStyle/>
          <a:p>
            <a:pPr algn="l"/>
            <a:r>
              <a:rPr lang="es-419" sz="1300" dirty="0">
                <a:solidFill>
                  <a:schemeClr val="lt1"/>
                </a:solidFill>
                <a:latin typeface="Lato" panose="020F0502020204030203" pitchFamily="34" charset="0"/>
                <a:ea typeface="Lato" panose="020F0502020204030203" pitchFamily="34" charset="0"/>
                <a:cs typeface="Lato" panose="020F0502020204030203" pitchFamily="34" charset="0"/>
                <a:sym typeface="Montserrat"/>
              </a:rPr>
              <a:t>¿Dónde se registró la velocidad más baja durante la segunda vuelta?</a:t>
            </a:r>
          </a:p>
          <a:p>
            <a:pPr algn="l"/>
            <a:r>
              <a:rPr lang="es-419" sz="1300" dirty="0">
                <a:solidFill>
                  <a:schemeClr val="lt1"/>
                </a:solidFill>
                <a:latin typeface="Lato" panose="020F0502020204030203" pitchFamily="34" charset="0"/>
                <a:ea typeface="Lato" panose="020F0502020204030203" pitchFamily="34" charset="0"/>
                <a:cs typeface="Lato" panose="020F0502020204030203" pitchFamily="34" charset="0"/>
                <a:sym typeface="Montserrat"/>
              </a:rPr>
              <a:t>A. En la línea de partida.</a:t>
            </a:r>
          </a:p>
          <a:p>
            <a:pPr algn="l"/>
            <a:r>
              <a:rPr lang="es-419" sz="1300" dirty="0">
                <a:solidFill>
                  <a:schemeClr val="lt1"/>
                </a:solidFill>
                <a:latin typeface="Lato" panose="020F0502020204030203" pitchFamily="34" charset="0"/>
                <a:ea typeface="Lato" panose="020F0502020204030203" pitchFamily="34" charset="0"/>
                <a:cs typeface="Lato" panose="020F0502020204030203" pitchFamily="34" charset="0"/>
                <a:sym typeface="Montserrat"/>
              </a:rPr>
              <a:t>B. Aproximadamente en el km 0.8.</a:t>
            </a:r>
          </a:p>
          <a:p>
            <a:pPr algn="l"/>
            <a:r>
              <a:rPr lang="es-419" sz="1300" dirty="0">
                <a:solidFill>
                  <a:schemeClr val="lt1"/>
                </a:solidFill>
                <a:highlight>
                  <a:srgbClr val="FF0000"/>
                </a:highlight>
                <a:latin typeface="Lato" panose="020F0502020204030203" pitchFamily="34" charset="0"/>
                <a:ea typeface="Lato" panose="020F0502020204030203" pitchFamily="34" charset="0"/>
                <a:cs typeface="Lato" panose="020F0502020204030203" pitchFamily="34" charset="0"/>
                <a:sym typeface="Montserrat"/>
              </a:rPr>
              <a:t>C. Aproximadamente en el km 1.3.</a:t>
            </a:r>
          </a:p>
          <a:p>
            <a:pPr algn="l"/>
            <a:r>
              <a:rPr lang="es-419" sz="1300" dirty="0">
                <a:solidFill>
                  <a:schemeClr val="lt1"/>
                </a:solidFill>
                <a:latin typeface="Lato" panose="020F0502020204030203" pitchFamily="34" charset="0"/>
                <a:ea typeface="Lato" panose="020F0502020204030203" pitchFamily="34" charset="0"/>
                <a:cs typeface="Lato" panose="020F0502020204030203" pitchFamily="34" charset="0"/>
                <a:sym typeface="Montserrat"/>
              </a:rPr>
              <a:t>D. A mitad del recorrido</a:t>
            </a:r>
            <a:endParaRPr lang="es-ES" sz="1300" dirty="0">
              <a:solidFill>
                <a:schemeClr val="lt1"/>
              </a:solidFill>
              <a:latin typeface="Lato" panose="020F0502020204030203" pitchFamily="34" charset="0"/>
              <a:ea typeface="Lato" panose="020F0502020204030203" pitchFamily="34" charset="0"/>
              <a:cs typeface="Lato" panose="020F0502020204030203" pitchFamily="34" charset="0"/>
              <a:sym typeface="Montserrat"/>
            </a:endParaRPr>
          </a:p>
        </p:txBody>
      </p:sp>
      <p:cxnSp>
        <p:nvCxnSpPr>
          <p:cNvPr id="6" name="Conector recto de flecha 5">
            <a:extLst>
              <a:ext uri="{FF2B5EF4-FFF2-40B4-BE49-F238E27FC236}">
                <a16:creationId xmlns:a16="http://schemas.microsoft.com/office/drawing/2014/main" id="{7E20263C-969C-A001-26F5-0425C197EDDE}"/>
              </a:ext>
            </a:extLst>
          </p:cNvPr>
          <p:cNvCxnSpPr/>
          <p:nvPr/>
        </p:nvCxnSpPr>
        <p:spPr>
          <a:xfrm flipH="1" flipV="1">
            <a:off x="3223260" y="2766060"/>
            <a:ext cx="179144" cy="91590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Marcador de texto 6">
            <a:extLst>
              <a:ext uri="{FF2B5EF4-FFF2-40B4-BE49-F238E27FC236}">
                <a16:creationId xmlns:a16="http://schemas.microsoft.com/office/drawing/2014/main" id="{414EB48F-7BF3-501F-917B-5E8E406C9828}"/>
              </a:ext>
            </a:extLst>
          </p:cNvPr>
          <p:cNvSpPr>
            <a:spLocks noGrp="1"/>
          </p:cNvSpPr>
          <p:nvPr>
            <p:ph type="body" idx="1"/>
          </p:nvPr>
        </p:nvSpPr>
        <p:spPr>
          <a:xfrm flipV="1">
            <a:off x="3146984" y="2624759"/>
            <a:ext cx="179145" cy="19431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r>
              <a:rPr lang="es-ES" dirty="0"/>
              <a:t>1.3</a:t>
            </a:r>
          </a:p>
        </p:txBody>
      </p:sp>
      <p:sp>
        <p:nvSpPr>
          <p:cNvPr id="8" name="CuadroTexto 7">
            <a:extLst>
              <a:ext uri="{FF2B5EF4-FFF2-40B4-BE49-F238E27FC236}">
                <a16:creationId xmlns:a16="http://schemas.microsoft.com/office/drawing/2014/main" id="{CFCF02F7-B6CC-8D5E-17DB-AF8DDC11E03F}"/>
              </a:ext>
            </a:extLst>
          </p:cNvPr>
          <p:cNvSpPr txBox="1"/>
          <p:nvPr/>
        </p:nvSpPr>
        <p:spPr>
          <a:xfrm>
            <a:off x="2751990" y="2571750"/>
            <a:ext cx="397866" cy="276999"/>
          </a:xfrm>
          <a:prstGeom prst="rect">
            <a:avLst/>
          </a:prstGeom>
          <a:noFill/>
        </p:spPr>
        <p:txBody>
          <a:bodyPr wrap="none" rtlCol="0">
            <a:spAutoFit/>
          </a:bodyPr>
          <a:lstStyle/>
          <a:p>
            <a:r>
              <a:rPr lang="es-ES" sz="1200" dirty="0">
                <a:solidFill>
                  <a:srgbClr val="00B050"/>
                </a:solidFill>
              </a:rPr>
              <a:t>1.3</a:t>
            </a:r>
          </a:p>
        </p:txBody>
      </p:sp>
      <p:sp>
        <p:nvSpPr>
          <p:cNvPr id="9" name="CuadroTexto 8">
            <a:extLst>
              <a:ext uri="{FF2B5EF4-FFF2-40B4-BE49-F238E27FC236}">
                <a16:creationId xmlns:a16="http://schemas.microsoft.com/office/drawing/2014/main" id="{94E078D1-F7A9-445D-4490-B39423C2A00A}"/>
              </a:ext>
            </a:extLst>
          </p:cNvPr>
          <p:cNvSpPr txBox="1"/>
          <p:nvPr/>
        </p:nvSpPr>
        <p:spPr>
          <a:xfrm>
            <a:off x="5718944" y="1469897"/>
            <a:ext cx="3334815" cy="1892826"/>
          </a:xfrm>
          <a:prstGeom prst="rect">
            <a:avLst/>
          </a:prstGeom>
          <a:noFill/>
          <a:ln w="38100">
            <a:solidFill>
              <a:srgbClr val="FF0000"/>
            </a:solidFill>
          </a:ln>
        </p:spPr>
        <p:txBody>
          <a:bodyPr wrap="square">
            <a:spAutoFit/>
          </a:bodyPr>
          <a:lstStyle/>
          <a:p>
            <a:pPr algn="l"/>
            <a:r>
              <a:rPr lang="es-419" sz="1300" dirty="0">
                <a:solidFill>
                  <a:schemeClr val="lt1"/>
                </a:solidFill>
                <a:latin typeface="Lato" panose="020F0502020204030203" pitchFamily="34" charset="0"/>
                <a:ea typeface="Lato" panose="020F0502020204030203" pitchFamily="34" charset="0"/>
                <a:cs typeface="Lato" panose="020F0502020204030203" pitchFamily="34" charset="0"/>
              </a:rPr>
              <a:t>¿Cuál es la distancia aproximada desde el punto donde se registró la velocidad mínima y la próxima vez que el auto</a:t>
            </a:r>
          </a:p>
          <a:p>
            <a:pPr algn="l"/>
            <a:r>
              <a:rPr lang="es-ES" sz="1300" dirty="0">
                <a:solidFill>
                  <a:schemeClr val="lt1"/>
                </a:solidFill>
                <a:latin typeface="Lato" panose="020F0502020204030203" pitchFamily="34" charset="0"/>
                <a:ea typeface="Lato" panose="020F0502020204030203" pitchFamily="34" charset="0"/>
                <a:cs typeface="Lato" panose="020F0502020204030203" pitchFamily="34" charset="0"/>
              </a:rPr>
              <a:t>desaceleró?</a:t>
            </a:r>
          </a:p>
          <a:p>
            <a:pPr algn="l"/>
            <a:endParaRPr lang="es-ES" sz="1300" dirty="0">
              <a:solidFill>
                <a:schemeClr val="lt1"/>
              </a:solidFill>
              <a:latin typeface="Lato" panose="020F0502020204030203" pitchFamily="34" charset="0"/>
              <a:ea typeface="Lato" panose="020F0502020204030203" pitchFamily="34" charset="0"/>
              <a:cs typeface="Lato" panose="020F0502020204030203" pitchFamily="34" charset="0"/>
            </a:endParaRPr>
          </a:p>
          <a:p>
            <a:pPr algn="l"/>
            <a:r>
              <a:rPr lang="es-ES" sz="1300" dirty="0">
                <a:solidFill>
                  <a:schemeClr val="lt1"/>
                </a:solidFill>
                <a:latin typeface="Lato" panose="020F0502020204030203" pitchFamily="34" charset="0"/>
                <a:ea typeface="Lato" panose="020F0502020204030203" pitchFamily="34" charset="0"/>
                <a:cs typeface="Lato" panose="020F0502020204030203" pitchFamily="34" charset="0"/>
              </a:rPr>
              <a:t>A. 0.5 km</a:t>
            </a:r>
          </a:p>
          <a:p>
            <a:pPr algn="l"/>
            <a:r>
              <a:rPr lang="es-ES" sz="1300" dirty="0">
                <a:solidFill>
                  <a:schemeClr val="lt1"/>
                </a:solidFill>
                <a:highlight>
                  <a:srgbClr val="FF0000"/>
                </a:highlight>
                <a:latin typeface="Lato" panose="020F0502020204030203" pitchFamily="34" charset="0"/>
                <a:ea typeface="Lato" panose="020F0502020204030203" pitchFamily="34" charset="0"/>
                <a:cs typeface="Lato" panose="020F0502020204030203" pitchFamily="34" charset="0"/>
              </a:rPr>
              <a:t>B. 1 km</a:t>
            </a:r>
          </a:p>
          <a:p>
            <a:pPr algn="l"/>
            <a:r>
              <a:rPr lang="es-ES" sz="1300" dirty="0">
                <a:solidFill>
                  <a:schemeClr val="lt1"/>
                </a:solidFill>
                <a:latin typeface="Lato" panose="020F0502020204030203" pitchFamily="34" charset="0"/>
                <a:ea typeface="Lato" panose="020F0502020204030203" pitchFamily="34" charset="0"/>
                <a:cs typeface="Lato" panose="020F0502020204030203" pitchFamily="34" charset="0"/>
              </a:rPr>
              <a:t>C. 1.7 km</a:t>
            </a:r>
          </a:p>
          <a:p>
            <a:pPr algn="l"/>
            <a:r>
              <a:rPr lang="es-ES" sz="1300" dirty="0">
                <a:solidFill>
                  <a:schemeClr val="lt1"/>
                </a:solidFill>
                <a:latin typeface="Lato" panose="020F0502020204030203" pitchFamily="34" charset="0"/>
                <a:ea typeface="Lato" panose="020F0502020204030203" pitchFamily="34" charset="0"/>
                <a:cs typeface="Lato" panose="020F0502020204030203" pitchFamily="34" charset="0"/>
              </a:rPr>
              <a:t>D. 2.3 km</a:t>
            </a:r>
          </a:p>
        </p:txBody>
      </p:sp>
      <p:sp>
        <p:nvSpPr>
          <p:cNvPr id="10" name="Marcador de texto 6">
            <a:extLst>
              <a:ext uri="{FF2B5EF4-FFF2-40B4-BE49-F238E27FC236}">
                <a16:creationId xmlns:a16="http://schemas.microsoft.com/office/drawing/2014/main" id="{98F16C05-F980-4B66-A0C7-13B101710070}"/>
              </a:ext>
            </a:extLst>
          </p:cNvPr>
          <p:cNvSpPr txBox="1">
            <a:spLocks/>
          </p:cNvSpPr>
          <p:nvPr/>
        </p:nvSpPr>
        <p:spPr>
          <a:xfrm flipV="1">
            <a:off x="4169717" y="2209913"/>
            <a:ext cx="179145" cy="194310"/>
          </a:xfrm>
          <a:prstGeom prst="ellipse">
            <a:avLst/>
          </a:prstGeom>
          <a:noFill/>
          <a:ln w="25400" cap="flat" cmpd="sng" algn="ctr">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rtlCol="0" anchor="ctr" anchorCtr="0">
            <a:normAutofit fontScale="250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r>
              <a:rPr lang="es-ES" dirty="0"/>
              <a:t>1.3</a:t>
            </a:r>
          </a:p>
        </p:txBody>
      </p:sp>
      <p:cxnSp>
        <p:nvCxnSpPr>
          <p:cNvPr id="11" name="Conector recto de flecha 10">
            <a:extLst>
              <a:ext uri="{FF2B5EF4-FFF2-40B4-BE49-F238E27FC236}">
                <a16:creationId xmlns:a16="http://schemas.microsoft.com/office/drawing/2014/main" id="{FAECE69F-4F2F-6F6E-5EE1-662FED78B8FE}"/>
              </a:ext>
            </a:extLst>
          </p:cNvPr>
          <p:cNvCxnSpPr>
            <a:cxnSpLocks/>
            <a:stCxn id="9" idx="1"/>
            <a:endCxn id="10" idx="5"/>
          </p:cNvCxnSpPr>
          <p:nvPr/>
        </p:nvCxnSpPr>
        <p:spPr>
          <a:xfrm flipH="1" flipV="1">
            <a:off x="4322627" y="2238369"/>
            <a:ext cx="1396317" cy="1779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1110BCC2-9D59-4461-429B-499038A63499}"/>
              </a:ext>
            </a:extLst>
          </p:cNvPr>
          <p:cNvSpPr txBox="1"/>
          <p:nvPr/>
        </p:nvSpPr>
        <p:spPr>
          <a:xfrm>
            <a:off x="3973026" y="2371607"/>
            <a:ext cx="397866" cy="276999"/>
          </a:xfrm>
          <a:prstGeom prst="rect">
            <a:avLst/>
          </a:prstGeom>
          <a:noFill/>
        </p:spPr>
        <p:txBody>
          <a:bodyPr wrap="none" rtlCol="0">
            <a:spAutoFit/>
          </a:bodyPr>
          <a:lstStyle/>
          <a:p>
            <a:r>
              <a:rPr lang="es-ES" sz="1200" dirty="0">
                <a:solidFill>
                  <a:srgbClr val="FF0000"/>
                </a:solidFill>
              </a:rPr>
              <a:t>2.3</a:t>
            </a:r>
          </a:p>
        </p:txBody>
      </p:sp>
      <p:pic>
        <p:nvPicPr>
          <p:cNvPr id="5" name="Imagen 4" descr="Logotipo&#10;&#10;Descripción generada automáticamente">
            <a:extLst>
              <a:ext uri="{FF2B5EF4-FFF2-40B4-BE49-F238E27FC236}">
                <a16:creationId xmlns:a16="http://schemas.microsoft.com/office/drawing/2014/main" id="{D2309A90-B50E-08AE-ECDE-DEC46B77C367}"/>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122000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EEFE2758-9AA0-CC68-14C3-62BFDA66EDBB}"/>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D3B7D016-5029-EF32-8999-817D04F79F66}"/>
              </a:ext>
            </a:extLst>
          </p:cNvPr>
          <p:cNvSpPr txBox="1">
            <a:spLocks noGrp="1"/>
          </p:cNvSpPr>
          <p:nvPr>
            <p:ph type="title"/>
          </p:nvPr>
        </p:nvSpPr>
        <p:spPr>
          <a:xfrm>
            <a:off x="1297500" y="63239"/>
            <a:ext cx="7817324" cy="2569787"/>
          </a:xfrm>
          <a:prstGeom prst="rect">
            <a:avLst/>
          </a:prstGeom>
        </p:spPr>
        <p:txBody>
          <a:bodyPr spcFirstLastPara="1" wrap="square" lIns="91425" tIns="91425" rIns="91425" bIns="91425" anchor="t" anchorCtr="0">
            <a:noAutofit/>
          </a:bodyPr>
          <a:lstStyle/>
          <a:p>
            <a:r>
              <a:rPr lang="es-419" sz="1200" dirty="0"/>
              <a:t>EX 2. FARO</a:t>
            </a:r>
            <a:br>
              <a:rPr lang="es-419" sz="1200" dirty="0"/>
            </a:br>
            <a:r>
              <a:rPr lang="es-419" sz="1200" dirty="0"/>
              <a:t>Los faros son torres provistas de una luz intermitente en su parte superior. Los faros ayudan a los barcos a encontrar su camino de noche, cuando navegan cerca de la costa.</a:t>
            </a:r>
            <a:br>
              <a:rPr lang="es-419" sz="1200" dirty="0"/>
            </a:br>
            <a:r>
              <a:rPr lang="es-419" sz="1200" dirty="0"/>
              <a:t>La luz de un faro se prende y se apaga respondiendo a un patrón fijo. Cada faro tiene su propio patrón.</a:t>
            </a:r>
            <a:br>
              <a:rPr lang="es-419" sz="1200" dirty="0"/>
            </a:br>
            <a:r>
              <a:rPr lang="es-419" sz="1200" dirty="0"/>
              <a:t>En el siguiente diagrama, se muestra el patrón de un determinado faro. Los rayos de luz se alternan con momentos de </a:t>
            </a:r>
            <a:r>
              <a:rPr lang="es-ES" sz="1200" dirty="0"/>
              <a:t>oscuridad.</a:t>
            </a:r>
            <a:br>
              <a:rPr lang="es-ES" sz="1200" dirty="0"/>
            </a:br>
            <a:r>
              <a:rPr lang="es-419" sz="1200" dirty="0"/>
              <a:t>Éste es un patrón que se repite cada cierto tiempo. El tiempo que toma un ciclo completo, antes de comenzar a repetirse, se llama período. Cuando encuentras el período de un patrón, resulta fácil completar el diagrama para los siguientes segundos, </a:t>
            </a:r>
            <a:r>
              <a:rPr lang="pt-BR" sz="1200" dirty="0"/>
              <a:t>o minutos, o incluso horas.</a:t>
            </a:r>
            <a:br>
              <a:rPr lang="es-ES" sz="1000" dirty="0"/>
            </a:br>
            <a:endParaRPr sz="1000" dirty="0"/>
          </a:p>
        </p:txBody>
      </p:sp>
      <p:pic>
        <p:nvPicPr>
          <p:cNvPr id="2" name="object 64">
            <a:extLst>
              <a:ext uri="{FF2B5EF4-FFF2-40B4-BE49-F238E27FC236}">
                <a16:creationId xmlns:a16="http://schemas.microsoft.com/office/drawing/2014/main" id="{0DCE0BF1-99BF-0173-910B-A21D200CE02E}"/>
              </a:ext>
            </a:extLst>
          </p:cNvPr>
          <p:cNvPicPr>
            <a:picLocks noChangeAspect="1"/>
          </p:cNvPicPr>
          <p:nvPr/>
        </p:nvPicPr>
        <p:blipFill>
          <a:blip r:embed="rId3" cstate="print"/>
          <a:stretch>
            <a:fillRect/>
          </a:stretch>
        </p:blipFill>
        <p:spPr>
          <a:xfrm>
            <a:off x="518601" y="2085770"/>
            <a:ext cx="4420733" cy="2196000"/>
          </a:xfrm>
          <a:prstGeom prst="rect">
            <a:avLst/>
          </a:prstGeom>
        </p:spPr>
      </p:pic>
      <p:cxnSp>
        <p:nvCxnSpPr>
          <p:cNvPr id="3" name="Conector recto de flecha 2">
            <a:extLst>
              <a:ext uri="{FF2B5EF4-FFF2-40B4-BE49-F238E27FC236}">
                <a16:creationId xmlns:a16="http://schemas.microsoft.com/office/drawing/2014/main" id="{8B81CF1C-4226-BF96-E656-D7F3A460C6A1}"/>
              </a:ext>
            </a:extLst>
          </p:cNvPr>
          <p:cNvCxnSpPr>
            <a:cxnSpLocks/>
          </p:cNvCxnSpPr>
          <p:nvPr/>
        </p:nvCxnSpPr>
        <p:spPr>
          <a:xfrm>
            <a:off x="2564432" y="2402401"/>
            <a:ext cx="1357573" cy="0"/>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 name="Conector recto de flecha 4">
            <a:extLst>
              <a:ext uri="{FF2B5EF4-FFF2-40B4-BE49-F238E27FC236}">
                <a16:creationId xmlns:a16="http://schemas.microsoft.com/office/drawing/2014/main" id="{6D470535-60A1-0218-C9F3-256113A9DB4C}"/>
              </a:ext>
            </a:extLst>
          </p:cNvPr>
          <p:cNvCxnSpPr>
            <a:cxnSpLocks/>
          </p:cNvCxnSpPr>
          <p:nvPr/>
        </p:nvCxnSpPr>
        <p:spPr>
          <a:xfrm>
            <a:off x="1196503" y="3226834"/>
            <a:ext cx="1357573" cy="0"/>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Marcador de texto 8">
            <a:extLst>
              <a:ext uri="{FF2B5EF4-FFF2-40B4-BE49-F238E27FC236}">
                <a16:creationId xmlns:a16="http://schemas.microsoft.com/office/drawing/2014/main" id="{6F9D243A-2704-0B34-E8F4-22DFCDE8DB68}"/>
              </a:ext>
            </a:extLst>
          </p:cNvPr>
          <p:cNvSpPr>
            <a:spLocks noGrp="1"/>
          </p:cNvSpPr>
          <p:nvPr>
            <p:ph type="body" idx="1"/>
          </p:nvPr>
        </p:nvSpPr>
        <p:spPr>
          <a:xfrm>
            <a:off x="5231077" y="2052719"/>
            <a:ext cx="2409325" cy="1481114"/>
          </a:xfrm>
          <a:ln w="38100">
            <a:solidFill>
              <a:srgbClr val="FF0000"/>
            </a:solidFill>
          </a:ln>
        </p:spPr>
        <p:txBody>
          <a:bodyPr>
            <a:normAutofit fontScale="25000" lnSpcReduction="20000"/>
          </a:bodyPr>
          <a:lstStyle/>
          <a:p>
            <a:pPr marL="146050" indent="0" algn="l">
              <a:buNone/>
            </a:pPr>
            <a:r>
              <a:rPr lang="es-419" sz="4800" dirty="0">
                <a:latin typeface="Lato" panose="020F0502020204030203" pitchFamily="34" charset="0"/>
                <a:ea typeface="Lato" panose="020F0502020204030203" pitchFamily="34" charset="0"/>
                <a:cs typeface="Lato" panose="020F0502020204030203" pitchFamily="34" charset="0"/>
                <a:sym typeface="Montserrat"/>
              </a:rPr>
              <a:t>¿Cuál de los siguientes podría ser el período del patrón de este faro?</a:t>
            </a:r>
          </a:p>
          <a:p>
            <a:pPr marL="146050" indent="0" algn="l">
              <a:buNone/>
            </a:pPr>
            <a:endParaRPr lang="es-419" sz="4800" dirty="0">
              <a:latin typeface="Lato" panose="020F0502020204030203" pitchFamily="34" charset="0"/>
              <a:ea typeface="Lato" panose="020F0502020204030203" pitchFamily="34" charset="0"/>
              <a:cs typeface="Lato" panose="020F0502020204030203" pitchFamily="34" charset="0"/>
              <a:sym typeface="Montserrat"/>
            </a:endParaRPr>
          </a:p>
          <a:p>
            <a:pPr marL="146050" indent="0" algn="l">
              <a:buNone/>
            </a:pPr>
            <a:r>
              <a:rPr lang="es-ES" sz="4800" dirty="0">
                <a:latin typeface="Lato" panose="020F0502020204030203" pitchFamily="34" charset="0"/>
                <a:ea typeface="Lato" panose="020F0502020204030203" pitchFamily="34" charset="0"/>
                <a:cs typeface="Lato" panose="020F0502020204030203" pitchFamily="34" charset="0"/>
                <a:sym typeface="Montserrat"/>
              </a:rPr>
              <a:t>A. 2 segundos</a:t>
            </a:r>
          </a:p>
          <a:p>
            <a:pPr marL="146050" indent="0" algn="l">
              <a:buNone/>
            </a:pPr>
            <a:r>
              <a:rPr lang="es-ES" sz="4800" dirty="0">
                <a:latin typeface="Lato" panose="020F0502020204030203" pitchFamily="34" charset="0"/>
                <a:ea typeface="Lato" panose="020F0502020204030203" pitchFamily="34" charset="0"/>
                <a:cs typeface="Lato" panose="020F0502020204030203" pitchFamily="34" charset="0"/>
                <a:sym typeface="Montserrat"/>
              </a:rPr>
              <a:t>B. 3 segundos</a:t>
            </a:r>
          </a:p>
          <a:p>
            <a:pPr marL="146050" indent="0" algn="l">
              <a:buNone/>
            </a:pPr>
            <a:r>
              <a:rPr lang="es-ES" sz="4800" dirty="0">
                <a:highlight>
                  <a:srgbClr val="FF0000"/>
                </a:highlight>
                <a:latin typeface="Lato" panose="020F0502020204030203" pitchFamily="34" charset="0"/>
                <a:ea typeface="Lato" panose="020F0502020204030203" pitchFamily="34" charset="0"/>
                <a:cs typeface="Lato" panose="020F0502020204030203" pitchFamily="34" charset="0"/>
                <a:sym typeface="Montserrat"/>
              </a:rPr>
              <a:t>C. 5 segundos</a:t>
            </a:r>
          </a:p>
          <a:p>
            <a:pPr marL="146050" indent="0" algn="l">
              <a:buNone/>
            </a:pPr>
            <a:r>
              <a:rPr lang="es-ES" sz="4800" dirty="0">
                <a:latin typeface="Lato" panose="020F0502020204030203" pitchFamily="34" charset="0"/>
                <a:ea typeface="Lato" panose="020F0502020204030203" pitchFamily="34" charset="0"/>
                <a:cs typeface="Lato" panose="020F0502020204030203" pitchFamily="34" charset="0"/>
                <a:sym typeface="Montserrat"/>
              </a:rPr>
              <a:t>D. 12 segundos</a:t>
            </a:r>
          </a:p>
          <a:p>
            <a:pPr marL="146050" indent="0">
              <a:buNone/>
            </a:pPr>
            <a:endParaRPr lang="es-ES" dirty="0"/>
          </a:p>
        </p:txBody>
      </p:sp>
      <p:cxnSp>
        <p:nvCxnSpPr>
          <p:cNvPr id="11" name="Conector recto de flecha 10">
            <a:extLst>
              <a:ext uri="{FF2B5EF4-FFF2-40B4-BE49-F238E27FC236}">
                <a16:creationId xmlns:a16="http://schemas.microsoft.com/office/drawing/2014/main" id="{BA1EE382-CD52-1D7B-D112-75B7E988CC11}"/>
              </a:ext>
            </a:extLst>
          </p:cNvPr>
          <p:cNvCxnSpPr>
            <a:cxnSpLocks/>
          </p:cNvCxnSpPr>
          <p:nvPr/>
        </p:nvCxnSpPr>
        <p:spPr>
          <a:xfrm flipH="1">
            <a:off x="2346593" y="2363739"/>
            <a:ext cx="2884484" cy="8200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Marcador de texto 8">
            <a:extLst>
              <a:ext uri="{FF2B5EF4-FFF2-40B4-BE49-F238E27FC236}">
                <a16:creationId xmlns:a16="http://schemas.microsoft.com/office/drawing/2014/main" id="{E30BD23A-575D-0988-76BC-63ED009D4622}"/>
              </a:ext>
            </a:extLst>
          </p:cNvPr>
          <p:cNvSpPr txBox="1">
            <a:spLocks/>
          </p:cNvSpPr>
          <p:nvPr/>
        </p:nvSpPr>
        <p:spPr>
          <a:xfrm>
            <a:off x="6705499" y="3612330"/>
            <a:ext cx="2409325" cy="1481114"/>
          </a:xfrm>
          <a:prstGeom prst="rect">
            <a:avLst/>
          </a:prstGeom>
          <a:noFill/>
          <a:ln w="38100">
            <a:solidFill>
              <a:srgbClr val="00B050"/>
            </a:solidFill>
          </a:ln>
        </p:spPr>
        <p:txBody>
          <a:bodyPr spcFirstLastPara="1" wrap="square" lIns="91425" tIns="91425" rIns="91425" bIns="91425" anchor="t" anchorCtr="0">
            <a:normAutofit fontScale="475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lgn="l">
              <a:buNone/>
            </a:pPr>
            <a:r>
              <a:rPr lang="es-419" sz="2300" dirty="0">
                <a:latin typeface="Lato" panose="020F0502020204030203" pitchFamily="34" charset="0"/>
                <a:ea typeface="Lato" panose="020F0502020204030203" pitchFamily="34" charset="0"/>
                <a:cs typeface="Lato" panose="020F0502020204030203" pitchFamily="34" charset="0"/>
              </a:rPr>
              <a:t>En el transcurso de un minuto ¿durante cuántos segundos emite rayos de luz este faro?</a:t>
            </a:r>
          </a:p>
          <a:p>
            <a:pPr marL="146050" indent="0" algn="l">
              <a:buNone/>
            </a:pPr>
            <a:endParaRPr lang="es-419" sz="2300" dirty="0">
              <a:latin typeface="Lato" panose="020F0502020204030203" pitchFamily="34" charset="0"/>
              <a:ea typeface="Lato" panose="020F0502020204030203" pitchFamily="34" charset="0"/>
              <a:cs typeface="Lato" panose="020F0502020204030203" pitchFamily="34" charset="0"/>
            </a:endParaRPr>
          </a:p>
          <a:p>
            <a:pPr marL="146050" indent="0" algn="l">
              <a:buNone/>
            </a:pPr>
            <a:r>
              <a:rPr lang="es-ES" sz="2300" dirty="0">
                <a:latin typeface="Lato" panose="020F0502020204030203" pitchFamily="34" charset="0"/>
                <a:ea typeface="Lato" panose="020F0502020204030203" pitchFamily="34" charset="0"/>
                <a:cs typeface="Lato" panose="020F0502020204030203" pitchFamily="34" charset="0"/>
              </a:rPr>
              <a:t>A. 4</a:t>
            </a:r>
          </a:p>
          <a:p>
            <a:pPr marL="146050" indent="0" algn="l">
              <a:buNone/>
            </a:pPr>
            <a:r>
              <a:rPr lang="es-ES" sz="2300" dirty="0">
                <a:latin typeface="Lato" panose="020F0502020204030203" pitchFamily="34" charset="0"/>
                <a:ea typeface="Lato" panose="020F0502020204030203" pitchFamily="34" charset="0"/>
                <a:cs typeface="Lato" panose="020F0502020204030203" pitchFamily="34" charset="0"/>
              </a:rPr>
              <a:t>B. 12</a:t>
            </a:r>
          </a:p>
          <a:p>
            <a:pPr marL="146050" indent="0" algn="l">
              <a:buNone/>
            </a:pPr>
            <a:r>
              <a:rPr lang="es-ES" sz="2300" dirty="0">
                <a:latin typeface="Lato" panose="020F0502020204030203" pitchFamily="34" charset="0"/>
                <a:ea typeface="Lato" panose="020F0502020204030203" pitchFamily="34" charset="0"/>
                <a:cs typeface="Lato" panose="020F0502020204030203" pitchFamily="34" charset="0"/>
              </a:rPr>
              <a:t>C. 20</a:t>
            </a:r>
          </a:p>
          <a:p>
            <a:pPr marL="146050" indent="0" algn="l">
              <a:buNone/>
            </a:pPr>
            <a:r>
              <a:rPr lang="es-ES" sz="2300" dirty="0">
                <a:highlight>
                  <a:srgbClr val="FF0000"/>
                </a:highlight>
                <a:latin typeface="Lato" panose="020F0502020204030203" pitchFamily="34" charset="0"/>
                <a:ea typeface="Lato" panose="020F0502020204030203" pitchFamily="34" charset="0"/>
                <a:cs typeface="Lato" panose="020F0502020204030203" pitchFamily="34" charset="0"/>
              </a:rPr>
              <a:t>D. 24</a:t>
            </a:r>
          </a:p>
          <a:p>
            <a:pPr marL="146050" indent="0">
              <a:buFont typeface="Lato"/>
              <a:buNone/>
            </a:pPr>
            <a:endParaRPr lang="es-ES" dirty="0"/>
          </a:p>
        </p:txBody>
      </p:sp>
      <p:sp>
        <p:nvSpPr>
          <p:cNvPr id="14" name="Marcador de texto 8">
            <a:extLst>
              <a:ext uri="{FF2B5EF4-FFF2-40B4-BE49-F238E27FC236}">
                <a16:creationId xmlns:a16="http://schemas.microsoft.com/office/drawing/2014/main" id="{32F2F2F0-2CC6-4069-E7A8-8BAFB4B2ABD7}"/>
              </a:ext>
            </a:extLst>
          </p:cNvPr>
          <p:cNvSpPr txBox="1">
            <a:spLocks/>
          </p:cNvSpPr>
          <p:nvPr/>
        </p:nvSpPr>
        <p:spPr>
          <a:xfrm>
            <a:off x="4951981" y="3612331"/>
            <a:ext cx="1757294" cy="1473596"/>
          </a:xfrm>
          <a:prstGeom prst="rect">
            <a:avLst/>
          </a:prstGeom>
          <a:noFill/>
          <a:ln w="38100">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buFont typeface="Lato"/>
              <a:buNone/>
            </a:pPr>
            <a:r>
              <a:rPr lang="es-ES" dirty="0">
                <a:latin typeface="Lato" panose="020F0502020204030203" pitchFamily="34" charset="0"/>
                <a:ea typeface="Lato" panose="020F0502020204030203" pitchFamily="34" charset="0"/>
                <a:cs typeface="Lato" panose="020F0502020204030203" pitchFamily="34" charset="0"/>
              </a:rPr>
              <a:t>REGLA 3 (con el periodo)</a:t>
            </a:r>
          </a:p>
          <a:p>
            <a:pPr marL="146050" indent="0">
              <a:buFont typeface="Lato"/>
              <a:buNone/>
            </a:pPr>
            <a:endParaRPr lang="es-ES" dirty="0">
              <a:latin typeface="Lato" panose="020F0502020204030203" pitchFamily="34" charset="0"/>
              <a:ea typeface="Lato" panose="020F0502020204030203" pitchFamily="34" charset="0"/>
              <a:cs typeface="Lato" panose="020F0502020204030203" pitchFamily="34" charset="0"/>
            </a:endParaRPr>
          </a:p>
          <a:p>
            <a:pPr marL="146050" indent="0">
              <a:buFont typeface="Lato"/>
              <a:buNone/>
            </a:pPr>
            <a:r>
              <a:rPr lang="es-ES" dirty="0">
                <a:latin typeface="Lato" panose="020F0502020204030203" pitchFamily="34" charset="0"/>
                <a:ea typeface="Lato" panose="020F0502020204030203" pitchFamily="34" charset="0"/>
                <a:cs typeface="Lato" panose="020F0502020204030203" pitchFamily="34" charset="0"/>
              </a:rPr>
              <a:t>               5 </a:t>
            </a:r>
            <a:r>
              <a:rPr lang="es-ES" dirty="0" err="1">
                <a:latin typeface="Lato" panose="020F0502020204030203" pitchFamily="34" charset="0"/>
                <a:ea typeface="Lato" panose="020F0502020204030203" pitchFamily="34" charset="0"/>
                <a:cs typeface="Lato" panose="020F0502020204030203" pitchFamily="34" charset="0"/>
              </a:rPr>
              <a:t>seg</a:t>
            </a:r>
            <a:r>
              <a:rPr lang="es-ES" dirty="0">
                <a:latin typeface="Lato" panose="020F0502020204030203" pitchFamily="34" charset="0"/>
                <a:ea typeface="Lato" panose="020F0502020204030203" pitchFamily="34" charset="0"/>
                <a:cs typeface="Lato" panose="020F0502020204030203" pitchFamily="34" charset="0"/>
              </a:rPr>
              <a:t> </a:t>
            </a:r>
            <a:r>
              <a:rPr lang="es-ES"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2</a:t>
            </a:r>
          </a:p>
          <a:p>
            <a:pPr marL="146050" indent="0">
              <a:buFont typeface="Lato"/>
              <a:buNone/>
            </a:pPr>
            <a:r>
              <a:rPr lang="es-ES"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1 min = 60 </a:t>
            </a:r>
            <a:r>
              <a:rPr lang="es-ES" dirty="0" err="1">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seg</a:t>
            </a:r>
            <a:r>
              <a:rPr lang="es-ES"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 x</a:t>
            </a:r>
          </a:p>
          <a:p>
            <a:pPr marL="146050" indent="0">
              <a:buFont typeface="Lato"/>
              <a:buNone/>
            </a:pPr>
            <a:r>
              <a:rPr lang="es-ES"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X= 60 * 2 / 5 = 24</a:t>
            </a:r>
            <a:endParaRPr lang="es-ES" dirty="0">
              <a:latin typeface="Lato" panose="020F0502020204030203" pitchFamily="34" charset="0"/>
              <a:ea typeface="Lato" panose="020F0502020204030203" pitchFamily="34" charset="0"/>
              <a:cs typeface="Lato" panose="020F0502020204030203" pitchFamily="34" charset="0"/>
            </a:endParaRPr>
          </a:p>
        </p:txBody>
      </p:sp>
      <p:sp>
        <p:nvSpPr>
          <p:cNvPr id="15" name="Estrella: 6 puntas 14">
            <a:extLst>
              <a:ext uri="{FF2B5EF4-FFF2-40B4-BE49-F238E27FC236}">
                <a16:creationId xmlns:a16="http://schemas.microsoft.com/office/drawing/2014/main" id="{6D2DC785-7149-F00A-4E1B-211B8626F785}"/>
              </a:ext>
            </a:extLst>
          </p:cNvPr>
          <p:cNvSpPr/>
          <p:nvPr/>
        </p:nvSpPr>
        <p:spPr>
          <a:xfrm>
            <a:off x="51957" y="3572549"/>
            <a:ext cx="1757294" cy="1587275"/>
          </a:xfrm>
          <a:prstGeom prst="star6">
            <a:avLst/>
          </a:prstGeom>
          <a:solidFill>
            <a:srgbClr val="FFC00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“periodo” es “la parte que se repite”</a:t>
            </a:r>
          </a:p>
        </p:txBody>
      </p:sp>
      <p:cxnSp>
        <p:nvCxnSpPr>
          <p:cNvPr id="16" name="Conector recto de flecha 15">
            <a:extLst>
              <a:ext uri="{FF2B5EF4-FFF2-40B4-BE49-F238E27FC236}">
                <a16:creationId xmlns:a16="http://schemas.microsoft.com/office/drawing/2014/main" id="{B13E4A21-2D1B-E80F-4DF1-07A7825C10A0}"/>
              </a:ext>
            </a:extLst>
          </p:cNvPr>
          <p:cNvCxnSpPr>
            <a:cxnSpLocks/>
            <a:stCxn id="14" idx="1"/>
          </p:cNvCxnSpPr>
          <p:nvPr/>
        </p:nvCxnSpPr>
        <p:spPr>
          <a:xfrm flipH="1" flipV="1">
            <a:off x="2438502" y="2571750"/>
            <a:ext cx="2513479" cy="17773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83D6AB4F-5BDA-5530-5127-91DD8C31B183}"/>
              </a:ext>
            </a:extLst>
          </p:cNvPr>
          <p:cNvCxnSpPr>
            <a:cxnSpLocks/>
            <a:stCxn id="14" idx="1"/>
          </p:cNvCxnSpPr>
          <p:nvPr/>
        </p:nvCxnSpPr>
        <p:spPr>
          <a:xfrm flipH="1" flipV="1">
            <a:off x="1901160" y="2610413"/>
            <a:ext cx="3050821" cy="173871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descr="Logotipo&#10;&#10;Descripción generada automáticamente">
            <a:extLst>
              <a:ext uri="{FF2B5EF4-FFF2-40B4-BE49-F238E27FC236}">
                <a16:creationId xmlns:a16="http://schemas.microsoft.com/office/drawing/2014/main" id="{7255F8A7-942D-587E-2B4F-1A269055BCCD}"/>
              </a:ext>
            </a:extLst>
          </p:cNvPr>
          <p:cNvPicPr>
            <a:picLocks noChangeAspect="1"/>
          </p:cNvPicPr>
          <p:nvPr/>
        </p:nvPicPr>
        <p:blipFill>
          <a:blip r:embed="rId4"/>
          <a:stretch>
            <a:fillRect/>
          </a:stretch>
        </p:blipFill>
        <p:spPr>
          <a:xfrm>
            <a:off x="0" y="393751"/>
            <a:ext cx="1060540" cy="1005392"/>
          </a:xfrm>
          <a:prstGeom prst="rect">
            <a:avLst/>
          </a:prstGeom>
        </p:spPr>
      </p:pic>
    </p:spTree>
    <p:extLst>
      <p:ext uri="{BB962C8B-B14F-4D97-AF65-F5344CB8AC3E}">
        <p14:creationId xmlns:p14="http://schemas.microsoft.com/office/powerpoint/2010/main" val="108733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5">
          <a:extLst>
            <a:ext uri="{FF2B5EF4-FFF2-40B4-BE49-F238E27FC236}">
              <a16:creationId xmlns:a16="http://schemas.microsoft.com/office/drawing/2014/main" id="{D370098A-10B6-A512-384D-FD4DE70622C7}"/>
            </a:ext>
          </a:extLst>
        </p:cNvPr>
        <p:cNvGrpSpPr/>
        <p:nvPr/>
      </p:nvGrpSpPr>
      <p:grpSpPr>
        <a:xfrm>
          <a:off x="0" y="0"/>
          <a:ext cx="0" cy="0"/>
          <a:chOff x="0" y="0"/>
          <a:chExt cx="0" cy="0"/>
        </a:xfrm>
      </p:grpSpPr>
      <p:sp>
        <p:nvSpPr>
          <p:cNvPr id="146" name="Google Shape;146;p15">
            <a:extLst>
              <a:ext uri="{FF2B5EF4-FFF2-40B4-BE49-F238E27FC236}">
                <a16:creationId xmlns:a16="http://schemas.microsoft.com/office/drawing/2014/main" id="{B919BBB4-21D7-411E-0AD7-FFF59C391A8B}"/>
              </a:ext>
            </a:extLst>
          </p:cNvPr>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dirty="0"/>
              <a:t>EX 3. Los dados son cubos especiales con números, para los cuales se aplica la siguiente regla: el número total de puntos en dos caras opuestas siempre suma siete.</a:t>
            </a:r>
            <a:br>
              <a:rPr lang="es-419" sz="1600" dirty="0"/>
            </a:br>
            <a:endParaRPr sz="1600" dirty="0"/>
          </a:p>
        </p:txBody>
      </p:sp>
      <p:sp>
        <p:nvSpPr>
          <p:cNvPr id="147" name="Google Shape;147;p15">
            <a:extLst>
              <a:ext uri="{FF2B5EF4-FFF2-40B4-BE49-F238E27FC236}">
                <a16:creationId xmlns:a16="http://schemas.microsoft.com/office/drawing/2014/main" id="{3249824B-2B80-E27D-7394-14EDA774C690}"/>
              </a:ext>
            </a:extLst>
          </p:cNvPr>
          <p:cNvSpPr txBox="1">
            <a:spLocks noGrp="1"/>
          </p:cNvSpPr>
          <p:nvPr>
            <p:ph type="body" idx="1"/>
          </p:nvPr>
        </p:nvSpPr>
        <p:spPr>
          <a:xfrm>
            <a:off x="1297500" y="2352969"/>
            <a:ext cx="7038900" cy="2451650"/>
          </a:xfrm>
          <a:prstGeom prst="rect">
            <a:avLst/>
          </a:prstGeom>
        </p:spPr>
        <p:txBody>
          <a:bodyPr spcFirstLastPara="1" wrap="square" lIns="91425" tIns="91425" rIns="91425" bIns="91425" anchor="t" anchorCtr="0">
            <a:normAutofit/>
          </a:bodyPr>
          <a:lstStyle/>
          <a:p>
            <a:pPr marL="0" indent="0">
              <a:spcAft>
                <a:spcPts val="1200"/>
              </a:spcAft>
              <a:buNone/>
            </a:pPr>
            <a:r>
              <a:rPr lang="es-419" dirty="0"/>
              <a:t>En el dibujo de arriba, se ven tres dados apilados uno sobre otro. El dado 1 tiene 4 puntos en la cara de arriba.</a:t>
            </a:r>
          </a:p>
          <a:p>
            <a:pPr marL="0" indent="0">
              <a:spcAft>
                <a:spcPts val="1200"/>
              </a:spcAft>
              <a:buNone/>
            </a:pPr>
            <a:r>
              <a:rPr lang="es-419" dirty="0"/>
              <a:t>¿Cuántos puntos hay en total en las cinco caras horizontales que no </a:t>
            </a:r>
            <a:r>
              <a:rPr lang="es-419" dirty="0" err="1"/>
              <a:t>podés</a:t>
            </a:r>
            <a:r>
              <a:rPr lang="es-419" dirty="0"/>
              <a:t> ver (cara de abajo del dado 1 y cara de arriba y de los dados 2 y 3)?</a:t>
            </a:r>
          </a:p>
          <a:p>
            <a:pPr marL="146050" indent="0" algn="l">
              <a:buNone/>
            </a:pPr>
            <a:r>
              <a:rPr lang="es-ES" sz="1200" dirty="0">
                <a:latin typeface="Montserrat"/>
              </a:rPr>
              <a:t>A. 15</a:t>
            </a:r>
          </a:p>
          <a:p>
            <a:pPr marL="146050" indent="0" algn="l">
              <a:buNone/>
            </a:pPr>
            <a:r>
              <a:rPr lang="es-ES" sz="1200" dirty="0">
                <a:latin typeface="Montserrat"/>
              </a:rPr>
              <a:t>B. 16</a:t>
            </a:r>
          </a:p>
          <a:p>
            <a:pPr marL="146050" indent="0" algn="l">
              <a:buNone/>
            </a:pPr>
            <a:r>
              <a:rPr lang="es-ES" sz="1200" dirty="0">
                <a:highlight>
                  <a:srgbClr val="FF0000"/>
                </a:highlight>
                <a:latin typeface="Montserrat"/>
              </a:rPr>
              <a:t>C. 17</a:t>
            </a:r>
          </a:p>
          <a:p>
            <a:pPr marL="146050" indent="0" algn="l">
              <a:buNone/>
            </a:pPr>
            <a:r>
              <a:rPr lang="es-ES" sz="1200" dirty="0">
                <a:latin typeface="Montserrat"/>
              </a:rPr>
              <a:t>D. 18</a:t>
            </a:r>
          </a:p>
        </p:txBody>
      </p:sp>
      <p:pic>
        <p:nvPicPr>
          <p:cNvPr id="2" name="object 135">
            <a:extLst>
              <a:ext uri="{FF2B5EF4-FFF2-40B4-BE49-F238E27FC236}">
                <a16:creationId xmlns:a16="http://schemas.microsoft.com/office/drawing/2014/main" id="{233D551F-556E-B902-A032-5A07E5BBCFF2}"/>
              </a:ext>
            </a:extLst>
          </p:cNvPr>
          <p:cNvPicPr/>
          <p:nvPr/>
        </p:nvPicPr>
        <p:blipFill>
          <a:blip r:embed="rId3" cstate="print"/>
          <a:stretch>
            <a:fillRect/>
          </a:stretch>
        </p:blipFill>
        <p:spPr>
          <a:xfrm>
            <a:off x="3355029" y="1252765"/>
            <a:ext cx="1441663" cy="1159929"/>
          </a:xfrm>
          <a:prstGeom prst="rect">
            <a:avLst/>
          </a:prstGeom>
        </p:spPr>
      </p:pic>
      <p:pic>
        <p:nvPicPr>
          <p:cNvPr id="3" name="Imagen 2">
            <a:extLst>
              <a:ext uri="{FF2B5EF4-FFF2-40B4-BE49-F238E27FC236}">
                <a16:creationId xmlns:a16="http://schemas.microsoft.com/office/drawing/2014/main" id="{B8265EA2-F996-279A-6204-C02FC7362A0C}"/>
              </a:ext>
            </a:extLst>
          </p:cNvPr>
          <p:cNvPicPr>
            <a:picLocks noChangeAspect="1"/>
          </p:cNvPicPr>
          <p:nvPr/>
        </p:nvPicPr>
        <p:blipFill>
          <a:blip r:embed="rId4"/>
          <a:stretch>
            <a:fillRect/>
          </a:stretch>
        </p:blipFill>
        <p:spPr>
          <a:xfrm>
            <a:off x="7335778" y="1139268"/>
            <a:ext cx="1441663" cy="1088756"/>
          </a:xfrm>
          <a:prstGeom prst="rect">
            <a:avLst/>
          </a:prstGeom>
        </p:spPr>
      </p:pic>
      <p:sp>
        <p:nvSpPr>
          <p:cNvPr id="5" name="Estrella: 6 puntas 4">
            <a:extLst>
              <a:ext uri="{FF2B5EF4-FFF2-40B4-BE49-F238E27FC236}">
                <a16:creationId xmlns:a16="http://schemas.microsoft.com/office/drawing/2014/main" id="{57EEACEC-383E-C579-D4CE-5A159C486136}"/>
              </a:ext>
            </a:extLst>
          </p:cNvPr>
          <p:cNvSpPr/>
          <p:nvPr/>
        </p:nvSpPr>
        <p:spPr>
          <a:xfrm>
            <a:off x="6928709" y="3273143"/>
            <a:ext cx="2068704" cy="1870357"/>
          </a:xfrm>
          <a:prstGeom prst="star6">
            <a:avLst/>
          </a:prstGeom>
          <a:solidFill>
            <a:srgbClr val="FFC00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¡Las caras de los dos de abajo suman siempre 14!</a:t>
            </a:r>
            <a:endParaRPr lang="es-ES" dirty="0">
              <a:solidFill>
                <a:schemeClr val="tx1"/>
              </a:solidFill>
            </a:endParaRPr>
          </a:p>
        </p:txBody>
      </p:sp>
      <p:sp>
        <p:nvSpPr>
          <p:cNvPr id="6" name="Marcador de texto 8">
            <a:extLst>
              <a:ext uri="{FF2B5EF4-FFF2-40B4-BE49-F238E27FC236}">
                <a16:creationId xmlns:a16="http://schemas.microsoft.com/office/drawing/2014/main" id="{9A30CAD5-087A-6A01-921D-5DF532E3E4E8}"/>
              </a:ext>
            </a:extLst>
          </p:cNvPr>
          <p:cNvSpPr txBox="1">
            <a:spLocks/>
          </p:cNvSpPr>
          <p:nvPr/>
        </p:nvSpPr>
        <p:spPr>
          <a:xfrm>
            <a:off x="3612287" y="3517538"/>
            <a:ext cx="2513091" cy="1531475"/>
          </a:xfrm>
          <a:prstGeom prst="rect">
            <a:avLst/>
          </a:prstGeom>
          <a:noFill/>
          <a:ln w="38100">
            <a:solidFill>
              <a:srgbClr val="FF0000"/>
            </a:solid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buFont typeface="Lato"/>
              <a:buNone/>
            </a:pPr>
            <a:r>
              <a:rPr lang="es-ES" dirty="0"/>
              <a:t>Cara que ni podemos ver:</a:t>
            </a:r>
          </a:p>
          <a:p>
            <a:pPr marL="146050" indent="0">
              <a:buFont typeface="Lato"/>
              <a:buNone/>
            </a:pPr>
            <a:endParaRPr lang="es-ES" dirty="0"/>
          </a:p>
          <a:p>
            <a:pPr marL="146050" indent="0">
              <a:buFont typeface="Lato"/>
              <a:buNone/>
            </a:pPr>
            <a:r>
              <a:rPr lang="es-ES" dirty="0"/>
              <a:t>Dado 1: 3 (opuesto a 4)</a:t>
            </a:r>
          </a:p>
          <a:p>
            <a:pPr marL="146050" indent="0">
              <a:buFont typeface="Lato"/>
              <a:buNone/>
            </a:pPr>
            <a:endParaRPr lang="es-ES" dirty="0"/>
          </a:p>
          <a:p>
            <a:pPr marL="146050" indent="0">
              <a:buFont typeface="Lato"/>
              <a:buNone/>
            </a:pPr>
            <a:r>
              <a:rPr lang="es-ES" dirty="0"/>
              <a:t>Dado 2 : 7</a:t>
            </a:r>
          </a:p>
          <a:p>
            <a:pPr marL="146050" indent="0">
              <a:buFont typeface="Lato"/>
              <a:buNone/>
            </a:pPr>
            <a:endParaRPr lang="es-ES" dirty="0"/>
          </a:p>
          <a:p>
            <a:pPr marL="146050" indent="0">
              <a:buFont typeface="Lato"/>
              <a:buNone/>
            </a:pPr>
            <a:r>
              <a:rPr lang="es-ES" dirty="0"/>
              <a:t>Dado 3 : 7 </a:t>
            </a:r>
          </a:p>
        </p:txBody>
      </p:sp>
      <p:pic>
        <p:nvPicPr>
          <p:cNvPr id="4" name="Imagen 3" descr="Logotipo&#10;&#10;Descripción generada automáticamente">
            <a:extLst>
              <a:ext uri="{FF2B5EF4-FFF2-40B4-BE49-F238E27FC236}">
                <a16:creationId xmlns:a16="http://schemas.microsoft.com/office/drawing/2014/main" id="{890BBCF3-E8E8-C6F2-A21C-D993A2EA68CE}"/>
              </a:ext>
            </a:extLst>
          </p:cNvPr>
          <p:cNvPicPr>
            <a:picLocks noChangeAspect="1"/>
          </p:cNvPicPr>
          <p:nvPr/>
        </p:nvPicPr>
        <p:blipFill>
          <a:blip r:embed="rId5"/>
          <a:stretch>
            <a:fillRect/>
          </a:stretch>
        </p:blipFill>
        <p:spPr>
          <a:xfrm>
            <a:off x="0" y="393751"/>
            <a:ext cx="1060540" cy="1005392"/>
          </a:xfrm>
          <a:prstGeom prst="rect">
            <a:avLst/>
          </a:prstGeom>
        </p:spPr>
      </p:pic>
    </p:spTree>
    <p:extLst>
      <p:ext uri="{BB962C8B-B14F-4D97-AF65-F5344CB8AC3E}">
        <p14:creationId xmlns:p14="http://schemas.microsoft.com/office/powerpoint/2010/main" val="1618019789"/>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2239</Words>
  <Application>Microsoft Office PowerPoint</Application>
  <PresentationFormat>Presentación en pantalla (16:9)</PresentationFormat>
  <Paragraphs>316</Paragraphs>
  <Slides>27</Slides>
  <Notes>27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T3Font_9</vt:lpstr>
      <vt:lpstr>Lato</vt:lpstr>
      <vt:lpstr>Arial</vt:lpstr>
      <vt:lpstr>Aptos</vt:lpstr>
      <vt:lpstr>T3Font_10</vt:lpstr>
      <vt:lpstr>Wingdings</vt:lpstr>
      <vt:lpstr>Montserrat</vt:lpstr>
      <vt:lpstr>Focus</vt:lpstr>
      <vt:lpstr>SEP - Razonamiento Lógico Matemático:</vt:lpstr>
      <vt:lpstr>ESTRUCURA DE LA CAPACITACION </vt:lpstr>
      <vt:lpstr>SEP - Razonamiento Lógico Matemático: TIPO DE EXAMEN: ADM   </vt:lpstr>
      <vt:lpstr>Ejemplo: Regla de tres simple </vt:lpstr>
      <vt:lpstr>CONSEJOS GENERALES: </vt:lpstr>
      <vt:lpstr>¡EMPEZAMOS CON LOS PROBLEMAS!</vt:lpstr>
      <vt:lpstr>EX 1. Velocidad de un auto de carrera Este gráfico muestra cómo varía la velocidad de un auto de carrera a lo largo de una pista plana de 3km durante su segunda vuelta. </vt:lpstr>
      <vt:lpstr>EX 2. FARO Los faros son torres provistas de una luz intermitente en su parte superior. Los faros ayudan a los barcos a encontrar su camino de noche, cuando navegan cerca de la costa. La luz de un faro se prende y se apaga respondiendo a un patrón fijo. Cada faro tiene su propio patrón. En el siguiente diagrama, se muestra el patrón de un determinado faro. Los rayos de luz se alternan con momentos de oscuridad. Éste es un patrón que se repite cada cierto tiempo. El tiempo que toma un ciclo completo, antes de comenzar a repetirse, se llama período. Cuando encuentras el período de un patrón, resulta fácil completar el diagrama para los siguientes segundos, o minutos, o incluso horas. </vt:lpstr>
      <vt:lpstr>EX 3. Los dados son cubos especiales con números, para los cuales se aplica la siguiente regla: el número total de puntos en dos caras opuestas siempre suma siete. </vt:lpstr>
      <vt:lpstr>EX 4. Roberto construye un patrón de escalones usando cuadrados. Estas son las etapas que sigue. Como puedes ver, él utiliza un cuadro en la etapa 1, tres cuadros en la etapa 2 y seis en la etapa 3. </vt:lpstr>
      <vt:lpstr>EX 5. La estatura promedio de los jóvenes hombres y mujeres de Holanda en 1998 está representada en el siguiente gráfico </vt:lpstr>
      <vt:lpstr>EX 6. El diagrama que está a continuación, muestra una escalera de 14 escalones y una altura total de 252 cm. </vt:lpstr>
      <vt:lpstr>EX 7.    x, 2x, 4x El primer término en la secuencia de arriba es x, y los términos subsiguientes son iguales al doble del anterior. ¿Cuál es la suma de los 5 primeros términos de la secuencia? </vt:lpstr>
      <vt:lpstr>EX 8. Un número es dividido por 4. Ese resultado es dividido por 4, llegando al resultado final de 2. ¿Cuál fue el número original? </vt:lpstr>
      <vt:lpstr>EX 9.  abcdeabcdeabc… En la siguiente secuencia de letras la primera letra es la a, seguida de la b, c, d y e. Luego el patrón vuelve a repetirse.   ¿Cuál de las siguientes letras ocupa el lugar 31 en la secuencia? </vt:lpstr>
      <vt:lpstr>EX 10. Un granjero puede recoger 12 repollos en una hora. Trabajando al mismo ritmo ¿cuántas horas le llevaría a 2 granjeros recoger 48 repollos? </vt:lpstr>
      <vt:lpstr>EX 11 El mes de Julio tiene 31 días ¿Cuál es la cantidad máxima de sábados que puede tener Julio? </vt:lpstr>
      <vt:lpstr>EX 12. Patricia es 27 años más grande que Maximiliano, que es 38 años más jóven que Guillermo. ¿En cuantos años Patricia tendrá la edad que Guillermo tiene ahora? </vt:lpstr>
      <vt:lpstr>EX 13. Luis camina 600 metros en 10 minutos. Caminando al mismo ritmo ¿cuántos metros puede caminar en 10 segundos? </vt:lpstr>
      <vt:lpstr>EX 14. Todos los repollos son rojos  ¿Cuál de las siguientes afirmaciones muestra que la afirmación es falsa?  </vt:lpstr>
      <vt:lpstr>EX 15. 2 árboles de pino crecen perpendiculares a un suelo liso. Uno de los 2 árboles mide 10 metros y tiene una sombra de 5 metros. Al mismo tiempo, la sombra del otro árbol es de 2 metros. ¿Cuán alto es, en metros, el otro árbol? </vt:lpstr>
      <vt:lpstr>EX 16. De 300 semillas que se plantaron, brotaron más de la mitad. ¿Qué total de semillas pudieron haber brotado? </vt:lpstr>
      <vt:lpstr>EX 17. Un cliente gastó $27 en comprar naranjas a $3 cada una. ¿Cuántas naranjas compró?  </vt:lpstr>
      <vt:lpstr>EX 18. Un grupo de estudiantes votó 5 actividades para realizar después de clases. El gráfico de barras muestra el número de estudiantes que votó cada una de las 5 actividades ¿Cuántos estudiantes eligieron la actividad 3? </vt:lpstr>
      <vt:lpstr>EX 19.  13 es el valor p% de 25. ¿Cuál es el valor de p? </vt:lpstr>
      <vt:lpstr>EX 20. ¿Qué longitud, en centímetros, equivale a una longitud de 51 metros? (1 metros = 100 centimetros)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Romina Pichirilo</cp:lastModifiedBy>
  <cp:revision>12</cp:revision>
  <cp:lastPrinted>2024-11-27T22:50:35Z</cp:lastPrinted>
  <dcterms:modified xsi:type="dcterms:W3CDTF">2024-11-27T22:52:57Z</dcterms:modified>
</cp:coreProperties>
</file>