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notesMasterIdLst>
    <p:notesMasterId r:id="rId23"/>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Lst>
  <p:sldSz cx="18288000" cy="10287000"/>
  <p:notesSz cx="6858000" cy="9144000"/>
  <p:embeddedFontLst>
    <p:embeddedFont>
      <p:font typeface="Montserrat" charset="1" panose="00000500000000000000"/>
      <p:regular r:id="rId26"/>
    </p:embeddedFont>
    <p:embeddedFont>
      <p:font typeface="Lato" charset="1" panose="020F0502020204030203"/>
      <p:regular r:id="rId27"/>
    </p:embeddedFont>
    <p:embeddedFont>
      <p:font typeface="Lora Bold" charset="1" panose="00000800000000000000"/>
      <p:regular r:id="rId2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slides/slide9.xml" Type="http://schemas.openxmlformats.org/officeDocument/2006/relationships/slide"/><Relationship Id="rId15" Target="slides/slide10.xml" Type="http://schemas.openxmlformats.org/officeDocument/2006/relationships/slide"/><Relationship Id="rId16" Target="slides/slide11.xml" Type="http://schemas.openxmlformats.org/officeDocument/2006/relationships/slide"/><Relationship Id="rId17" Target="slides/slide12.xml" Type="http://schemas.openxmlformats.org/officeDocument/2006/relationships/slide"/><Relationship Id="rId18" Target="slides/slide13.xml" Type="http://schemas.openxmlformats.org/officeDocument/2006/relationships/slide"/><Relationship Id="rId19" Target="slides/slide14.xml" Type="http://schemas.openxmlformats.org/officeDocument/2006/relationships/slide"/><Relationship Id="rId2" Target="presProps.xml" Type="http://schemas.openxmlformats.org/officeDocument/2006/relationships/presProps"/><Relationship Id="rId20" Target="slides/slide15.xml" Type="http://schemas.openxmlformats.org/officeDocument/2006/relationships/slide"/><Relationship Id="rId21" Target="slides/slide16.xml" Type="http://schemas.openxmlformats.org/officeDocument/2006/relationships/slide"/><Relationship Id="rId22" Target="slides/slide17.xml" Type="http://schemas.openxmlformats.org/officeDocument/2006/relationships/slide"/><Relationship Id="rId23" Target="notesMasters/notesMaster1.xml" Type="http://schemas.openxmlformats.org/officeDocument/2006/relationships/notesMaster"/><Relationship Id="rId24" Target="theme/theme2.xml" Type="http://schemas.openxmlformats.org/officeDocument/2006/relationships/theme"/><Relationship Id="rId25" Target="notesSlides/notesSlide1.xml" Type="http://schemas.openxmlformats.org/officeDocument/2006/relationships/notesSlide"/><Relationship Id="rId26" Target="fonts/font26.fntdata" Type="http://schemas.openxmlformats.org/officeDocument/2006/relationships/font"/><Relationship Id="rId27" Target="fonts/font27.fntdata" Type="http://schemas.openxmlformats.org/officeDocument/2006/relationships/font"/><Relationship Id="rId28" Target="notesSlides/notesSlide2.xml" Type="http://schemas.openxmlformats.org/officeDocument/2006/relationships/notesSlide"/><Relationship Id="rId29" Target="fonts/font29.fntdata" Type="http://schemas.openxmlformats.org/officeDocument/2006/relationships/font"/><Relationship Id="rId3" Target="viewProps.xml" Type="http://schemas.openxmlformats.org/officeDocument/2006/relationships/viewProps"/><Relationship Id="rId30" Target="notesSlides/notesSlide3.xml" Type="http://schemas.openxmlformats.org/officeDocument/2006/relationships/notesSlide"/><Relationship Id="rId31" Target="notesSlides/notesSlide4.xml" Type="http://schemas.openxmlformats.org/officeDocument/2006/relationships/notesSlide"/><Relationship Id="rId32" Target="notesSlides/notesSlide5.xml" Type="http://schemas.openxmlformats.org/officeDocument/2006/relationships/notesSlide"/><Relationship Id="rId33" Target="notesSlides/notesSlide6.xml" Type="http://schemas.openxmlformats.org/officeDocument/2006/relationships/notesSlide"/><Relationship Id="rId34" Target="notesSlides/notesSlide7.xml" Type="http://schemas.openxmlformats.org/officeDocument/2006/relationships/notesSlide"/><Relationship Id="rId35" Target="notesSlides/notesSlide8.xml" Type="http://schemas.openxmlformats.org/officeDocument/2006/relationships/notesSlide"/><Relationship Id="rId36" Target="notesSlides/notesSlide9.xml" Type="http://schemas.openxmlformats.org/officeDocument/2006/relationships/notesSlide"/><Relationship Id="rId37" Target="notesSlides/notesSlide10.xml" Type="http://schemas.openxmlformats.org/officeDocument/2006/relationships/notesSlide"/><Relationship Id="rId38" Target="notesSlides/notesSlide11.xml" Type="http://schemas.openxmlformats.org/officeDocument/2006/relationships/notesSlide"/><Relationship Id="rId39" Target="notesSlides/notesSlide12.xml" Type="http://schemas.openxmlformats.org/officeDocument/2006/relationships/notesSlide"/><Relationship Id="rId4" Target="theme/theme1.xml" Type="http://schemas.openxmlformats.org/officeDocument/2006/relationships/theme"/><Relationship Id="rId40" Target="notesSlides/notesSlide13.xml" Type="http://schemas.openxmlformats.org/officeDocument/2006/relationships/notesSlide"/><Relationship Id="rId41" Target="notesSlides/notesSlide14.xml" Type="http://schemas.openxmlformats.org/officeDocument/2006/relationships/notesSlide"/><Relationship Id="rId42" Target="notesSlides/notesSlide15.xml" Type="http://schemas.openxmlformats.org/officeDocument/2006/relationships/notesSlide"/><Relationship Id="rId43" Target="notesSlides/notesSlide16.xml" Type="http://schemas.openxmlformats.org/officeDocument/2006/relationships/notesSlide"/><Relationship Id="rId44" Target="notesSlides/notesSlide17.xml" Type="http://schemas.openxmlformats.org/officeDocument/2006/relationships/notesSlid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B7268E1E-0E44-426D-905E-8AD9B19D2182}" type="datetimeFigureOut">
              <a:rPr lang="cs-CZ" smtClean="0"/>
              <a:t>1.7.2013</a:t>
            </a:fld>
            <a:endParaRPr lang="cs-CZ"/>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fld id="{871B2431-D351-4C6E-A3CF-9DFAC0E3E050}" type="slidenum">
              <a:rPr lang="cs-CZ" smtClean="0"/>
              <a:t>‹#›</a:t>
            </a:fld>
            <a:endParaRPr lang="cs-CZ"/>
          </a:p>
        </p:txBody>
      </p:sp>
    </p:spTree>
    <p:extLst>
      <p:ext uri="{BB962C8B-B14F-4D97-AF65-F5344CB8AC3E}">
        <p14:creationId xmlns:p14="http://schemas.microsoft.com/office/powerpoint/2010/main" val="1798889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1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_rels/notesSlide1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1.xml" Type="http://schemas.openxmlformats.org/officeDocument/2006/relationships/slide"/></Relationships>
</file>

<file path=ppt/notesSlides/_rels/notesSlide1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_rels/notesSlide1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3.xml" Type="http://schemas.openxmlformats.org/officeDocument/2006/relationships/slide"/></Relationships>
</file>

<file path=ppt/notesSlides/_rels/notesSlide1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4.xml" Type="http://schemas.openxmlformats.org/officeDocument/2006/relationships/slide"/></Relationships>
</file>

<file path=ppt/notesSlides/_rels/notesSlide1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5.xml" Type="http://schemas.openxmlformats.org/officeDocument/2006/relationships/slide"/></Relationships>
</file>

<file path=ppt/notesSlides/_rels/notesSlide1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6.xml" Type="http://schemas.openxmlformats.org/officeDocument/2006/relationships/slide"/></Relationships>
</file>

<file path=ppt/notesSlides/_rels/notesSlide1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7.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notesSlide1.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10.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11.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12.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13.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14.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15.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16.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17.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2.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3.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4.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5.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6.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7.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8.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9.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 Id="rId3" Target="../media/image1.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0.xml" Type="http://schemas.openxmlformats.org/officeDocument/2006/relationships/notesSlide"/><Relationship Id="rId3" Target="../media/image2.png" Type="http://schemas.openxmlformats.org/officeDocument/2006/relationships/image"/><Relationship Id="rId4" Target="../media/image3.svg" Type="http://schemas.openxmlformats.org/officeDocument/2006/relationships/image"/><Relationship Id="rId5" Target="../media/image1.pn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1.xml" Type="http://schemas.openxmlformats.org/officeDocument/2006/relationships/notesSlide"/><Relationship Id="rId3" Target="../media/image2.png" Type="http://schemas.openxmlformats.org/officeDocument/2006/relationships/image"/><Relationship Id="rId4" Target="../media/image3.sv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2.xml" Type="http://schemas.openxmlformats.org/officeDocument/2006/relationships/notesSlide"/><Relationship Id="rId3" Target="../media/image2.png" Type="http://schemas.openxmlformats.org/officeDocument/2006/relationships/image"/><Relationship Id="rId4" Target="../media/image3.sv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3.xml" Type="http://schemas.openxmlformats.org/officeDocument/2006/relationships/notesSlide"/><Relationship Id="rId3" Target="../media/image2.png" Type="http://schemas.openxmlformats.org/officeDocument/2006/relationships/image"/><Relationship Id="rId4" Target="../media/image3.svg" Type="http://schemas.openxmlformats.org/officeDocument/2006/relationships/image"/><Relationship Id="rId5" Target="../media/image1.pn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4.xml" Type="http://schemas.openxmlformats.org/officeDocument/2006/relationships/notesSlide"/><Relationship Id="rId3" Target="../media/image2.png" Type="http://schemas.openxmlformats.org/officeDocument/2006/relationships/image"/><Relationship Id="rId4" Target="../media/image3.svg" Type="http://schemas.openxmlformats.org/officeDocument/2006/relationships/image"/><Relationship Id="rId5" Target="../media/image1.pn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5.xml" Type="http://schemas.openxmlformats.org/officeDocument/2006/relationships/notesSlide"/><Relationship Id="rId3" Target="../media/image2.png" Type="http://schemas.openxmlformats.org/officeDocument/2006/relationships/image"/><Relationship Id="rId4" Target="../media/image3.svg" Type="http://schemas.openxmlformats.org/officeDocument/2006/relationships/image"/><Relationship Id="rId5" Target="../media/image1.pn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6.xml" Type="http://schemas.openxmlformats.org/officeDocument/2006/relationships/notesSlide"/><Relationship Id="rId3" Target="../media/image2.png" Type="http://schemas.openxmlformats.org/officeDocument/2006/relationships/image"/><Relationship Id="rId4" Target="../media/image3.svg" Type="http://schemas.openxmlformats.org/officeDocument/2006/relationships/image"/><Relationship Id="rId5" Target="../media/image1.pn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7.xml" Type="http://schemas.openxmlformats.org/officeDocument/2006/relationships/notesSlide"/><Relationship Id="rId3" Target="../media/image2.png" Type="http://schemas.openxmlformats.org/officeDocument/2006/relationships/image"/><Relationship Id="rId4" Target="../media/image3.sv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xml" Type="http://schemas.openxmlformats.org/officeDocument/2006/relationships/notesSlide"/><Relationship Id="rId3" Target="../media/image2.png" Type="http://schemas.openxmlformats.org/officeDocument/2006/relationships/image"/><Relationship Id="rId4" Target="../media/image3.svg" Type="http://schemas.openxmlformats.org/officeDocument/2006/relationships/image"/><Relationship Id="rId5" Target="../media/image1.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xml" Type="http://schemas.openxmlformats.org/officeDocument/2006/relationships/notesSlide"/><Relationship Id="rId3" Target="../media/image2.png" Type="http://schemas.openxmlformats.org/officeDocument/2006/relationships/image"/><Relationship Id="rId4" Target="../media/image3.svg" Type="http://schemas.openxmlformats.org/officeDocument/2006/relationships/image"/><Relationship Id="rId5" Target="../media/image1.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4.xml" Type="http://schemas.openxmlformats.org/officeDocument/2006/relationships/notesSlide"/><Relationship Id="rId3" Target="../media/image2.png" Type="http://schemas.openxmlformats.org/officeDocument/2006/relationships/image"/><Relationship Id="rId4" Target="../media/image3.svg" Type="http://schemas.openxmlformats.org/officeDocument/2006/relationships/image"/><Relationship Id="rId5" Target="../media/image1.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5.xml" Type="http://schemas.openxmlformats.org/officeDocument/2006/relationships/notesSlide"/><Relationship Id="rId3" Target="../media/image2.png" Type="http://schemas.openxmlformats.org/officeDocument/2006/relationships/image"/><Relationship Id="rId4" Target="../media/image3.svg" Type="http://schemas.openxmlformats.org/officeDocument/2006/relationships/image"/><Relationship Id="rId5" Target="../media/image1.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6.xml" Type="http://schemas.openxmlformats.org/officeDocument/2006/relationships/notesSlide"/><Relationship Id="rId3" Target="../media/image2.png" Type="http://schemas.openxmlformats.org/officeDocument/2006/relationships/image"/><Relationship Id="rId4" Target="../media/image3.svg" Type="http://schemas.openxmlformats.org/officeDocument/2006/relationships/image"/><Relationship Id="rId5" Target="../media/image1.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7.xml" Type="http://schemas.openxmlformats.org/officeDocument/2006/relationships/notesSlide"/><Relationship Id="rId3" Target="../media/image2.png" Type="http://schemas.openxmlformats.org/officeDocument/2006/relationships/image"/><Relationship Id="rId4" Target="../media/image3.svg" Type="http://schemas.openxmlformats.org/officeDocument/2006/relationships/image"/><Relationship Id="rId5" Target="../media/image1.pn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8.xml" Type="http://schemas.openxmlformats.org/officeDocument/2006/relationships/notesSlide"/><Relationship Id="rId3" Target="../media/image2.png" Type="http://schemas.openxmlformats.org/officeDocument/2006/relationships/image"/><Relationship Id="rId4" Target="../media/image3.svg" Type="http://schemas.openxmlformats.org/officeDocument/2006/relationships/image"/><Relationship Id="rId5" Target="../media/image1.pn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9.xml" Type="http://schemas.openxmlformats.org/officeDocument/2006/relationships/notesSlide"/><Relationship Id="rId3" Target="../media/image2.png" Type="http://schemas.openxmlformats.org/officeDocument/2006/relationships/image"/><Relationship Id="rId4" Target="../media/image3.svg" Type="http://schemas.openxmlformats.org/officeDocument/2006/relationships/image"/><Relationship Id="rId5" Target="../media/image1.pn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38761D"/>
        </a:solidFill>
      </p:bgPr>
    </p:bg>
    <p:spTree>
      <p:nvGrpSpPr>
        <p:cNvPr id="1" name=""/>
        <p:cNvGrpSpPr/>
        <p:nvPr/>
      </p:nvGrpSpPr>
      <p:grpSpPr>
        <a:xfrm>
          <a:off x="0" y="0"/>
          <a:ext cx="0" cy="0"/>
          <a:chOff x="0" y="0"/>
          <a:chExt cx="0" cy="0"/>
        </a:xfrm>
      </p:grpSpPr>
      <p:grpSp>
        <p:nvGrpSpPr>
          <p:cNvPr name="Group 2" id="2"/>
          <p:cNvGrpSpPr/>
          <p:nvPr/>
        </p:nvGrpSpPr>
        <p:grpSpPr>
          <a:xfrm rot="5400000">
            <a:off x="15000600" y="1010"/>
            <a:ext cx="3287400" cy="3287400"/>
            <a:chOff x="0" y="0"/>
            <a:chExt cx="4383200" cy="4383200"/>
          </a:xfrm>
        </p:grpSpPr>
        <p:sp>
          <p:nvSpPr>
            <p:cNvPr name="Freeform 3" id="3"/>
            <p:cNvSpPr/>
            <p:nvPr/>
          </p:nvSpPr>
          <p:spPr>
            <a:xfrm flipH="false" flipV="false" rot="0">
              <a:off x="0" y="0"/>
              <a:ext cx="4383151" cy="4383151"/>
            </a:xfrm>
            <a:custGeom>
              <a:avLst/>
              <a:gdLst/>
              <a:ahLst/>
              <a:cxnLst/>
              <a:rect r="r" b="b" t="t" l="l"/>
              <a:pathLst>
                <a:path h="4383151" w="4383151">
                  <a:moveTo>
                    <a:pt x="0" y="0"/>
                  </a:moveTo>
                  <a:lnTo>
                    <a:pt x="4383151" y="0"/>
                  </a:lnTo>
                  <a:lnTo>
                    <a:pt x="0" y="4383151"/>
                  </a:lnTo>
                  <a:close/>
                </a:path>
              </a:pathLst>
            </a:custGeom>
            <a:solidFill>
              <a:srgbClr val="FFFFFF">
                <a:alpha val="2745"/>
              </a:srgbClr>
            </a:solidFill>
          </p:spPr>
        </p:sp>
      </p:grpSp>
      <p:sp>
        <p:nvSpPr>
          <p:cNvPr name="Freeform 4" id="4"/>
          <p:cNvSpPr/>
          <p:nvPr/>
        </p:nvSpPr>
        <p:spPr>
          <a:xfrm flipH="false" flipV="false" rot="0">
            <a:off x="0" y="8634398"/>
            <a:ext cx="18288000" cy="1635380"/>
          </a:xfrm>
          <a:custGeom>
            <a:avLst/>
            <a:gdLst/>
            <a:ahLst/>
            <a:cxnLst/>
            <a:rect r="r" b="b" t="t" l="l"/>
            <a:pathLst>
              <a:path h="1635380" w="18288000">
                <a:moveTo>
                  <a:pt x="0" y="0"/>
                </a:moveTo>
                <a:lnTo>
                  <a:pt x="18288000" y="0"/>
                </a:lnTo>
                <a:lnTo>
                  <a:pt x="18288000" y="1635380"/>
                </a:lnTo>
                <a:lnTo>
                  <a:pt x="0" y="1635380"/>
                </a:lnTo>
                <a:lnTo>
                  <a:pt x="0" y="0"/>
                </a:lnTo>
                <a:close/>
              </a:path>
            </a:pathLst>
          </a:custGeom>
          <a:blipFill>
            <a:blip r:embed="rId3"/>
            <a:stretch>
              <a:fillRect l="0" t="-1016177" r="0" b="-2094"/>
            </a:stretch>
          </a:blipFill>
        </p:spPr>
      </p:sp>
      <p:sp>
        <p:nvSpPr>
          <p:cNvPr name="TextBox 5" id="5"/>
          <p:cNvSpPr txBox="true"/>
          <p:nvPr/>
        </p:nvSpPr>
        <p:spPr>
          <a:xfrm rot="0">
            <a:off x="7106925" y="1982000"/>
            <a:ext cx="9852150" cy="3981225"/>
          </a:xfrm>
          <a:prstGeom prst="rect">
            <a:avLst/>
          </a:prstGeom>
        </p:spPr>
        <p:txBody>
          <a:bodyPr anchor="t" rtlCol="false" tIns="0" lIns="0" bIns="0" rIns="0">
            <a:spAutoFit/>
          </a:bodyPr>
          <a:lstStyle/>
          <a:p>
            <a:pPr algn="l">
              <a:lnSpc>
                <a:spcPts val="10080"/>
              </a:lnSpc>
            </a:pPr>
            <a:r>
              <a:rPr lang="en-US" sz="8400">
                <a:solidFill>
                  <a:srgbClr val="FFFFFF"/>
                </a:solidFill>
                <a:latin typeface="Montserrat"/>
                <a:ea typeface="Montserrat"/>
                <a:cs typeface="Montserrat"/>
                <a:sym typeface="Montserrat"/>
              </a:rPr>
              <a:t>SISTEMA DE EVALUACIÓN PÚBLICA</a:t>
            </a:r>
          </a:p>
        </p:txBody>
      </p:sp>
      <p:sp>
        <p:nvSpPr>
          <p:cNvPr name="TextBox 6" id="6"/>
          <p:cNvSpPr txBox="true"/>
          <p:nvPr/>
        </p:nvSpPr>
        <p:spPr>
          <a:xfrm rot="0">
            <a:off x="10202075" y="6822000"/>
            <a:ext cx="7726950" cy="1551225"/>
          </a:xfrm>
          <a:prstGeom prst="rect">
            <a:avLst/>
          </a:prstGeom>
        </p:spPr>
        <p:txBody>
          <a:bodyPr anchor="t" rtlCol="false" tIns="0" lIns="0" bIns="0" rIns="0">
            <a:spAutoFit/>
          </a:bodyPr>
          <a:lstStyle/>
          <a:p>
            <a:pPr algn="l">
              <a:lnSpc>
                <a:spcPts val="7776"/>
              </a:lnSpc>
            </a:pPr>
            <a:r>
              <a:rPr lang="en-US" sz="7200">
                <a:solidFill>
                  <a:srgbClr val="FFFFFF"/>
                </a:solidFill>
                <a:latin typeface="Lato"/>
                <a:ea typeface="Lato"/>
                <a:cs typeface="Lato"/>
                <a:sym typeface="Lato"/>
              </a:rPr>
              <a:t>       EJERCICIOS</a:t>
            </a:r>
          </a:p>
        </p:txBody>
      </p:sp>
    </p:spTree>
  </p:cSld>
  <p:clrMapOvr>
    <a:masterClrMapping/>
  </p:clrMapOvr>
</p:sld>
</file>

<file path=ppt/slides/slide10.xml><?xml version="1.0" encoding="utf-8"?>
<p:sld xmlns:p="http://schemas.openxmlformats.org/presentationml/2006/main" xmlns:a="http://schemas.openxmlformats.org/drawingml/2006/main" xmlns:r="http://schemas.openxmlformats.org/officeDocument/2006/relationships">
  <p:cSld>
    <p:bg>
      <p:bgPr>
        <a:solidFill>
          <a:srgbClr val="1B212C"/>
        </a:solidFill>
      </p:bgPr>
    </p:bg>
    <p:spTree>
      <p:nvGrpSpPr>
        <p:cNvPr id="1" name=""/>
        <p:cNvGrpSpPr/>
        <p:nvPr/>
      </p:nvGrpSpPr>
      <p:grpSpPr>
        <a:xfrm>
          <a:off x="0" y="0"/>
          <a:ext cx="0" cy="0"/>
          <a:chOff x="0" y="0"/>
          <a:chExt cx="0" cy="0"/>
        </a:xfrm>
      </p:grpSpPr>
      <p:sp>
        <p:nvSpPr>
          <p:cNvPr name="Freeform 2" id="2"/>
          <p:cNvSpPr/>
          <p:nvPr/>
        </p:nvSpPr>
        <p:spPr>
          <a:xfrm flipH="false" flipV="false" rot="0">
            <a:off x="0" y="762002"/>
            <a:ext cx="2075700" cy="2032576"/>
          </a:xfrm>
          <a:custGeom>
            <a:avLst/>
            <a:gdLst/>
            <a:ahLst/>
            <a:cxnLst/>
            <a:rect r="r" b="b" t="t" l="l"/>
            <a:pathLst>
              <a:path h="2032576" w="2075700">
                <a:moveTo>
                  <a:pt x="0" y="0"/>
                </a:moveTo>
                <a:lnTo>
                  <a:pt x="2075700" y="0"/>
                </a:lnTo>
                <a:lnTo>
                  <a:pt x="2075700" y="2032576"/>
                </a:lnTo>
                <a:lnTo>
                  <a:pt x="0" y="2032576"/>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3" id="3"/>
          <p:cNvSpPr txBox="true"/>
          <p:nvPr/>
        </p:nvSpPr>
        <p:spPr>
          <a:xfrm rot="0">
            <a:off x="2686425" y="24750"/>
            <a:ext cx="13894950" cy="10170825"/>
          </a:xfrm>
          <a:prstGeom prst="rect">
            <a:avLst/>
          </a:prstGeom>
        </p:spPr>
        <p:txBody>
          <a:bodyPr anchor="t" rtlCol="false" tIns="0" lIns="0" bIns="0" rIns="0">
            <a:spAutoFit/>
          </a:bodyPr>
          <a:lstStyle/>
          <a:p>
            <a:pPr algn="l">
              <a:lnSpc>
                <a:spcPts val="5105"/>
              </a:lnSpc>
            </a:pPr>
            <a:r>
              <a:rPr lang="en-US" sz="3700">
                <a:solidFill>
                  <a:srgbClr val="FFFFFF"/>
                </a:solidFill>
                <a:latin typeface="Montserrat"/>
                <a:ea typeface="Montserrat"/>
                <a:cs typeface="Montserrat"/>
                <a:sym typeface="Montserrat"/>
              </a:rPr>
              <a:t>9. Las personas que manipulan alimentos deben cocinarlos a temperaturas seguras (al menos 75 °C para productos cárnicos) para eliminar patógenos. En el caso de recalentar alimentos, asegurarse un calor no menor a 74 °C.</a:t>
            </a:r>
          </a:p>
          <a:p>
            <a:pPr algn="l">
              <a:lnSpc>
                <a:spcPts val="5105"/>
              </a:lnSpc>
            </a:pPr>
            <a:r>
              <a:rPr lang="en-US" sz="3700">
                <a:solidFill>
                  <a:srgbClr val="FFFFFF"/>
                </a:solidFill>
                <a:latin typeface="Montserrat"/>
                <a:ea typeface="Montserrat"/>
                <a:cs typeface="Montserrat"/>
                <a:sym typeface="Montserrat"/>
              </a:rPr>
              <a:t>De acuerdo al contenido del texto, marcar la respuesta correcta</a:t>
            </a:r>
          </a:p>
          <a:p>
            <a:pPr algn="l">
              <a:lnSpc>
                <a:spcPts val="5105"/>
              </a:lnSpc>
            </a:pPr>
            <a:r>
              <a:rPr lang="en-US" sz="3700">
                <a:solidFill>
                  <a:srgbClr val="FFFFFF"/>
                </a:solidFill>
                <a:latin typeface="Montserrat"/>
                <a:ea typeface="Montserrat"/>
                <a:cs typeface="Montserrat"/>
                <a:sym typeface="Montserrat"/>
              </a:rPr>
              <a:t>A. recalentar churrascos a 70 grados de temperatura es una cocción segura</a:t>
            </a:r>
          </a:p>
          <a:p>
            <a:pPr algn="l">
              <a:lnSpc>
                <a:spcPts val="5105"/>
              </a:lnSpc>
            </a:pPr>
            <a:r>
              <a:rPr lang="en-US" sz="3700">
                <a:solidFill>
                  <a:srgbClr val="FFFFFF"/>
                </a:solidFill>
                <a:latin typeface="Montserrat"/>
                <a:ea typeface="Montserrat"/>
                <a:cs typeface="Montserrat"/>
                <a:sym typeface="Montserrat"/>
              </a:rPr>
              <a:t>B. es segura la cocción de churrascos a 74 grados de temperatura</a:t>
            </a:r>
          </a:p>
          <a:p>
            <a:pPr algn="l">
              <a:lnSpc>
                <a:spcPts val="5105"/>
              </a:lnSpc>
            </a:pPr>
            <a:r>
              <a:rPr lang="en-US" sz="3700">
                <a:solidFill>
                  <a:srgbClr val="FFFFFF"/>
                </a:solidFill>
                <a:latin typeface="Montserrat"/>
                <a:ea typeface="Montserrat"/>
                <a:cs typeface="Montserrat"/>
                <a:sym typeface="Montserrat"/>
              </a:rPr>
              <a:t>C. es una cocción segura recalentar una tortilla a 74 grados de temperatura</a:t>
            </a:r>
          </a:p>
          <a:p>
            <a:pPr algn="l">
              <a:lnSpc>
                <a:spcPts val="3587"/>
              </a:lnSpc>
            </a:pPr>
          </a:p>
        </p:txBody>
      </p:sp>
      <p:sp>
        <p:nvSpPr>
          <p:cNvPr name="Freeform 4" id="4"/>
          <p:cNvSpPr/>
          <p:nvPr/>
        </p:nvSpPr>
        <p:spPr>
          <a:xfrm flipH="false" flipV="false" rot="0">
            <a:off x="0" y="8634398"/>
            <a:ext cx="18288000" cy="1635380"/>
          </a:xfrm>
          <a:custGeom>
            <a:avLst/>
            <a:gdLst/>
            <a:ahLst/>
            <a:cxnLst/>
            <a:rect r="r" b="b" t="t" l="l"/>
            <a:pathLst>
              <a:path h="1635380" w="18288000">
                <a:moveTo>
                  <a:pt x="0" y="0"/>
                </a:moveTo>
                <a:lnTo>
                  <a:pt x="18288000" y="0"/>
                </a:lnTo>
                <a:lnTo>
                  <a:pt x="18288000" y="1635380"/>
                </a:lnTo>
                <a:lnTo>
                  <a:pt x="0" y="1635380"/>
                </a:lnTo>
                <a:lnTo>
                  <a:pt x="0" y="0"/>
                </a:lnTo>
                <a:close/>
              </a:path>
            </a:pathLst>
          </a:custGeom>
          <a:blipFill>
            <a:blip r:embed="rId5"/>
            <a:stretch>
              <a:fillRect l="0" t="-1016177" r="0" b="-2094"/>
            </a:stretch>
          </a:blipFill>
        </p:spPr>
      </p:sp>
    </p:spTree>
  </p:cSld>
  <p:clrMapOvr>
    <a:masterClrMapping/>
  </p:clrMapOvr>
</p:sld>
</file>

<file path=ppt/slides/slide11.xml><?xml version="1.0" encoding="utf-8"?>
<p:sld xmlns:p="http://schemas.openxmlformats.org/presentationml/2006/main" xmlns:a="http://schemas.openxmlformats.org/drawingml/2006/main" xmlns:r="http://schemas.openxmlformats.org/officeDocument/2006/relationships">
  <p:cSld>
    <p:bg>
      <p:bgPr>
        <a:solidFill>
          <a:srgbClr val="1B212C"/>
        </a:solidFill>
      </p:bgPr>
    </p:bg>
    <p:spTree>
      <p:nvGrpSpPr>
        <p:cNvPr id="1" name=""/>
        <p:cNvGrpSpPr/>
        <p:nvPr/>
      </p:nvGrpSpPr>
      <p:grpSpPr>
        <a:xfrm>
          <a:off x="0" y="0"/>
          <a:ext cx="0" cy="0"/>
          <a:chOff x="0" y="0"/>
          <a:chExt cx="0" cy="0"/>
        </a:xfrm>
      </p:grpSpPr>
      <p:sp>
        <p:nvSpPr>
          <p:cNvPr name="Freeform 2" id="2"/>
          <p:cNvSpPr/>
          <p:nvPr/>
        </p:nvSpPr>
        <p:spPr>
          <a:xfrm flipH="false" flipV="false" rot="0">
            <a:off x="0" y="762002"/>
            <a:ext cx="2075700" cy="2032576"/>
          </a:xfrm>
          <a:custGeom>
            <a:avLst/>
            <a:gdLst/>
            <a:ahLst/>
            <a:cxnLst/>
            <a:rect r="r" b="b" t="t" l="l"/>
            <a:pathLst>
              <a:path h="2032576" w="2075700">
                <a:moveTo>
                  <a:pt x="0" y="0"/>
                </a:moveTo>
                <a:lnTo>
                  <a:pt x="2075700" y="0"/>
                </a:lnTo>
                <a:lnTo>
                  <a:pt x="2075700" y="2032576"/>
                </a:lnTo>
                <a:lnTo>
                  <a:pt x="0" y="2032576"/>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3" id="3"/>
          <p:cNvSpPr txBox="true"/>
          <p:nvPr/>
        </p:nvSpPr>
        <p:spPr>
          <a:xfrm rot="0">
            <a:off x="2686425" y="181225"/>
            <a:ext cx="13894950" cy="9837900"/>
          </a:xfrm>
          <a:prstGeom prst="rect">
            <a:avLst/>
          </a:prstGeom>
        </p:spPr>
        <p:txBody>
          <a:bodyPr anchor="t" rtlCol="false" tIns="0" lIns="0" bIns="0" rIns="0">
            <a:spAutoFit/>
          </a:bodyPr>
          <a:lstStyle/>
          <a:p>
            <a:pPr algn="l">
              <a:lnSpc>
                <a:spcPts val="4554"/>
              </a:lnSpc>
            </a:pPr>
            <a:r>
              <a:rPr lang="en-US" sz="3300">
                <a:solidFill>
                  <a:srgbClr val="FFFFFF"/>
                </a:solidFill>
                <a:latin typeface="Montserrat"/>
                <a:ea typeface="Montserrat"/>
                <a:cs typeface="Montserrat"/>
                <a:sym typeface="Montserrat"/>
              </a:rPr>
              <a:t>10. Hay quienes creen que el color rosado de la Casa de Gobierno se debe al deseo de Sarmiento de representar la unión de las facciones enfrentadas en las guerras civiles del siglo XIX, con la mezcla de los colores blanco y rojo que eran propios del uniforme de los bandos enfrentados, unitarios y federales; pero en verdad los unitarios vestían de celeste y, además, el color rosa era entonces muy utilizado por el efecto impermeabilizante y fijador que aportaba la sangre de vaca al mezclarla con pintura a la cal.</a:t>
            </a:r>
          </a:p>
          <a:p>
            <a:pPr algn="l">
              <a:lnSpc>
                <a:spcPts val="4554"/>
              </a:lnSpc>
            </a:pPr>
            <a:r>
              <a:rPr lang="en-US" sz="3300">
                <a:solidFill>
                  <a:srgbClr val="FFFFFF"/>
                </a:solidFill>
                <a:latin typeface="Montserrat"/>
                <a:ea typeface="Montserrat"/>
                <a:cs typeface="Montserrat"/>
                <a:sym typeface="Montserrat"/>
              </a:rPr>
              <a:t>De acuerdo al contenido del texto, marcar la respuesta correcta</a:t>
            </a:r>
          </a:p>
          <a:p>
            <a:pPr algn="l">
              <a:lnSpc>
                <a:spcPts val="4554"/>
              </a:lnSpc>
            </a:pPr>
            <a:r>
              <a:rPr lang="en-US" sz="3300">
                <a:solidFill>
                  <a:srgbClr val="FFFFFF"/>
                </a:solidFill>
                <a:latin typeface="Montserrat"/>
                <a:ea typeface="Montserrat"/>
                <a:cs typeface="Montserrat"/>
                <a:sym typeface="Montserrat"/>
              </a:rPr>
              <a:t>A. El Presidente Sarmiento eligió el color rosado por lo que representaba.</a:t>
            </a:r>
          </a:p>
          <a:p>
            <a:pPr algn="l">
              <a:lnSpc>
                <a:spcPts val="4554"/>
              </a:lnSpc>
            </a:pPr>
            <a:r>
              <a:rPr lang="en-US" sz="3300">
                <a:solidFill>
                  <a:srgbClr val="FFFFFF"/>
                </a:solidFill>
                <a:latin typeface="Montserrat"/>
                <a:ea typeface="Montserrat"/>
                <a:cs typeface="Montserrat"/>
                <a:sym typeface="Montserrat"/>
              </a:rPr>
              <a:t>B. La Casa de Gobierno se pintó en rosa porque era común utilizar esa pintura.</a:t>
            </a:r>
          </a:p>
          <a:p>
            <a:pPr algn="l">
              <a:lnSpc>
                <a:spcPts val="4554"/>
              </a:lnSpc>
            </a:pPr>
            <a:r>
              <a:rPr lang="en-US" sz="3300">
                <a:solidFill>
                  <a:srgbClr val="FFFFFF"/>
                </a:solidFill>
                <a:latin typeface="Montserrat"/>
                <a:ea typeface="Montserrat"/>
                <a:cs typeface="Montserrat"/>
                <a:sym typeface="Montserrat"/>
              </a:rPr>
              <a:t>C. En las guerras civiles del siglo XX se enfrentaban unitarios y federales.</a:t>
            </a:r>
          </a:p>
        </p:txBody>
      </p:sp>
    </p:spTree>
  </p:cSld>
  <p:clrMapOvr>
    <a:masterClrMapping/>
  </p:clrMapOvr>
</p:sld>
</file>

<file path=ppt/slides/slide12.xml><?xml version="1.0" encoding="utf-8"?>
<p:sld xmlns:p="http://schemas.openxmlformats.org/presentationml/2006/main" xmlns:a="http://schemas.openxmlformats.org/drawingml/2006/main" xmlns:r="http://schemas.openxmlformats.org/officeDocument/2006/relationships">
  <p:cSld>
    <p:bg>
      <p:bgPr>
        <a:solidFill>
          <a:srgbClr val="1B212C"/>
        </a:solidFill>
      </p:bgPr>
    </p:bg>
    <p:spTree>
      <p:nvGrpSpPr>
        <p:cNvPr id="1" name=""/>
        <p:cNvGrpSpPr/>
        <p:nvPr/>
      </p:nvGrpSpPr>
      <p:grpSpPr>
        <a:xfrm>
          <a:off x="0" y="0"/>
          <a:ext cx="0" cy="0"/>
          <a:chOff x="0" y="0"/>
          <a:chExt cx="0" cy="0"/>
        </a:xfrm>
      </p:grpSpPr>
      <p:sp>
        <p:nvSpPr>
          <p:cNvPr name="Freeform 2" id="2"/>
          <p:cNvSpPr/>
          <p:nvPr/>
        </p:nvSpPr>
        <p:spPr>
          <a:xfrm flipH="false" flipV="false" rot="0">
            <a:off x="0" y="762002"/>
            <a:ext cx="2075700" cy="2032576"/>
          </a:xfrm>
          <a:custGeom>
            <a:avLst/>
            <a:gdLst/>
            <a:ahLst/>
            <a:cxnLst/>
            <a:rect r="r" b="b" t="t" l="l"/>
            <a:pathLst>
              <a:path h="2032576" w="2075700">
                <a:moveTo>
                  <a:pt x="0" y="0"/>
                </a:moveTo>
                <a:lnTo>
                  <a:pt x="2075700" y="0"/>
                </a:lnTo>
                <a:lnTo>
                  <a:pt x="2075700" y="2032576"/>
                </a:lnTo>
                <a:lnTo>
                  <a:pt x="0" y="2032576"/>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3" id="3"/>
          <p:cNvSpPr txBox="true"/>
          <p:nvPr/>
        </p:nvSpPr>
        <p:spPr>
          <a:xfrm rot="0">
            <a:off x="2686425" y="289250"/>
            <a:ext cx="13894950" cy="9641625"/>
          </a:xfrm>
          <a:prstGeom prst="rect">
            <a:avLst/>
          </a:prstGeom>
        </p:spPr>
        <p:txBody>
          <a:bodyPr anchor="t" rtlCol="false" tIns="0" lIns="0" bIns="0" rIns="0">
            <a:spAutoFit/>
          </a:bodyPr>
          <a:lstStyle/>
          <a:p>
            <a:pPr algn="l">
              <a:lnSpc>
                <a:spcPts val="4830"/>
              </a:lnSpc>
            </a:pPr>
            <a:r>
              <a:rPr lang="en-US" sz="3500">
                <a:solidFill>
                  <a:srgbClr val="FFFFFF"/>
                </a:solidFill>
                <a:latin typeface="Montserrat"/>
                <a:ea typeface="Montserrat"/>
                <a:cs typeface="Montserrat"/>
                <a:sym typeface="Montserrat"/>
              </a:rPr>
              <a:t>11. El personal de seguridad se encarga de pedir las credenciales a toda persona que quiera ingresar al edificio para alguna reparación o revisión técnica, que además deben ser autorizadas por el área responsable del tema. Es también indispensable que el personal de seguridad tenga acceso a un recorrido por pasillos y salas de uso común.</a:t>
            </a:r>
          </a:p>
          <a:p>
            <a:pPr algn="l">
              <a:lnSpc>
                <a:spcPts val="4830"/>
              </a:lnSpc>
            </a:pPr>
            <a:r>
              <a:rPr lang="en-US" sz="3500">
                <a:solidFill>
                  <a:srgbClr val="FFFFFF"/>
                </a:solidFill>
                <a:latin typeface="Montserrat"/>
                <a:ea typeface="Montserrat"/>
                <a:cs typeface="Montserrat"/>
                <a:sym typeface="Montserrat"/>
              </a:rPr>
              <a:t>De acuerdo al texto marcar la respuesta correcta</a:t>
            </a:r>
          </a:p>
          <a:p>
            <a:pPr algn="l">
              <a:lnSpc>
                <a:spcPts val="4830"/>
              </a:lnSpc>
            </a:pPr>
            <a:r>
              <a:rPr lang="en-US" sz="3500">
                <a:solidFill>
                  <a:srgbClr val="FFFFFF"/>
                </a:solidFill>
                <a:latin typeface="Montserrat"/>
                <a:ea typeface="Montserrat"/>
                <a:cs typeface="Montserrat"/>
                <a:sym typeface="Montserrat"/>
              </a:rPr>
              <a:t>A. El personal de seguridad controla el ingreso y los lugares comunes del edificio.</a:t>
            </a:r>
          </a:p>
          <a:p>
            <a:pPr algn="l">
              <a:lnSpc>
                <a:spcPts val="4830"/>
              </a:lnSpc>
            </a:pPr>
            <a:r>
              <a:rPr lang="en-US" sz="3500">
                <a:solidFill>
                  <a:srgbClr val="FFFFFF"/>
                </a:solidFill>
                <a:latin typeface="Montserrat"/>
                <a:ea typeface="Montserrat"/>
                <a:cs typeface="Montserrat"/>
                <a:sym typeface="Montserrat"/>
              </a:rPr>
              <a:t>B. El personal de seguridad exime de control a técnicos de la empresa telefónica.</a:t>
            </a:r>
          </a:p>
          <a:p>
            <a:pPr algn="l">
              <a:lnSpc>
                <a:spcPts val="4830"/>
              </a:lnSpc>
            </a:pPr>
            <a:r>
              <a:rPr lang="en-US" sz="3500">
                <a:solidFill>
                  <a:srgbClr val="FFFFFF"/>
                </a:solidFill>
                <a:latin typeface="Montserrat"/>
                <a:ea typeface="Montserrat"/>
                <a:cs typeface="Montserrat"/>
                <a:sym typeface="Montserrat"/>
              </a:rPr>
              <a:t>C. El personal de seguridad se limita al control de ingresos al edificio.</a:t>
            </a:r>
          </a:p>
          <a:p>
            <a:pPr algn="l">
              <a:lnSpc>
                <a:spcPts val="3587"/>
              </a:lnSpc>
            </a:pPr>
          </a:p>
        </p:txBody>
      </p:sp>
    </p:spTree>
  </p:cSld>
  <p:clrMapOvr>
    <a:masterClrMapping/>
  </p:clrMapOvr>
</p:sld>
</file>

<file path=ppt/slides/slide13.xml><?xml version="1.0" encoding="utf-8"?>
<p:sld xmlns:p="http://schemas.openxmlformats.org/presentationml/2006/main" xmlns:a="http://schemas.openxmlformats.org/drawingml/2006/main" xmlns:r="http://schemas.openxmlformats.org/officeDocument/2006/relationships">
  <p:cSld>
    <p:bg>
      <p:bgPr>
        <a:solidFill>
          <a:srgbClr val="1B212C"/>
        </a:solidFill>
      </p:bgPr>
    </p:bg>
    <p:spTree>
      <p:nvGrpSpPr>
        <p:cNvPr id="1" name=""/>
        <p:cNvGrpSpPr/>
        <p:nvPr/>
      </p:nvGrpSpPr>
      <p:grpSpPr>
        <a:xfrm>
          <a:off x="0" y="0"/>
          <a:ext cx="0" cy="0"/>
          <a:chOff x="0" y="0"/>
          <a:chExt cx="0" cy="0"/>
        </a:xfrm>
      </p:grpSpPr>
      <p:sp>
        <p:nvSpPr>
          <p:cNvPr name="Freeform 2" id="2"/>
          <p:cNvSpPr/>
          <p:nvPr/>
        </p:nvSpPr>
        <p:spPr>
          <a:xfrm flipH="false" flipV="false" rot="0">
            <a:off x="0" y="762002"/>
            <a:ext cx="2075700" cy="2032576"/>
          </a:xfrm>
          <a:custGeom>
            <a:avLst/>
            <a:gdLst/>
            <a:ahLst/>
            <a:cxnLst/>
            <a:rect r="r" b="b" t="t" l="l"/>
            <a:pathLst>
              <a:path h="2032576" w="2075700">
                <a:moveTo>
                  <a:pt x="0" y="0"/>
                </a:moveTo>
                <a:lnTo>
                  <a:pt x="2075700" y="0"/>
                </a:lnTo>
                <a:lnTo>
                  <a:pt x="2075700" y="2032576"/>
                </a:lnTo>
                <a:lnTo>
                  <a:pt x="0" y="2032576"/>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3" id="3"/>
          <p:cNvSpPr txBox="true"/>
          <p:nvPr/>
        </p:nvSpPr>
        <p:spPr>
          <a:xfrm rot="0">
            <a:off x="2686425" y="250375"/>
            <a:ext cx="13894950" cy="9798150"/>
          </a:xfrm>
          <a:prstGeom prst="rect">
            <a:avLst/>
          </a:prstGeom>
        </p:spPr>
        <p:txBody>
          <a:bodyPr anchor="t" rtlCol="false" tIns="0" lIns="0" bIns="0" rIns="0">
            <a:spAutoFit/>
          </a:bodyPr>
          <a:lstStyle/>
          <a:p>
            <a:pPr algn="l">
              <a:lnSpc>
                <a:spcPts val="6486"/>
              </a:lnSpc>
            </a:pPr>
            <a:r>
              <a:rPr lang="en-US" sz="4700">
                <a:solidFill>
                  <a:srgbClr val="FFFFFF"/>
                </a:solidFill>
                <a:latin typeface="Montserrat"/>
                <a:ea typeface="Montserrat"/>
                <a:cs typeface="Montserrat"/>
                <a:sym typeface="Montserrat"/>
              </a:rPr>
              <a:t>12. _____ respeto no se va a ninguna parte. Para poder respetar a las personas hay que entender que todos somos diferentes, lo que no significa que alguien sea superior o inferior a nosotros. Por ello, es clave dirigirse a los demás con consideración y amabilidad.</a:t>
            </a:r>
          </a:p>
          <a:p>
            <a:pPr algn="l">
              <a:lnSpc>
                <a:spcPts val="6486"/>
              </a:lnSpc>
            </a:pPr>
            <a:r>
              <a:rPr lang="en-US" sz="4700">
                <a:solidFill>
                  <a:srgbClr val="FFFFFF"/>
                </a:solidFill>
                <a:latin typeface="Montserrat"/>
                <a:ea typeface="Montserrat"/>
                <a:cs typeface="Montserrat"/>
                <a:sym typeface="Montserrat"/>
              </a:rPr>
              <a:t>Marcar la respuesta que completa el texto</a:t>
            </a:r>
          </a:p>
          <a:p>
            <a:pPr algn="l">
              <a:lnSpc>
                <a:spcPts val="6486"/>
              </a:lnSpc>
            </a:pPr>
            <a:r>
              <a:rPr lang="en-US" sz="4700">
                <a:solidFill>
                  <a:srgbClr val="FFFFFF"/>
                </a:solidFill>
                <a:latin typeface="Montserrat"/>
                <a:ea typeface="Montserrat"/>
                <a:cs typeface="Montserrat"/>
                <a:sym typeface="Montserrat"/>
              </a:rPr>
              <a:t>A. Con</a:t>
            </a:r>
          </a:p>
          <a:p>
            <a:pPr algn="l">
              <a:lnSpc>
                <a:spcPts val="6486"/>
              </a:lnSpc>
            </a:pPr>
            <a:r>
              <a:rPr lang="en-US" sz="4700">
                <a:solidFill>
                  <a:srgbClr val="FFFFFF"/>
                </a:solidFill>
                <a:latin typeface="Montserrat"/>
                <a:ea typeface="Montserrat"/>
                <a:cs typeface="Montserrat"/>
                <a:sym typeface="Montserrat"/>
              </a:rPr>
              <a:t>B. Poco</a:t>
            </a:r>
          </a:p>
          <a:p>
            <a:pPr algn="l">
              <a:lnSpc>
                <a:spcPts val="6486"/>
              </a:lnSpc>
            </a:pPr>
            <a:r>
              <a:rPr lang="en-US" sz="4700">
                <a:solidFill>
                  <a:srgbClr val="FFFFFF"/>
                </a:solidFill>
                <a:latin typeface="Montserrat"/>
                <a:ea typeface="Montserrat"/>
                <a:cs typeface="Montserrat"/>
                <a:sym typeface="Montserrat"/>
              </a:rPr>
              <a:t>C. Sin</a:t>
            </a:r>
          </a:p>
        </p:txBody>
      </p:sp>
      <p:sp>
        <p:nvSpPr>
          <p:cNvPr name="Freeform 4" id="4"/>
          <p:cNvSpPr/>
          <p:nvPr/>
        </p:nvSpPr>
        <p:spPr>
          <a:xfrm flipH="false" flipV="false" rot="0">
            <a:off x="0" y="8634398"/>
            <a:ext cx="18288000" cy="1635380"/>
          </a:xfrm>
          <a:custGeom>
            <a:avLst/>
            <a:gdLst/>
            <a:ahLst/>
            <a:cxnLst/>
            <a:rect r="r" b="b" t="t" l="l"/>
            <a:pathLst>
              <a:path h="1635380" w="18288000">
                <a:moveTo>
                  <a:pt x="0" y="0"/>
                </a:moveTo>
                <a:lnTo>
                  <a:pt x="18288000" y="0"/>
                </a:lnTo>
                <a:lnTo>
                  <a:pt x="18288000" y="1635380"/>
                </a:lnTo>
                <a:lnTo>
                  <a:pt x="0" y="1635380"/>
                </a:lnTo>
                <a:lnTo>
                  <a:pt x="0" y="0"/>
                </a:lnTo>
                <a:close/>
              </a:path>
            </a:pathLst>
          </a:custGeom>
          <a:blipFill>
            <a:blip r:embed="rId5"/>
            <a:stretch>
              <a:fillRect l="0" t="-1016177" r="0" b="-2094"/>
            </a:stretch>
          </a:blipFill>
        </p:spPr>
      </p:sp>
    </p:spTree>
  </p:cSld>
  <p:clrMapOvr>
    <a:masterClrMapping/>
  </p:clrMapOvr>
</p:sld>
</file>

<file path=ppt/slides/slide14.xml><?xml version="1.0" encoding="utf-8"?>
<p:sld xmlns:p="http://schemas.openxmlformats.org/presentationml/2006/main" xmlns:a="http://schemas.openxmlformats.org/drawingml/2006/main" xmlns:r="http://schemas.openxmlformats.org/officeDocument/2006/relationships">
  <p:cSld>
    <p:bg>
      <p:bgPr>
        <a:solidFill>
          <a:srgbClr val="1B212C"/>
        </a:solidFill>
      </p:bgPr>
    </p:bg>
    <p:spTree>
      <p:nvGrpSpPr>
        <p:cNvPr id="1" name=""/>
        <p:cNvGrpSpPr/>
        <p:nvPr/>
      </p:nvGrpSpPr>
      <p:grpSpPr>
        <a:xfrm>
          <a:off x="0" y="0"/>
          <a:ext cx="0" cy="0"/>
          <a:chOff x="0" y="0"/>
          <a:chExt cx="0" cy="0"/>
        </a:xfrm>
      </p:grpSpPr>
      <p:sp>
        <p:nvSpPr>
          <p:cNvPr name="Freeform 2" id="2"/>
          <p:cNvSpPr/>
          <p:nvPr/>
        </p:nvSpPr>
        <p:spPr>
          <a:xfrm flipH="false" flipV="false" rot="0">
            <a:off x="0" y="762002"/>
            <a:ext cx="2075700" cy="2032576"/>
          </a:xfrm>
          <a:custGeom>
            <a:avLst/>
            <a:gdLst/>
            <a:ahLst/>
            <a:cxnLst/>
            <a:rect r="r" b="b" t="t" l="l"/>
            <a:pathLst>
              <a:path h="2032576" w="2075700">
                <a:moveTo>
                  <a:pt x="0" y="0"/>
                </a:moveTo>
                <a:lnTo>
                  <a:pt x="2075700" y="0"/>
                </a:lnTo>
                <a:lnTo>
                  <a:pt x="2075700" y="2032576"/>
                </a:lnTo>
                <a:lnTo>
                  <a:pt x="0" y="2032576"/>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3" id="3"/>
          <p:cNvSpPr txBox="true"/>
          <p:nvPr/>
        </p:nvSpPr>
        <p:spPr>
          <a:xfrm rot="0">
            <a:off x="2686425" y="24750"/>
            <a:ext cx="13894950" cy="10170825"/>
          </a:xfrm>
          <a:prstGeom prst="rect">
            <a:avLst/>
          </a:prstGeom>
        </p:spPr>
        <p:txBody>
          <a:bodyPr anchor="t" rtlCol="false" tIns="0" lIns="0" bIns="0" rIns="0">
            <a:spAutoFit/>
          </a:bodyPr>
          <a:lstStyle/>
          <a:p>
            <a:pPr algn="l">
              <a:lnSpc>
                <a:spcPts val="5658"/>
              </a:lnSpc>
            </a:pPr>
            <a:r>
              <a:rPr lang="en-US" sz="4100">
                <a:solidFill>
                  <a:srgbClr val="FFFFFF"/>
                </a:solidFill>
                <a:latin typeface="Montserrat"/>
                <a:ea typeface="Montserrat"/>
                <a:cs typeface="Montserrat"/>
                <a:sym typeface="Montserrat"/>
              </a:rPr>
              <a:t>13. La _____ entre los miembros de un equipo de trabajo es fundamental. Es importante cuidar el lenguaje verbal y corporal (no verbal) para transmitir correctamente lo que quieres decir en cada momento y situación determinada. Gracias a ello, sabrás transmitir mensajes de una manera clara y coherente para generar una imagen de respeto y confianza.</a:t>
            </a:r>
          </a:p>
          <a:p>
            <a:pPr algn="l">
              <a:lnSpc>
                <a:spcPts val="5658"/>
              </a:lnSpc>
            </a:pPr>
            <a:r>
              <a:rPr lang="en-US" sz="4100">
                <a:solidFill>
                  <a:srgbClr val="FFFFFF"/>
                </a:solidFill>
                <a:latin typeface="Montserrat"/>
                <a:ea typeface="Montserrat"/>
                <a:cs typeface="Montserrat"/>
                <a:sym typeface="Montserrat"/>
              </a:rPr>
              <a:t>Marcar la respuesta que completa el texto</a:t>
            </a:r>
          </a:p>
          <a:p>
            <a:pPr algn="l">
              <a:lnSpc>
                <a:spcPts val="5658"/>
              </a:lnSpc>
            </a:pPr>
            <a:r>
              <a:rPr lang="en-US" sz="4100">
                <a:solidFill>
                  <a:srgbClr val="FFFFFF"/>
                </a:solidFill>
                <a:latin typeface="Montserrat"/>
                <a:ea typeface="Montserrat"/>
                <a:cs typeface="Montserrat"/>
                <a:sym typeface="Montserrat"/>
              </a:rPr>
              <a:t>A. comunicación</a:t>
            </a:r>
          </a:p>
          <a:p>
            <a:pPr algn="l">
              <a:lnSpc>
                <a:spcPts val="5658"/>
              </a:lnSpc>
            </a:pPr>
            <a:r>
              <a:rPr lang="en-US" sz="4100">
                <a:solidFill>
                  <a:srgbClr val="FFFFFF"/>
                </a:solidFill>
                <a:latin typeface="Montserrat"/>
                <a:ea typeface="Montserrat"/>
                <a:cs typeface="Montserrat"/>
                <a:sym typeface="Montserrat"/>
              </a:rPr>
              <a:t>B. compañía</a:t>
            </a:r>
          </a:p>
          <a:p>
            <a:pPr algn="l">
              <a:lnSpc>
                <a:spcPts val="5658"/>
              </a:lnSpc>
            </a:pPr>
            <a:r>
              <a:rPr lang="en-US" sz="4100">
                <a:solidFill>
                  <a:srgbClr val="FFFFFF"/>
                </a:solidFill>
                <a:latin typeface="Montserrat"/>
                <a:ea typeface="Montserrat"/>
                <a:cs typeface="Montserrat"/>
                <a:sym typeface="Montserrat"/>
              </a:rPr>
              <a:t>C. simpatía</a:t>
            </a:r>
          </a:p>
        </p:txBody>
      </p:sp>
      <p:sp>
        <p:nvSpPr>
          <p:cNvPr name="Freeform 4" id="4"/>
          <p:cNvSpPr/>
          <p:nvPr/>
        </p:nvSpPr>
        <p:spPr>
          <a:xfrm flipH="false" flipV="false" rot="0">
            <a:off x="0" y="8634398"/>
            <a:ext cx="18288000" cy="1635380"/>
          </a:xfrm>
          <a:custGeom>
            <a:avLst/>
            <a:gdLst/>
            <a:ahLst/>
            <a:cxnLst/>
            <a:rect r="r" b="b" t="t" l="l"/>
            <a:pathLst>
              <a:path h="1635380" w="18288000">
                <a:moveTo>
                  <a:pt x="0" y="0"/>
                </a:moveTo>
                <a:lnTo>
                  <a:pt x="18288000" y="0"/>
                </a:lnTo>
                <a:lnTo>
                  <a:pt x="18288000" y="1635380"/>
                </a:lnTo>
                <a:lnTo>
                  <a:pt x="0" y="1635380"/>
                </a:lnTo>
                <a:lnTo>
                  <a:pt x="0" y="0"/>
                </a:lnTo>
                <a:close/>
              </a:path>
            </a:pathLst>
          </a:custGeom>
          <a:blipFill>
            <a:blip r:embed="rId5"/>
            <a:stretch>
              <a:fillRect l="0" t="-1016177" r="0" b="-2094"/>
            </a:stretch>
          </a:blipFill>
        </p:spPr>
      </p:sp>
    </p:spTree>
  </p:cSld>
  <p:clrMapOvr>
    <a:masterClrMapping/>
  </p:clrMapOvr>
</p:sld>
</file>

<file path=ppt/slides/slide15.xml><?xml version="1.0" encoding="utf-8"?>
<p:sld xmlns:p="http://schemas.openxmlformats.org/presentationml/2006/main" xmlns:a="http://schemas.openxmlformats.org/drawingml/2006/main" xmlns:r="http://schemas.openxmlformats.org/officeDocument/2006/relationships">
  <p:cSld>
    <p:bg>
      <p:bgPr>
        <a:solidFill>
          <a:srgbClr val="1B212C"/>
        </a:solidFill>
      </p:bgPr>
    </p:bg>
    <p:spTree>
      <p:nvGrpSpPr>
        <p:cNvPr id="1" name=""/>
        <p:cNvGrpSpPr/>
        <p:nvPr/>
      </p:nvGrpSpPr>
      <p:grpSpPr>
        <a:xfrm>
          <a:off x="0" y="0"/>
          <a:ext cx="0" cy="0"/>
          <a:chOff x="0" y="0"/>
          <a:chExt cx="0" cy="0"/>
        </a:xfrm>
      </p:grpSpPr>
      <p:sp>
        <p:nvSpPr>
          <p:cNvPr name="Freeform 2" id="2"/>
          <p:cNvSpPr/>
          <p:nvPr/>
        </p:nvSpPr>
        <p:spPr>
          <a:xfrm flipH="false" flipV="false" rot="0">
            <a:off x="0" y="762002"/>
            <a:ext cx="2075700" cy="2032576"/>
          </a:xfrm>
          <a:custGeom>
            <a:avLst/>
            <a:gdLst/>
            <a:ahLst/>
            <a:cxnLst/>
            <a:rect r="r" b="b" t="t" l="l"/>
            <a:pathLst>
              <a:path h="2032576" w="2075700">
                <a:moveTo>
                  <a:pt x="0" y="0"/>
                </a:moveTo>
                <a:lnTo>
                  <a:pt x="2075700" y="0"/>
                </a:lnTo>
                <a:lnTo>
                  <a:pt x="2075700" y="2032576"/>
                </a:lnTo>
                <a:lnTo>
                  <a:pt x="0" y="2032576"/>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3" id="3"/>
          <p:cNvSpPr txBox="true"/>
          <p:nvPr/>
        </p:nvSpPr>
        <p:spPr>
          <a:xfrm rot="0">
            <a:off x="2686425" y="171700"/>
            <a:ext cx="13894950" cy="9876825"/>
          </a:xfrm>
          <a:prstGeom prst="rect">
            <a:avLst/>
          </a:prstGeom>
        </p:spPr>
        <p:txBody>
          <a:bodyPr anchor="t" rtlCol="false" tIns="0" lIns="0" bIns="0" rIns="0">
            <a:spAutoFit/>
          </a:bodyPr>
          <a:lstStyle/>
          <a:p>
            <a:pPr algn="l">
              <a:lnSpc>
                <a:spcPts val="5658"/>
              </a:lnSpc>
            </a:pPr>
            <a:r>
              <a:rPr lang="en-US" sz="4100">
                <a:solidFill>
                  <a:srgbClr val="FFFFFF"/>
                </a:solidFill>
                <a:latin typeface="Montserrat"/>
                <a:ea typeface="Montserrat"/>
                <a:cs typeface="Montserrat"/>
                <a:sym typeface="Montserrat"/>
              </a:rPr>
              <a:t>14. El clima de respeto hace más fácil organizar el trabajo. Para poder respetar a las personas hay que entender que todos somos diferentes, lo que no significa que alguien sea superior o inferior a nosotros. Por ello, es clave dirigirse a los demás con consideración y amabilidad.</a:t>
            </a:r>
          </a:p>
          <a:p>
            <a:pPr algn="l">
              <a:lnSpc>
                <a:spcPts val="5658"/>
              </a:lnSpc>
            </a:pPr>
            <a:r>
              <a:rPr lang="en-US" sz="4100">
                <a:solidFill>
                  <a:srgbClr val="FFFFFF"/>
                </a:solidFill>
                <a:latin typeface="Montserrat"/>
                <a:ea typeface="Montserrat"/>
                <a:cs typeface="Montserrat"/>
                <a:sym typeface="Montserrat"/>
              </a:rPr>
              <a:t>De acuerdo al texto marcar la respuesta correcta</a:t>
            </a:r>
          </a:p>
          <a:p>
            <a:pPr algn="l">
              <a:lnSpc>
                <a:spcPts val="5658"/>
              </a:lnSpc>
            </a:pPr>
            <a:r>
              <a:rPr lang="en-US" sz="4100">
                <a:solidFill>
                  <a:srgbClr val="FFFFFF"/>
                </a:solidFill>
                <a:latin typeface="Montserrat"/>
                <a:ea typeface="Montserrat"/>
                <a:cs typeface="Montserrat"/>
                <a:sym typeface="Montserrat"/>
              </a:rPr>
              <a:t>A. El clima de respeto influye en nuestro trabajo.</a:t>
            </a:r>
          </a:p>
          <a:p>
            <a:pPr algn="l">
              <a:lnSpc>
                <a:spcPts val="5658"/>
              </a:lnSpc>
            </a:pPr>
            <a:r>
              <a:rPr lang="en-US" sz="4100">
                <a:solidFill>
                  <a:srgbClr val="FFFFFF"/>
                </a:solidFill>
                <a:latin typeface="Montserrat"/>
                <a:ea typeface="Montserrat"/>
                <a:cs typeface="Montserrat"/>
                <a:sym typeface="Montserrat"/>
              </a:rPr>
              <a:t>B. Es clave ser amables con quienes son personas iguales a nosotros.</a:t>
            </a:r>
          </a:p>
          <a:p>
            <a:pPr algn="l">
              <a:lnSpc>
                <a:spcPts val="5658"/>
              </a:lnSpc>
            </a:pPr>
            <a:r>
              <a:rPr lang="en-US" sz="4100">
                <a:solidFill>
                  <a:srgbClr val="FFFFFF"/>
                </a:solidFill>
                <a:latin typeface="Montserrat"/>
                <a:ea typeface="Montserrat"/>
                <a:cs typeface="Montserrat"/>
                <a:sym typeface="Montserrat"/>
              </a:rPr>
              <a:t>C. Todas las personas somos iguales</a:t>
            </a:r>
          </a:p>
          <a:p>
            <a:pPr algn="l">
              <a:lnSpc>
                <a:spcPts val="3587"/>
              </a:lnSpc>
            </a:pPr>
          </a:p>
        </p:txBody>
      </p:sp>
      <p:sp>
        <p:nvSpPr>
          <p:cNvPr name="Freeform 4" id="4"/>
          <p:cNvSpPr/>
          <p:nvPr/>
        </p:nvSpPr>
        <p:spPr>
          <a:xfrm flipH="false" flipV="false" rot="0">
            <a:off x="0" y="8634398"/>
            <a:ext cx="18288000" cy="1635380"/>
          </a:xfrm>
          <a:custGeom>
            <a:avLst/>
            <a:gdLst/>
            <a:ahLst/>
            <a:cxnLst/>
            <a:rect r="r" b="b" t="t" l="l"/>
            <a:pathLst>
              <a:path h="1635380" w="18288000">
                <a:moveTo>
                  <a:pt x="0" y="0"/>
                </a:moveTo>
                <a:lnTo>
                  <a:pt x="18288000" y="0"/>
                </a:lnTo>
                <a:lnTo>
                  <a:pt x="18288000" y="1635380"/>
                </a:lnTo>
                <a:lnTo>
                  <a:pt x="0" y="1635380"/>
                </a:lnTo>
                <a:lnTo>
                  <a:pt x="0" y="0"/>
                </a:lnTo>
                <a:close/>
              </a:path>
            </a:pathLst>
          </a:custGeom>
          <a:blipFill>
            <a:blip r:embed="rId5"/>
            <a:stretch>
              <a:fillRect l="0" t="-1016177" r="0" b="-2094"/>
            </a:stretch>
          </a:blipFill>
        </p:spPr>
      </p:sp>
    </p:spTree>
  </p:cSld>
  <p:clrMapOvr>
    <a:masterClrMapping/>
  </p:clrMapOvr>
</p:sld>
</file>

<file path=ppt/slides/slide16.xml><?xml version="1.0" encoding="utf-8"?>
<p:sld xmlns:p="http://schemas.openxmlformats.org/presentationml/2006/main" xmlns:a="http://schemas.openxmlformats.org/drawingml/2006/main" xmlns:r="http://schemas.openxmlformats.org/officeDocument/2006/relationships">
  <p:cSld>
    <p:bg>
      <p:bgPr>
        <a:solidFill>
          <a:srgbClr val="1B212C"/>
        </a:solidFill>
      </p:bgPr>
    </p:bg>
    <p:spTree>
      <p:nvGrpSpPr>
        <p:cNvPr id="1" name=""/>
        <p:cNvGrpSpPr/>
        <p:nvPr/>
      </p:nvGrpSpPr>
      <p:grpSpPr>
        <a:xfrm>
          <a:off x="0" y="0"/>
          <a:ext cx="0" cy="0"/>
          <a:chOff x="0" y="0"/>
          <a:chExt cx="0" cy="0"/>
        </a:xfrm>
      </p:grpSpPr>
      <p:sp>
        <p:nvSpPr>
          <p:cNvPr name="Freeform 2" id="2"/>
          <p:cNvSpPr/>
          <p:nvPr/>
        </p:nvSpPr>
        <p:spPr>
          <a:xfrm flipH="false" flipV="false" rot="0">
            <a:off x="0" y="762002"/>
            <a:ext cx="2075700" cy="2032576"/>
          </a:xfrm>
          <a:custGeom>
            <a:avLst/>
            <a:gdLst/>
            <a:ahLst/>
            <a:cxnLst/>
            <a:rect r="r" b="b" t="t" l="l"/>
            <a:pathLst>
              <a:path h="2032576" w="2075700">
                <a:moveTo>
                  <a:pt x="0" y="0"/>
                </a:moveTo>
                <a:lnTo>
                  <a:pt x="2075700" y="0"/>
                </a:lnTo>
                <a:lnTo>
                  <a:pt x="2075700" y="2032576"/>
                </a:lnTo>
                <a:lnTo>
                  <a:pt x="0" y="2032576"/>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3" id="3"/>
          <p:cNvSpPr txBox="true"/>
          <p:nvPr/>
        </p:nvSpPr>
        <p:spPr>
          <a:xfrm rot="0">
            <a:off x="2686425" y="171700"/>
            <a:ext cx="13894950" cy="9818025"/>
          </a:xfrm>
          <a:prstGeom prst="rect">
            <a:avLst/>
          </a:prstGeom>
        </p:spPr>
        <p:txBody>
          <a:bodyPr anchor="t" rtlCol="false" tIns="0" lIns="0" bIns="0" rIns="0">
            <a:spAutoFit/>
          </a:bodyPr>
          <a:lstStyle/>
          <a:p>
            <a:pPr algn="l">
              <a:lnSpc>
                <a:spcPts val="5105"/>
              </a:lnSpc>
            </a:pPr>
            <a:r>
              <a:rPr lang="en-US" sz="3700">
                <a:solidFill>
                  <a:srgbClr val="FFFFFF"/>
                </a:solidFill>
                <a:latin typeface="Montserrat"/>
                <a:ea typeface="Montserrat"/>
                <a:cs typeface="Montserrat"/>
                <a:sym typeface="Montserrat"/>
              </a:rPr>
              <a:t>15. Hay quienes creen que el color rosado de la Casa de Gobierno se debe al deseo de Sarmiento de representar la unión de las facciones enfrentadas en las guerras civiles del siglo XIX, con la mezcla del blanco de los unitarios y del _____ de los federales, pero en verdad los unitarios vestían de celeste y, además, el color rosa era entonces muy utilizado por el efecto impermeabilizante y fijador que aportaba la sangre bovina al mezclarla con pintura a la cal.</a:t>
            </a:r>
          </a:p>
          <a:p>
            <a:pPr algn="l">
              <a:lnSpc>
                <a:spcPts val="5105"/>
              </a:lnSpc>
            </a:pPr>
            <a:r>
              <a:rPr lang="en-US" sz="3700">
                <a:solidFill>
                  <a:srgbClr val="FFFFFF"/>
                </a:solidFill>
                <a:latin typeface="Montserrat"/>
                <a:ea typeface="Montserrat"/>
                <a:cs typeface="Montserrat"/>
                <a:sym typeface="Montserrat"/>
              </a:rPr>
              <a:t>Marcar la palabra que falta en el texto presentado</a:t>
            </a:r>
          </a:p>
          <a:p>
            <a:pPr algn="l">
              <a:lnSpc>
                <a:spcPts val="5105"/>
              </a:lnSpc>
            </a:pPr>
            <a:r>
              <a:rPr lang="en-US" sz="3700">
                <a:solidFill>
                  <a:srgbClr val="FFFFFF"/>
                </a:solidFill>
                <a:latin typeface="Montserrat"/>
                <a:ea typeface="Montserrat"/>
                <a:cs typeface="Montserrat"/>
                <a:sym typeface="Montserrat"/>
              </a:rPr>
              <a:t>A. plateado</a:t>
            </a:r>
          </a:p>
          <a:p>
            <a:pPr algn="l">
              <a:lnSpc>
                <a:spcPts val="5105"/>
              </a:lnSpc>
            </a:pPr>
            <a:r>
              <a:rPr lang="en-US" sz="3700">
                <a:solidFill>
                  <a:srgbClr val="FFFFFF"/>
                </a:solidFill>
                <a:latin typeface="Montserrat"/>
                <a:ea typeface="Montserrat"/>
                <a:cs typeface="Montserrat"/>
                <a:sym typeface="Montserrat"/>
              </a:rPr>
              <a:t>B. azul</a:t>
            </a:r>
          </a:p>
          <a:p>
            <a:pPr algn="l">
              <a:lnSpc>
                <a:spcPts val="5105"/>
              </a:lnSpc>
            </a:pPr>
            <a:r>
              <a:rPr lang="en-US" sz="3700">
                <a:solidFill>
                  <a:srgbClr val="FFFFFF"/>
                </a:solidFill>
                <a:latin typeface="Montserrat"/>
                <a:ea typeface="Montserrat"/>
                <a:cs typeface="Montserrat"/>
                <a:sym typeface="Montserrat"/>
              </a:rPr>
              <a:t>C. rojo</a:t>
            </a:r>
          </a:p>
          <a:p>
            <a:pPr algn="l">
              <a:lnSpc>
                <a:spcPts val="3587"/>
              </a:lnSpc>
            </a:pPr>
          </a:p>
        </p:txBody>
      </p:sp>
      <p:sp>
        <p:nvSpPr>
          <p:cNvPr name="Freeform 4" id="4"/>
          <p:cNvSpPr/>
          <p:nvPr/>
        </p:nvSpPr>
        <p:spPr>
          <a:xfrm flipH="false" flipV="false" rot="0">
            <a:off x="0" y="8634398"/>
            <a:ext cx="18288000" cy="1635380"/>
          </a:xfrm>
          <a:custGeom>
            <a:avLst/>
            <a:gdLst/>
            <a:ahLst/>
            <a:cxnLst/>
            <a:rect r="r" b="b" t="t" l="l"/>
            <a:pathLst>
              <a:path h="1635380" w="18288000">
                <a:moveTo>
                  <a:pt x="0" y="0"/>
                </a:moveTo>
                <a:lnTo>
                  <a:pt x="18288000" y="0"/>
                </a:lnTo>
                <a:lnTo>
                  <a:pt x="18288000" y="1635380"/>
                </a:lnTo>
                <a:lnTo>
                  <a:pt x="0" y="1635380"/>
                </a:lnTo>
                <a:lnTo>
                  <a:pt x="0" y="0"/>
                </a:lnTo>
                <a:close/>
              </a:path>
            </a:pathLst>
          </a:custGeom>
          <a:blipFill>
            <a:blip r:embed="rId5"/>
            <a:stretch>
              <a:fillRect l="0" t="-1016177" r="0" b="-2094"/>
            </a:stretch>
          </a:blipFill>
        </p:spPr>
      </p:sp>
    </p:spTree>
  </p:cSld>
  <p:clrMapOvr>
    <a:masterClrMapping/>
  </p:clrMapOvr>
</p:sld>
</file>

<file path=ppt/slides/slide17.xml><?xml version="1.0" encoding="utf-8"?>
<p:sld xmlns:p="http://schemas.openxmlformats.org/presentationml/2006/main" xmlns:a="http://schemas.openxmlformats.org/drawingml/2006/main" xmlns:r="http://schemas.openxmlformats.org/officeDocument/2006/relationships">
  <p:cSld>
    <p:bg>
      <p:bgPr>
        <a:solidFill>
          <a:srgbClr val="38761D"/>
        </a:solidFill>
      </p:bgPr>
    </p:bg>
    <p:spTree>
      <p:nvGrpSpPr>
        <p:cNvPr id="1" name=""/>
        <p:cNvGrpSpPr/>
        <p:nvPr/>
      </p:nvGrpSpPr>
      <p:grpSpPr>
        <a:xfrm>
          <a:off x="0" y="0"/>
          <a:ext cx="0" cy="0"/>
          <a:chOff x="0" y="0"/>
          <a:chExt cx="0" cy="0"/>
        </a:xfrm>
      </p:grpSpPr>
      <p:sp>
        <p:nvSpPr>
          <p:cNvPr name="Freeform 2" id="2"/>
          <p:cNvSpPr/>
          <p:nvPr/>
        </p:nvSpPr>
        <p:spPr>
          <a:xfrm flipH="false" flipV="false" rot="0">
            <a:off x="0" y="762002"/>
            <a:ext cx="2075700" cy="2032576"/>
          </a:xfrm>
          <a:custGeom>
            <a:avLst/>
            <a:gdLst/>
            <a:ahLst/>
            <a:cxnLst/>
            <a:rect r="r" b="b" t="t" l="l"/>
            <a:pathLst>
              <a:path h="2032576" w="2075700">
                <a:moveTo>
                  <a:pt x="0" y="0"/>
                </a:moveTo>
                <a:lnTo>
                  <a:pt x="2075700" y="0"/>
                </a:lnTo>
                <a:lnTo>
                  <a:pt x="2075700" y="2032576"/>
                </a:lnTo>
                <a:lnTo>
                  <a:pt x="0" y="2032576"/>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1B212C"/>
        </a:solidFill>
      </p:bgPr>
    </p:bg>
    <p:spTree>
      <p:nvGrpSpPr>
        <p:cNvPr id="1" name=""/>
        <p:cNvGrpSpPr/>
        <p:nvPr/>
      </p:nvGrpSpPr>
      <p:grpSpPr>
        <a:xfrm>
          <a:off x="0" y="0"/>
          <a:ext cx="0" cy="0"/>
          <a:chOff x="0" y="0"/>
          <a:chExt cx="0" cy="0"/>
        </a:xfrm>
      </p:grpSpPr>
      <p:sp>
        <p:nvSpPr>
          <p:cNvPr name="Freeform 2" id="2"/>
          <p:cNvSpPr/>
          <p:nvPr/>
        </p:nvSpPr>
        <p:spPr>
          <a:xfrm flipH="false" flipV="false" rot="0">
            <a:off x="0" y="762002"/>
            <a:ext cx="2075700" cy="2032576"/>
          </a:xfrm>
          <a:custGeom>
            <a:avLst/>
            <a:gdLst/>
            <a:ahLst/>
            <a:cxnLst/>
            <a:rect r="r" b="b" t="t" l="l"/>
            <a:pathLst>
              <a:path h="2032576" w="2075700">
                <a:moveTo>
                  <a:pt x="0" y="0"/>
                </a:moveTo>
                <a:lnTo>
                  <a:pt x="2075700" y="0"/>
                </a:lnTo>
                <a:lnTo>
                  <a:pt x="2075700" y="2032576"/>
                </a:lnTo>
                <a:lnTo>
                  <a:pt x="0" y="2032576"/>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3" id="3"/>
          <p:cNvSpPr txBox="true"/>
          <p:nvPr/>
        </p:nvSpPr>
        <p:spPr>
          <a:xfrm rot="0">
            <a:off x="2686425" y="336875"/>
            <a:ext cx="15068365" cy="6632545"/>
          </a:xfrm>
          <a:prstGeom prst="rect">
            <a:avLst/>
          </a:prstGeom>
        </p:spPr>
        <p:txBody>
          <a:bodyPr anchor="t" rtlCol="false" tIns="0" lIns="0" bIns="0" rIns="0">
            <a:spAutoFit/>
          </a:bodyPr>
          <a:lstStyle/>
          <a:p>
            <a:pPr algn="l">
              <a:lnSpc>
                <a:spcPts val="3496"/>
              </a:lnSpc>
            </a:pPr>
            <a:r>
              <a:rPr lang="en-US" b="true" sz="2648">
                <a:solidFill>
                  <a:srgbClr val="FFFFFF"/>
                </a:solidFill>
                <a:latin typeface="Lora Bold"/>
                <a:ea typeface="Lora Bold"/>
                <a:cs typeface="Lora Bold"/>
                <a:sym typeface="Lora Bold"/>
              </a:rPr>
              <a:t>Tipo de examen: servicios generales</a:t>
            </a:r>
          </a:p>
          <a:p>
            <a:pPr algn="l" marL="1015805" indent="-507902" lvl="1">
              <a:lnSpc>
                <a:spcPts val="6610"/>
              </a:lnSpc>
              <a:buAutoNum type="arabicPeriod" startAt="1"/>
            </a:pPr>
            <a:r>
              <a:rPr lang="en-US" sz="3443">
                <a:solidFill>
                  <a:srgbClr val="FFFFFF"/>
                </a:solidFill>
                <a:latin typeface="Montserrat"/>
                <a:ea typeface="Montserrat"/>
                <a:cs typeface="Montserrat"/>
                <a:sym typeface="Montserrat"/>
              </a:rPr>
              <a:t>Me costaba mucho esfuerzo no repetirme, sufría con cada entrega. Cuando uno tapa el último cuadrito de una historieta y ya sabe cuál va a ser el final es porque la cosa no va.</a:t>
            </a:r>
          </a:p>
          <a:p>
            <a:pPr algn="l" marL="1015805" indent="-507902" lvl="1">
              <a:lnSpc>
                <a:spcPts val="6610"/>
              </a:lnSpc>
            </a:pPr>
            <a:r>
              <a:rPr lang="en-US" sz="3443">
                <a:solidFill>
                  <a:srgbClr val="FFFFFF"/>
                </a:solidFill>
                <a:latin typeface="Montserrat"/>
                <a:ea typeface="Montserrat"/>
                <a:cs typeface="Montserrat"/>
                <a:sym typeface="Montserrat"/>
              </a:rPr>
              <a:t>De acuerdo al contenido del texto, marcar la opción correcta</a:t>
            </a:r>
          </a:p>
          <a:p>
            <a:pPr algn="l" marL="1015805" indent="-507902" lvl="1">
              <a:lnSpc>
                <a:spcPts val="6610"/>
              </a:lnSpc>
            </a:pPr>
            <a:r>
              <a:rPr lang="en-US" sz="3443">
                <a:solidFill>
                  <a:srgbClr val="FFFFFF"/>
                </a:solidFill>
                <a:latin typeface="Montserrat"/>
                <a:ea typeface="Montserrat"/>
                <a:cs typeface="Montserrat"/>
                <a:sym typeface="Montserrat"/>
              </a:rPr>
              <a:t>A. “la cosa no va” porque la historieta pasó de moda</a:t>
            </a:r>
          </a:p>
          <a:p>
            <a:pPr algn="l" marL="1015805" indent="-507902" lvl="1">
              <a:lnSpc>
                <a:spcPts val="6610"/>
              </a:lnSpc>
            </a:pPr>
            <a:r>
              <a:rPr lang="en-US" sz="3443">
                <a:solidFill>
                  <a:srgbClr val="FFFFFF"/>
                </a:solidFill>
                <a:latin typeface="Montserrat"/>
                <a:ea typeface="Montserrat"/>
                <a:cs typeface="Montserrat"/>
                <a:sym typeface="Montserrat"/>
              </a:rPr>
              <a:t>B. “la cosa no va” por enfermedad del historietista</a:t>
            </a:r>
          </a:p>
          <a:p>
            <a:pPr algn="l" marL="1015805" indent="-507902" lvl="1">
              <a:lnSpc>
                <a:spcPts val="6610"/>
              </a:lnSpc>
            </a:pPr>
            <a:r>
              <a:rPr lang="en-US" sz="3443">
                <a:solidFill>
                  <a:srgbClr val="FFFFFF"/>
                </a:solidFill>
                <a:latin typeface="Montserrat"/>
                <a:ea typeface="Montserrat"/>
                <a:cs typeface="Montserrat"/>
                <a:sym typeface="Montserrat"/>
              </a:rPr>
              <a:t>C. “la cosa no va” por el riesgo de repetir las ideas</a:t>
            </a:r>
          </a:p>
          <a:p>
            <a:pPr algn="l" marL="677203" indent="-338602" lvl="1">
              <a:lnSpc>
                <a:spcPts val="3167"/>
              </a:lnSpc>
            </a:pPr>
          </a:p>
        </p:txBody>
      </p:sp>
      <p:sp>
        <p:nvSpPr>
          <p:cNvPr name="Freeform 4" id="4"/>
          <p:cNvSpPr/>
          <p:nvPr/>
        </p:nvSpPr>
        <p:spPr>
          <a:xfrm flipH="false" flipV="false" rot="0">
            <a:off x="0" y="8634398"/>
            <a:ext cx="18288000" cy="1635380"/>
          </a:xfrm>
          <a:custGeom>
            <a:avLst/>
            <a:gdLst/>
            <a:ahLst/>
            <a:cxnLst/>
            <a:rect r="r" b="b" t="t" l="l"/>
            <a:pathLst>
              <a:path h="1635380" w="18288000">
                <a:moveTo>
                  <a:pt x="0" y="0"/>
                </a:moveTo>
                <a:lnTo>
                  <a:pt x="18288000" y="0"/>
                </a:lnTo>
                <a:lnTo>
                  <a:pt x="18288000" y="1635380"/>
                </a:lnTo>
                <a:lnTo>
                  <a:pt x="0" y="1635380"/>
                </a:lnTo>
                <a:lnTo>
                  <a:pt x="0" y="0"/>
                </a:lnTo>
                <a:close/>
              </a:path>
            </a:pathLst>
          </a:custGeom>
          <a:blipFill>
            <a:blip r:embed="rId5"/>
            <a:stretch>
              <a:fillRect l="0" t="-1016177" r="0" b="-2094"/>
            </a:stretch>
          </a:blipFill>
        </p:spPr>
      </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1B212C"/>
        </a:solidFill>
      </p:bgPr>
    </p:bg>
    <p:spTree>
      <p:nvGrpSpPr>
        <p:cNvPr id="1" name=""/>
        <p:cNvGrpSpPr/>
        <p:nvPr/>
      </p:nvGrpSpPr>
      <p:grpSpPr>
        <a:xfrm>
          <a:off x="0" y="0"/>
          <a:ext cx="0" cy="0"/>
          <a:chOff x="0" y="0"/>
          <a:chExt cx="0" cy="0"/>
        </a:xfrm>
      </p:grpSpPr>
      <p:sp>
        <p:nvSpPr>
          <p:cNvPr name="Freeform 2" id="2"/>
          <p:cNvSpPr/>
          <p:nvPr/>
        </p:nvSpPr>
        <p:spPr>
          <a:xfrm flipH="false" flipV="false" rot="0">
            <a:off x="0" y="762002"/>
            <a:ext cx="2075700" cy="2032576"/>
          </a:xfrm>
          <a:custGeom>
            <a:avLst/>
            <a:gdLst/>
            <a:ahLst/>
            <a:cxnLst/>
            <a:rect r="r" b="b" t="t" l="l"/>
            <a:pathLst>
              <a:path h="2032576" w="2075700">
                <a:moveTo>
                  <a:pt x="0" y="0"/>
                </a:moveTo>
                <a:lnTo>
                  <a:pt x="2075700" y="0"/>
                </a:lnTo>
                <a:lnTo>
                  <a:pt x="2075700" y="2032576"/>
                </a:lnTo>
                <a:lnTo>
                  <a:pt x="0" y="2032576"/>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3" id="3"/>
          <p:cNvSpPr txBox="true"/>
          <p:nvPr/>
        </p:nvSpPr>
        <p:spPr>
          <a:xfrm rot="0">
            <a:off x="2686425" y="406850"/>
            <a:ext cx="13894950" cy="9494625"/>
          </a:xfrm>
          <a:prstGeom prst="rect">
            <a:avLst/>
          </a:prstGeom>
        </p:spPr>
        <p:txBody>
          <a:bodyPr anchor="t" rtlCol="false" tIns="0" lIns="0" bIns="0" rIns="0">
            <a:spAutoFit/>
          </a:bodyPr>
          <a:lstStyle/>
          <a:p>
            <a:pPr algn="l">
              <a:lnSpc>
                <a:spcPts val="5105"/>
              </a:lnSpc>
            </a:pPr>
            <a:r>
              <a:rPr lang="en-US" sz="3700">
                <a:solidFill>
                  <a:srgbClr val="FFFFFF"/>
                </a:solidFill>
                <a:latin typeface="Montserrat"/>
                <a:ea typeface="Montserrat"/>
                <a:cs typeface="Montserrat"/>
                <a:sym typeface="Montserrat"/>
              </a:rPr>
              <a:t>2. El zumbido en el circuito eléctrico o en el panel, es generado por un circuito de conmutación de alta velocidad, que suministra una gran cantidad de corriente para que un producto pueda funcionar. Esto no afecta el rendimiento ni la fiabilidad del producto.</a:t>
            </a:r>
          </a:p>
          <a:p>
            <a:pPr algn="l">
              <a:lnSpc>
                <a:spcPts val="5105"/>
              </a:lnSpc>
            </a:pPr>
            <a:r>
              <a:rPr lang="en-US" sz="3700">
                <a:solidFill>
                  <a:srgbClr val="FFFFFF"/>
                </a:solidFill>
                <a:latin typeface="Montserrat"/>
                <a:ea typeface="Montserrat"/>
                <a:cs typeface="Montserrat"/>
                <a:sym typeface="Montserrat"/>
              </a:rPr>
              <a:t>Analice el contenido del texto y marque la respuesta correcta</a:t>
            </a:r>
          </a:p>
          <a:p>
            <a:pPr algn="l">
              <a:lnSpc>
                <a:spcPts val="5105"/>
              </a:lnSpc>
            </a:pPr>
            <a:r>
              <a:rPr lang="en-US" sz="3700">
                <a:solidFill>
                  <a:srgbClr val="FFFFFF"/>
                </a:solidFill>
                <a:latin typeface="Montserrat"/>
                <a:ea typeface="Montserrat"/>
                <a:cs typeface="Montserrat"/>
                <a:sym typeface="Montserrat"/>
              </a:rPr>
              <a:t>A. El zumbido en el circuito eléctrico se debe al mal funcionamiento del aparato.</a:t>
            </a:r>
          </a:p>
          <a:p>
            <a:pPr algn="l">
              <a:lnSpc>
                <a:spcPts val="5105"/>
              </a:lnSpc>
            </a:pPr>
            <a:r>
              <a:rPr lang="en-US" sz="3700">
                <a:solidFill>
                  <a:srgbClr val="FFFFFF"/>
                </a:solidFill>
                <a:latin typeface="Montserrat"/>
                <a:ea typeface="Montserrat"/>
                <a:cs typeface="Montserrat"/>
                <a:sym typeface="Montserrat"/>
              </a:rPr>
              <a:t>B. El zumbido en el circuito eléctrico es una alerta de cortocircuito.</a:t>
            </a:r>
          </a:p>
          <a:p>
            <a:pPr algn="l">
              <a:lnSpc>
                <a:spcPts val="5105"/>
              </a:lnSpc>
            </a:pPr>
            <a:r>
              <a:rPr lang="en-US" sz="3700">
                <a:solidFill>
                  <a:srgbClr val="FFFFFF"/>
                </a:solidFill>
                <a:latin typeface="Montserrat"/>
                <a:ea typeface="Montserrat"/>
                <a:cs typeface="Montserrat"/>
                <a:sym typeface="Montserrat"/>
              </a:rPr>
              <a:t>C. El zumbido en el circuito eléctrico no daña el producto.</a:t>
            </a:r>
          </a:p>
        </p:txBody>
      </p:sp>
      <p:sp>
        <p:nvSpPr>
          <p:cNvPr name="Freeform 4" id="4"/>
          <p:cNvSpPr/>
          <p:nvPr/>
        </p:nvSpPr>
        <p:spPr>
          <a:xfrm flipH="false" flipV="false" rot="0">
            <a:off x="0" y="8634398"/>
            <a:ext cx="18288000" cy="1635380"/>
          </a:xfrm>
          <a:custGeom>
            <a:avLst/>
            <a:gdLst/>
            <a:ahLst/>
            <a:cxnLst/>
            <a:rect r="r" b="b" t="t" l="l"/>
            <a:pathLst>
              <a:path h="1635380" w="18288000">
                <a:moveTo>
                  <a:pt x="0" y="0"/>
                </a:moveTo>
                <a:lnTo>
                  <a:pt x="18288000" y="0"/>
                </a:lnTo>
                <a:lnTo>
                  <a:pt x="18288000" y="1635380"/>
                </a:lnTo>
                <a:lnTo>
                  <a:pt x="0" y="1635380"/>
                </a:lnTo>
                <a:lnTo>
                  <a:pt x="0" y="0"/>
                </a:lnTo>
                <a:close/>
              </a:path>
            </a:pathLst>
          </a:custGeom>
          <a:blipFill>
            <a:blip r:embed="rId5"/>
            <a:stretch>
              <a:fillRect l="0" t="-1016177" r="0" b="-2094"/>
            </a:stretch>
          </a:blipFill>
        </p:spPr>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1B212C"/>
        </a:solidFill>
      </p:bgPr>
    </p:bg>
    <p:spTree>
      <p:nvGrpSpPr>
        <p:cNvPr id="1" name=""/>
        <p:cNvGrpSpPr/>
        <p:nvPr/>
      </p:nvGrpSpPr>
      <p:grpSpPr>
        <a:xfrm>
          <a:off x="0" y="0"/>
          <a:ext cx="0" cy="0"/>
          <a:chOff x="0" y="0"/>
          <a:chExt cx="0" cy="0"/>
        </a:xfrm>
      </p:grpSpPr>
      <p:sp>
        <p:nvSpPr>
          <p:cNvPr name="Freeform 2" id="2"/>
          <p:cNvSpPr/>
          <p:nvPr/>
        </p:nvSpPr>
        <p:spPr>
          <a:xfrm flipH="false" flipV="false" rot="0">
            <a:off x="0" y="762002"/>
            <a:ext cx="2075700" cy="2032576"/>
          </a:xfrm>
          <a:custGeom>
            <a:avLst/>
            <a:gdLst/>
            <a:ahLst/>
            <a:cxnLst/>
            <a:rect r="r" b="b" t="t" l="l"/>
            <a:pathLst>
              <a:path h="2032576" w="2075700">
                <a:moveTo>
                  <a:pt x="0" y="0"/>
                </a:moveTo>
                <a:lnTo>
                  <a:pt x="2075700" y="0"/>
                </a:lnTo>
                <a:lnTo>
                  <a:pt x="2075700" y="2032576"/>
                </a:lnTo>
                <a:lnTo>
                  <a:pt x="0" y="2032576"/>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3" id="3"/>
          <p:cNvSpPr txBox="true"/>
          <p:nvPr/>
        </p:nvSpPr>
        <p:spPr>
          <a:xfrm rot="0">
            <a:off x="2833425" y="259900"/>
            <a:ext cx="13894950" cy="9582825"/>
          </a:xfrm>
          <a:prstGeom prst="rect">
            <a:avLst/>
          </a:prstGeom>
        </p:spPr>
        <p:txBody>
          <a:bodyPr anchor="t" rtlCol="false" tIns="0" lIns="0" bIns="0" rIns="0">
            <a:spAutoFit/>
          </a:bodyPr>
          <a:lstStyle/>
          <a:p>
            <a:pPr algn="l">
              <a:lnSpc>
                <a:spcPts val="5658"/>
              </a:lnSpc>
            </a:pPr>
            <a:r>
              <a:rPr lang="en-US" sz="4100">
                <a:solidFill>
                  <a:srgbClr val="FFFFFF"/>
                </a:solidFill>
                <a:latin typeface="Montserrat"/>
                <a:ea typeface="Montserrat"/>
                <a:cs typeface="Montserrat"/>
                <a:sym typeface="Montserrat"/>
              </a:rPr>
              <a:t>3. El zumbido en el circuito eléctrico o en el panel, es generado por un circuito de conmutación de alta velocidad, que suministra una gran cantidad de corriente para que un producto pueda funcionar. Este _____ no afecta el rendimiento ni la fiabilidad del producto.</a:t>
            </a:r>
          </a:p>
          <a:p>
            <a:pPr algn="l">
              <a:lnSpc>
                <a:spcPts val="5658"/>
              </a:lnSpc>
            </a:pPr>
            <a:r>
              <a:rPr lang="en-US" sz="4100">
                <a:solidFill>
                  <a:srgbClr val="FFFFFF"/>
                </a:solidFill>
                <a:latin typeface="Montserrat"/>
                <a:ea typeface="Montserrat"/>
                <a:cs typeface="Montserrat"/>
                <a:sym typeface="Montserrat"/>
              </a:rPr>
              <a:t>Marcar la palabra que falta para completar el texto presentado</a:t>
            </a:r>
          </a:p>
          <a:p>
            <a:pPr algn="l">
              <a:lnSpc>
                <a:spcPts val="5658"/>
              </a:lnSpc>
            </a:pPr>
            <a:r>
              <a:rPr lang="en-US" sz="4100">
                <a:solidFill>
                  <a:srgbClr val="FFFFFF"/>
                </a:solidFill>
                <a:latin typeface="Montserrat"/>
                <a:ea typeface="Montserrat"/>
                <a:cs typeface="Montserrat"/>
                <a:sym typeface="Montserrat"/>
              </a:rPr>
              <a:t>A. estruendo</a:t>
            </a:r>
          </a:p>
          <a:p>
            <a:pPr algn="l">
              <a:lnSpc>
                <a:spcPts val="5658"/>
              </a:lnSpc>
            </a:pPr>
            <a:r>
              <a:rPr lang="en-US" sz="4100">
                <a:solidFill>
                  <a:srgbClr val="FFFFFF"/>
                </a:solidFill>
                <a:latin typeface="Montserrat"/>
                <a:ea typeface="Montserrat"/>
                <a:cs typeface="Montserrat"/>
                <a:sym typeface="Montserrat"/>
              </a:rPr>
              <a:t>B. ruido</a:t>
            </a:r>
          </a:p>
          <a:p>
            <a:pPr algn="l">
              <a:lnSpc>
                <a:spcPts val="5658"/>
              </a:lnSpc>
            </a:pPr>
            <a:r>
              <a:rPr lang="en-US" sz="4100">
                <a:solidFill>
                  <a:srgbClr val="FFFFFF"/>
                </a:solidFill>
                <a:latin typeface="Montserrat"/>
                <a:ea typeface="Montserrat"/>
                <a:cs typeface="Montserrat"/>
                <a:sym typeface="Montserrat"/>
              </a:rPr>
              <a:t>C. estallido</a:t>
            </a:r>
          </a:p>
          <a:p>
            <a:pPr algn="l">
              <a:lnSpc>
                <a:spcPts val="3587"/>
              </a:lnSpc>
            </a:pPr>
          </a:p>
        </p:txBody>
      </p:sp>
      <p:sp>
        <p:nvSpPr>
          <p:cNvPr name="Freeform 4" id="4"/>
          <p:cNvSpPr/>
          <p:nvPr/>
        </p:nvSpPr>
        <p:spPr>
          <a:xfrm flipH="false" flipV="false" rot="0">
            <a:off x="0" y="8634398"/>
            <a:ext cx="18288000" cy="1635380"/>
          </a:xfrm>
          <a:custGeom>
            <a:avLst/>
            <a:gdLst/>
            <a:ahLst/>
            <a:cxnLst/>
            <a:rect r="r" b="b" t="t" l="l"/>
            <a:pathLst>
              <a:path h="1635380" w="18288000">
                <a:moveTo>
                  <a:pt x="0" y="0"/>
                </a:moveTo>
                <a:lnTo>
                  <a:pt x="18288000" y="0"/>
                </a:lnTo>
                <a:lnTo>
                  <a:pt x="18288000" y="1635380"/>
                </a:lnTo>
                <a:lnTo>
                  <a:pt x="0" y="1635380"/>
                </a:lnTo>
                <a:lnTo>
                  <a:pt x="0" y="0"/>
                </a:lnTo>
                <a:close/>
              </a:path>
            </a:pathLst>
          </a:custGeom>
          <a:blipFill>
            <a:blip r:embed="rId5"/>
            <a:stretch>
              <a:fillRect l="0" t="-1016177" r="0" b="-2094"/>
            </a:stretch>
          </a:blipFill>
        </p:spPr>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1B212C"/>
        </a:solidFill>
      </p:bgPr>
    </p:bg>
    <p:spTree>
      <p:nvGrpSpPr>
        <p:cNvPr id="1" name=""/>
        <p:cNvGrpSpPr/>
        <p:nvPr/>
      </p:nvGrpSpPr>
      <p:grpSpPr>
        <a:xfrm>
          <a:off x="0" y="0"/>
          <a:ext cx="0" cy="0"/>
          <a:chOff x="0" y="0"/>
          <a:chExt cx="0" cy="0"/>
        </a:xfrm>
      </p:grpSpPr>
      <p:sp>
        <p:nvSpPr>
          <p:cNvPr name="Freeform 2" id="2"/>
          <p:cNvSpPr/>
          <p:nvPr/>
        </p:nvSpPr>
        <p:spPr>
          <a:xfrm flipH="false" flipV="false" rot="0">
            <a:off x="0" y="762002"/>
            <a:ext cx="2075700" cy="2032576"/>
          </a:xfrm>
          <a:custGeom>
            <a:avLst/>
            <a:gdLst/>
            <a:ahLst/>
            <a:cxnLst/>
            <a:rect r="r" b="b" t="t" l="l"/>
            <a:pathLst>
              <a:path h="2032576" w="2075700">
                <a:moveTo>
                  <a:pt x="0" y="0"/>
                </a:moveTo>
                <a:lnTo>
                  <a:pt x="2075700" y="0"/>
                </a:lnTo>
                <a:lnTo>
                  <a:pt x="2075700" y="2032576"/>
                </a:lnTo>
                <a:lnTo>
                  <a:pt x="0" y="2032576"/>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3" id="3"/>
          <p:cNvSpPr txBox="true"/>
          <p:nvPr/>
        </p:nvSpPr>
        <p:spPr>
          <a:xfrm rot="0">
            <a:off x="2686425" y="201100"/>
            <a:ext cx="13894950" cy="9582825"/>
          </a:xfrm>
          <a:prstGeom prst="rect">
            <a:avLst/>
          </a:prstGeom>
        </p:spPr>
        <p:txBody>
          <a:bodyPr anchor="t" rtlCol="false" tIns="0" lIns="0" bIns="0" rIns="0">
            <a:spAutoFit/>
          </a:bodyPr>
          <a:lstStyle/>
          <a:p>
            <a:pPr algn="l">
              <a:lnSpc>
                <a:spcPts val="5658"/>
              </a:lnSpc>
            </a:pPr>
            <a:r>
              <a:rPr lang="en-US" sz="4100">
                <a:solidFill>
                  <a:srgbClr val="FFFFFF"/>
                </a:solidFill>
                <a:latin typeface="Montserrat"/>
                <a:ea typeface="Montserrat"/>
                <a:cs typeface="Montserrat"/>
                <a:sym typeface="Montserrat"/>
              </a:rPr>
              <a:t>4. En caso de evacuación del edificio: no obstruir los pasillos, escaleras, puertas o salidas de emergencia; utilizar las escaleras tomándose del pasamanos. En caso de incendios, usar las salidas de emergencia, nunca ascensores o montacargas</a:t>
            </a:r>
          </a:p>
          <a:p>
            <a:pPr algn="l">
              <a:lnSpc>
                <a:spcPts val="5658"/>
              </a:lnSpc>
            </a:pPr>
            <a:r>
              <a:rPr lang="en-US" sz="4100">
                <a:solidFill>
                  <a:srgbClr val="FFFFFF"/>
                </a:solidFill>
                <a:latin typeface="Montserrat"/>
                <a:ea typeface="Montserrat"/>
                <a:cs typeface="Montserrat"/>
                <a:sym typeface="Montserrat"/>
              </a:rPr>
              <a:t>Analice el contenido del texto y marque la respuesta correcta</a:t>
            </a:r>
          </a:p>
          <a:p>
            <a:pPr algn="l">
              <a:lnSpc>
                <a:spcPts val="5658"/>
              </a:lnSpc>
            </a:pPr>
            <a:r>
              <a:rPr lang="en-US" sz="4100">
                <a:solidFill>
                  <a:srgbClr val="FFFFFF"/>
                </a:solidFill>
                <a:latin typeface="Montserrat"/>
                <a:ea typeface="Montserrat"/>
                <a:cs typeface="Montserrat"/>
                <a:sym typeface="Montserrat"/>
              </a:rPr>
              <a:t>A. Tómese del pasamanos en las escaleras</a:t>
            </a:r>
          </a:p>
          <a:p>
            <a:pPr algn="l">
              <a:lnSpc>
                <a:spcPts val="5658"/>
              </a:lnSpc>
            </a:pPr>
            <a:r>
              <a:rPr lang="en-US" sz="4100">
                <a:solidFill>
                  <a:srgbClr val="FFFFFF"/>
                </a:solidFill>
                <a:latin typeface="Montserrat"/>
                <a:ea typeface="Montserrat"/>
                <a:cs typeface="Montserrat"/>
                <a:sym typeface="Montserrat"/>
              </a:rPr>
              <a:t>B. Evite circular por los pasillos.</a:t>
            </a:r>
          </a:p>
          <a:p>
            <a:pPr algn="l">
              <a:lnSpc>
                <a:spcPts val="5658"/>
              </a:lnSpc>
            </a:pPr>
            <a:r>
              <a:rPr lang="en-US" sz="4100">
                <a:solidFill>
                  <a:srgbClr val="FFFFFF"/>
                </a:solidFill>
                <a:latin typeface="Montserrat"/>
                <a:ea typeface="Montserrat"/>
                <a:cs typeface="Montserrat"/>
                <a:sym typeface="Montserrat"/>
              </a:rPr>
              <a:t>C. Salga velozmente por los montacargas disponibles</a:t>
            </a:r>
          </a:p>
          <a:p>
            <a:pPr algn="l">
              <a:lnSpc>
                <a:spcPts val="3587"/>
              </a:lnSpc>
            </a:pPr>
          </a:p>
        </p:txBody>
      </p:sp>
      <p:sp>
        <p:nvSpPr>
          <p:cNvPr name="Freeform 4" id="4"/>
          <p:cNvSpPr/>
          <p:nvPr/>
        </p:nvSpPr>
        <p:spPr>
          <a:xfrm flipH="false" flipV="false" rot="0">
            <a:off x="0" y="8634398"/>
            <a:ext cx="18288000" cy="1635380"/>
          </a:xfrm>
          <a:custGeom>
            <a:avLst/>
            <a:gdLst/>
            <a:ahLst/>
            <a:cxnLst/>
            <a:rect r="r" b="b" t="t" l="l"/>
            <a:pathLst>
              <a:path h="1635380" w="18288000">
                <a:moveTo>
                  <a:pt x="0" y="0"/>
                </a:moveTo>
                <a:lnTo>
                  <a:pt x="18288000" y="0"/>
                </a:lnTo>
                <a:lnTo>
                  <a:pt x="18288000" y="1635380"/>
                </a:lnTo>
                <a:lnTo>
                  <a:pt x="0" y="1635380"/>
                </a:lnTo>
                <a:lnTo>
                  <a:pt x="0" y="0"/>
                </a:lnTo>
                <a:close/>
              </a:path>
            </a:pathLst>
          </a:custGeom>
          <a:blipFill>
            <a:blip r:embed="rId5"/>
            <a:stretch>
              <a:fillRect l="0" t="-1016177" r="0" b="-2094"/>
            </a:stretch>
          </a:blipFill>
        </p:spPr>
      </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rgbClr val="1B212C"/>
        </a:solidFill>
      </p:bgPr>
    </p:bg>
    <p:spTree>
      <p:nvGrpSpPr>
        <p:cNvPr id="1" name=""/>
        <p:cNvGrpSpPr/>
        <p:nvPr/>
      </p:nvGrpSpPr>
      <p:grpSpPr>
        <a:xfrm>
          <a:off x="0" y="0"/>
          <a:ext cx="0" cy="0"/>
          <a:chOff x="0" y="0"/>
          <a:chExt cx="0" cy="0"/>
        </a:xfrm>
      </p:grpSpPr>
      <p:sp>
        <p:nvSpPr>
          <p:cNvPr name="Freeform 2" id="2"/>
          <p:cNvSpPr/>
          <p:nvPr/>
        </p:nvSpPr>
        <p:spPr>
          <a:xfrm flipH="false" flipV="false" rot="0">
            <a:off x="0" y="762002"/>
            <a:ext cx="2075700" cy="2032576"/>
          </a:xfrm>
          <a:custGeom>
            <a:avLst/>
            <a:gdLst/>
            <a:ahLst/>
            <a:cxnLst/>
            <a:rect r="r" b="b" t="t" l="l"/>
            <a:pathLst>
              <a:path h="2032576" w="2075700">
                <a:moveTo>
                  <a:pt x="0" y="0"/>
                </a:moveTo>
                <a:lnTo>
                  <a:pt x="2075700" y="0"/>
                </a:lnTo>
                <a:lnTo>
                  <a:pt x="2075700" y="2032576"/>
                </a:lnTo>
                <a:lnTo>
                  <a:pt x="0" y="2032576"/>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3" id="3"/>
          <p:cNvSpPr txBox="true"/>
          <p:nvPr/>
        </p:nvSpPr>
        <p:spPr>
          <a:xfrm rot="0">
            <a:off x="2686425" y="406850"/>
            <a:ext cx="13894950" cy="9347625"/>
          </a:xfrm>
          <a:prstGeom prst="rect">
            <a:avLst/>
          </a:prstGeom>
        </p:spPr>
        <p:txBody>
          <a:bodyPr anchor="t" rtlCol="false" tIns="0" lIns="0" bIns="0" rIns="0">
            <a:spAutoFit/>
          </a:bodyPr>
          <a:lstStyle/>
          <a:p>
            <a:pPr algn="l">
              <a:lnSpc>
                <a:spcPts val="5105"/>
              </a:lnSpc>
            </a:pPr>
            <a:r>
              <a:rPr lang="en-US" sz="3700">
                <a:solidFill>
                  <a:srgbClr val="FFFFFF"/>
                </a:solidFill>
                <a:latin typeface="Montserrat"/>
                <a:ea typeface="Montserrat"/>
                <a:cs typeface="Montserrat"/>
                <a:sym typeface="Montserrat"/>
              </a:rPr>
              <a:t>5. Si en tu trabajo tenés que aplicar la técnica de recuperación cardiopulmonar (RCP ) a una persona, recordá arrodillarte al costado de su tórax y colocar el talón de una de tus manos sobre el centro del tórax. Poné tu otra mano encima de la anterior. Sólo el talón de la mano inferior apoya sobre el esternón.</a:t>
            </a:r>
          </a:p>
          <a:p>
            <a:pPr algn="l">
              <a:lnSpc>
                <a:spcPts val="5105"/>
              </a:lnSpc>
            </a:pPr>
            <a:r>
              <a:rPr lang="en-US" sz="3700">
                <a:solidFill>
                  <a:srgbClr val="FFFFFF"/>
                </a:solidFill>
                <a:latin typeface="Montserrat"/>
                <a:ea typeface="Montserrat"/>
                <a:cs typeface="Montserrat"/>
                <a:sym typeface="Montserrat"/>
              </a:rPr>
              <a:t>De acuerdo al contenido del texto marcar la respuesta correcta:</a:t>
            </a:r>
          </a:p>
          <a:p>
            <a:pPr algn="l">
              <a:lnSpc>
                <a:spcPts val="5105"/>
              </a:lnSpc>
            </a:pPr>
            <a:r>
              <a:rPr lang="en-US" sz="3700">
                <a:solidFill>
                  <a:srgbClr val="FFFFFF"/>
                </a:solidFill>
                <a:latin typeface="Montserrat"/>
                <a:ea typeface="Montserrat"/>
                <a:cs typeface="Montserrat"/>
                <a:sym typeface="Montserrat"/>
              </a:rPr>
              <a:t>A. La RCP se practica con ambas manos</a:t>
            </a:r>
          </a:p>
          <a:p>
            <a:pPr algn="l">
              <a:lnSpc>
                <a:spcPts val="5105"/>
              </a:lnSpc>
            </a:pPr>
            <a:r>
              <a:rPr lang="en-US" sz="3700">
                <a:solidFill>
                  <a:srgbClr val="FFFFFF"/>
                </a:solidFill>
                <a:latin typeface="Montserrat"/>
                <a:ea typeface="Montserrat"/>
                <a:cs typeface="Montserrat"/>
                <a:sym typeface="Montserrat"/>
              </a:rPr>
              <a:t>B. La RCP requiere apoyar el talón del pie sobre el esternón.</a:t>
            </a:r>
          </a:p>
          <a:p>
            <a:pPr algn="l">
              <a:lnSpc>
                <a:spcPts val="5105"/>
              </a:lnSpc>
            </a:pPr>
            <a:r>
              <a:rPr lang="en-US" sz="3700">
                <a:solidFill>
                  <a:srgbClr val="FFFFFF"/>
                </a:solidFill>
                <a:latin typeface="Montserrat"/>
                <a:ea typeface="Montserrat"/>
                <a:cs typeface="Montserrat"/>
                <a:sym typeface="Montserrat"/>
              </a:rPr>
              <a:t>C. La RCP requiere oprimir el abdomen de la persona</a:t>
            </a:r>
          </a:p>
        </p:txBody>
      </p:sp>
      <p:sp>
        <p:nvSpPr>
          <p:cNvPr name="Freeform 4" id="4"/>
          <p:cNvSpPr/>
          <p:nvPr/>
        </p:nvSpPr>
        <p:spPr>
          <a:xfrm flipH="false" flipV="false" rot="0">
            <a:off x="0" y="8634398"/>
            <a:ext cx="18288000" cy="1635380"/>
          </a:xfrm>
          <a:custGeom>
            <a:avLst/>
            <a:gdLst/>
            <a:ahLst/>
            <a:cxnLst/>
            <a:rect r="r" b="b" t="t" l="l"/>
            <a:pathLst>
              <a:path h="1635380" w="18288000">
                <a:moveTo>
                  <a:pt x="0" y="0"/>
                </a:moveTo>
                <a:lnTo>
                  <a:pt x="18288000" y="0"/>
                </a:lnTo>
                <a:lnTo>
                  <a:pt x="18288000" y="1635380"/>
                </a:lnTo>
                <a:lnTo>
                  <a:pt x="0" y="1635380"/>
                </a:lnTo>
                <a:lnTo>
                  <a:pt x="0" y="0"/>
                </a:lnTo>
                <a:close/>
              </a:path>
            </a:pathLst>
          </a:custGeom>
          <a:blipFill>
            <a:blip r:embed="rId5"/>
            <a:stretch>
              <a:fillRect l="0" t="-1016177" r="0" b="-2094"/>
            </a:stretch>
          </a:blipFill>
        </p:spPr>
      </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bg>
      <p:bgPr>
        <a:solidFill>
          <a:srgbClr val="1B212C"/>
        </a:solidFill>
      </p:bgPr>
    </p:bg>
    <p:spTree>
      <p:nvGrpSpPr>
        <p:cNvPr id="1" name=""/>
        <p:cNvGrpSpPr/>
        <p:nvPr/>
      </p:nvGrpSpPr>
      <p:grpSpPr>
        <a:xfrm>
          <a:off x="0" y="0"/>
          <a:ext cx="0" cy="0"/>
          <a:chOff x="0" y="0"/>
          <a:chExt cx="0" cy="0"/>
        </a:xfrm>
      </p:grpSpPr>
      <p:sp>
        <p:nvSpPr>
          <p:cNvPr name="Freeform 2" id="2"/>
          <p:cNvSpPr/>
          <p:nvPr/>
        </p:nvSpPr>
        <p:spPr>
          <a:xfrm flipH="false" flipV="false" rot="0">
            <a:off x="0" y="762002"/>
            <a:ext cx="2075700" cy="2032576"/>
          </a:xfrm>
          <a:custGeom>
            <a:avLst/>
            <a:gdLst/>
            <a:ahLst/>
            <a:cxnLst/>
            <a:rect r="r" b="b" t="t" l="l"/>
            <a:pathLst>
              <a:path h="2032576" w="2075700">
                <a:moveTo>
                  <a:pt x="0" y="0"/>
                </a:moveTo>
                <a:lnTo>
                  <a:pt x="2075700" y="0"/>
                </a:lnTo>
                <a:lnTo>
                  <a:pt x="2075700" y="2032576"/>
                </a:lnTo>
                <a:lnTo>
                  <a:pt x="0" y="2032576"/>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3" id="3"/>
          <p:cNvSpPr txBox="true"/>
          <p:nvPr/>
        </p:nvSpPr>
        <p:spPr>
          <a:xfrm rot="0">
            <a:off x="2686425" y="465600"/>
            <a:ext cx="13894950" cy="9406425"/>
          </a:xfrm>
          <a:prstGeom prst="rect">
            <a:avLst/>
          </a:prstGeom>
        </p:spPr>
        <p:txBody>
          <a:bodyPr anchor="t" rtlCol="false" tIns="0" lIns="0" bIns="0" rIns="0">
            <a:spAutoFit/>
          </a:bodyPr>
          <a:lstStyle/>
          <a:p>
            <a:pPr algn="l">
              <a:lnSpc>
                <a:spcPts val="5658"/>
              </a:lnSpc>
            </a:pPr>
            <a:r>
              <a:rPr lang="en-US" sz="4100">
                <a:solidFill>
                  <a:srgbClr val="FFFFFF"/>
                </a:solidFill>
                <a:latin typeface="Montserrat"/>
                <a:ea typeface="Montserrat"/>
                <a:cs typeface="Montserrat"/>
                <a:sym typeface="Montserrat"/>
              </a:rPr>
              <a:t>6. Las áreas de mantenimiento se ocupan del cuidado del patrimonio físico de la organización. Ellas desarrollan tareas de _____ de muebles; inmuebles; espacios comunes e instalaciones, sobre la base de los diagnósticos y evaluaciones que se realicen sobre las obras y reparaciones necesarias en el organismo</a:t>
            </a:r>
          </a:p>
          <a:p>
            <a:pPr algn="l">
              <a:lnSpc>
                <a:spcPts val="5658"/>
              </a:lnSpc>
            </a:pPr>
            <a:r>
              <a:rPr lang="en-US" sz="4100">
                <a:solidFill>
                  <a:srgbClr val="FFFFFF"/>
                </a:solidFill>
                <a:latin typeface="Montserrat"/>
                <a:ea typeface="Montserrat"/>
                <a:cs typeface="Montserrat"/>
                <a:sym typeface="Montserrat"/>
              </a:rPr>
              <a:t>Marcar la palabra que falta en el texto presentado:</a:t>
            </a:r>
          </a:p>
          <a:p>
            <a:pPr algn="l">
              <a:lnSpc>
                <a:spcPts val="5658"/>
              </a:lnSpc>
            </a:pPr>
            <a:r>
              <a:rPr lang="en-US" sz="4100">
                <a:solidFill>
                  <a:srgbClr val="FFFFFF"/>
                </a:solidFill>
                <a:latin typeface="Montserrat"/>
                <a:ea typeface="Montserrat"/>
                <a:cs typeface="Montserrat"/>
                <a:sym typeface="Montserrat"/>
              </a:rPr>
              <a:t>A. adquisición</a:t>
            </a:r>
          </a:p>
          <a:p>
            <a:pPr algn="l">
              <a:lnSpc>
                <a:spcPts val="5658"/>
              </a:lnSpc>
            </a:pPr>
            <a:r>
              <a:rPr lang="en-US" sz="4100">
                <a:solidFill>
                  <a:srgbClr val="FFFFFF"/>
                </a:solidFill>
                <a:latin typeface="Montserrat"/>
                <a:ea typeface="Montserrat"/>
                <a:cs typeface="Montserrat"/>
                <a:sym typeface="Montserrat"/>
              </a:rPr>
              <a:t>B. entrega</a:t>
            </a:r>
          </a:p>
          <a:p>
            <a:pPr algn="l">
              <a:lnSpc>
                <a:spcPts val="5658"/>
              </a:lnSpc>
            </a:pPr>
            <a:r>
              <a:rPr lang="en-US" sz="4100">
                <a:solidFill>
                  <a:srgbClr val="FFFFFF"/>
                </a:solidFill>
                <a:latin typeface="Montserrat"/>
                <a:ea typeface="Montserrat"/>
                <a:cs typeface="Montserrat"/>
                <a:sym typeface="Montserrat"/>
              </a:rPr>
              <a:t>C. reparación</a:t>
            </a:r>
          </a:p>
          <a:p>
            <a:pPr algn="l">
              <a:lnSpc>
                <a:spcPts val="3587"/>
              </a:lnSpc>
            </a:pPr>
          </a:p>
        </p:txBody>
      </p:sp>
      <p:sp>
        <p:nvSpPr>
          <p:cNvPr name="Freeform 4" id="4"/>
          <p:cNvSpPr/>
          <p:nvPr/>
        </p:nvSpPr>
        <p:spPr>
          <a:xfrm flipH="false" flipV="false" rot="0">
            <a:off x="0" y="8634398"/>
            <a:ext cx="18288000" cy="1635380"/>
          </a:xfrm>
          <a:custGeom>
            <a:avLst/>
            <a:gdLst/>
            <a:ahLst/>
            <a:cxnLst/>
            <a:rect r="r" b="b" t="t" l="l"/>
            <a:pathLst>
              <a:path h="1635380" w="18288000">
                <a:moveTo>
                  <a:pt x="0" y="0"/>
                </a:moveTo>
                <a:lnTo>
                  <a:pt x="18288000" y="0"/>
                </a:lnTo>
                <a:lnTo>
                  <a:pt x="18288000" y="1635380"/>
                </a:lnTo>
                <a:lnTo>
                  <a:pt x="0" y="1635380"/>
                </a:lnTo>
                <a:lnTo>
                  <a:pt x="0" y="0"/>
                </a:lnTo>
                <a:close/>
              </a:path>
            </a:pathLst>
          </a:custGeom>
          <a:blipFill>
            <a:blip r:embed="rId5"/>
            <a:stretch>
              <a:fillRect l="0" t="-1016177" r="0" b="-2094"/>
            </a:stretch>
          </a:blipFill>
        </p:spPr>
      </p:sp>
    </p:spTree>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bg>
      <p:bgPr>
        <a:solidFill>
          <a:srgbClr val="1B212C"/>
        </a:solidFill>
      </p:bgPr>
    </p:bg>
    <p:spTree>
      <p:nvGrpSpPr>
        <p:cNvPr id="1" name=""/>
        <p:cNvGrpSpPr/>
        <p:nvPr/>
      </p:nvGrpSpPr>
      <p:grpSpPr>
        <a:xfrm>
          <a:off x="0" y="0"/>
          <a:ext cx="0" cy="0"/>
          <a:chOff x="0" y="0"/>
          <a:chExt cx="0" cy="0"/>
        </a:xfrm>
      </p:grpSpPr>
      <p:sp>
        <p:nvSpPr>
          <p:cNvPr name="Freeform 2" id="2"/>
          <p:cNvSpPr/>
          <p:nvPr/>
        </p:nvSpPr>
        <p:spPr>
          <a:xfrm flipH="false" flipV="false" rot="0">
            <a:off x="0" y="762002"/>
            <a:ext cx="2075700" cy="2032576"/>
          </a:xfrm>
          <a:custGeom>
            <a:avLst/>
            <a:gdLst/>
            <a:ahLst/>
            <a:cxnLst/>
            <a:rect r="r" b="b" t="t" l="l"/>
            <a:pathLst>
              <a:path h="2032576" w="2075700">
                <a:moveTo>
                  <a:pt x="0" y="0"/>
                </a:moveTo>
                <a:lnTo>
                  <a:pt x="2075700" y="0"/>
                </a:lnTo>
                <a:lnTo>
                  <a:pt x="2075700" y="2032576"/>
                </a:lnTo>
                <a:lnTo>
                  <a:pt x="0" y="2032576"/>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3" id="3"/>
          <p:cNvSpPr txBox="true"/>
          <p:nvPr/>
        </p:nvSpPr>
        <p:spPr>
          <a:xfrm rot="0">
            <a:off x="2686425" y="583200"/>
            <a:ext cx="13894950" cy="9171825"/>
          </a:xfrm>
          <a:prstGeom prst="rect">
            <a:avLst/>
          </a:prstGeom>
        </p:spPr>
        <p:txBody>
          <a:bodyPr anchor="t" rtlCol="false" tIns="0" lIns="0" bIns="0" rIns="0">
            <a:spAutoFit/>
          </a:bodyPr>
          <a:lstStyle/>
          <a:p>
            <a:pPr algn="l">
              <a:lnSpc>
                <a:spcPts val="5381"/>
              </a:lnSpc>
            </a:pPr>
            <a:r>
              <a:rPr lang="en-US" sz="3900">
                <a:solidFill>
                  <a:srgbClr val="FFFFFF"/>
                </a:solidFill>
                <a:latin typeface="Montserrat"/>
                <a:ea typeface="Montserrat"/>
                <a:cs typeface="Montserrat"/>
                <a:sym typeface="Montserrat"/>
              </a:rPr>
              <a:t>7. Esta receta es ideal cuando tenés muchos comensales y no sabés que cocinar. Para darle un sabor diferente podés reemplazar o agregar otras verduras como batata, zapallitos verdes, calabaza…. Si te gusta más cremosa podés agregarle crema de leche para potenciar tu pollo al disco.</a:t>
            </a:r>
          </a:p>
          <a:p>
            <a:pPr algn="l">
              <a:lnSpc>
                <a:spcPts val="5381"/>
              </a:lnSpc>
            </a:pPr>
            <a:r>
              <a:rPr lang="en-US" sz="3900">
                <a:solidFill>
                  <a:srgbClr val="FFFFFF"/>
                </a:solidFill>
                <a:latin typeface="Montserrat"/>
                <a:ea typeface="Montserrat"/>
                <a:cs typeface="Montserrat"/>
                <a:sym typeface="Montserrat"/>
              </a:rPr>
              <a:t>De acuerdo al contenido del texto, marcar la respuesta incorrecta.</a:t>
            </a:r>
          </a:p>
          <a:p>
            <a:pPr algn="l">
              <a:lnSpc>
                <a:spcPts val="5381"/>
              </a:lnSpc>
            </a:pPr>
            <a:r>
              <a:rPr lang="en-US" sz="3900">
                <a:solidFill>
                  <a:srgbClr val="FFFFFF"/>
                </a:solidFill>
                <a:latin typeface="Montserrat"/>
                <a:ea typeface="Montserrat"/>
                <a:cs typeface="Montserrat"/>
                <a:sym typeface="Montserrat"/>
              </a:rPr>
              <a:t>A. Se trata de una comida vegetariana</a:t>
            </a:r>
          </a:p>
          <a:p>
            <a:pPr algn="l">
              <a:lnSpc>
                <a:spcPts val="5381"/>
              </a:lnSpc>
            </a:pPr>
            <a:r>
              <a:rPr lang="en-US" sz="3900">
                <a:solidFill>
                  <a:srgbClr val="FFFFFF"/>
                </a:solidFill>
                <a:latin typeface="Montserrat"/>
                <a:ea typeface="Montserrat"/>
                <a:cs typeface="Montserrat"/>
                <a:sym typeface="Montserrat"/>
              </a:rPr>
              <a:t>B. Se trata de una cocción con disco.</a:t>
            </a:r>
          </a:p>
          <a:p>
            <a:pPr algn="l">
              <a:lnSpc>
                <a:spcPts val="5381"/>
              </a:lnSpc>
            </a:pPr>
            <a:r>
              <a:rPr lang="en-US" sz="3900">
                <a:solidFill>
                  <a:srgbClr val="FFFFFF"/>
                </a:solidFill>
                <a:latin typeface="Montserrat"/>
                <a:ea typeface="Montserrat"/>
                <a:cs typeface="Montserrat"/>
                <a:sym typeface="Montserrat"/>
              </a:rPr>
              <a:t>C. Se trata de una forma de cocinar pollo.</a:t>
            </a:r>
          </a:p>
          <a:p>
            <a:pPr algn="l">
              <a:lnSpc>
                <a:spcPts val="3587"/>
              </a:lnSpc>
            </a:pPr>
          </a:p>
        </p:txBody>
      </p:sp>
      <p:sp>
        <p:nvSpPr>
          <p:cNvPr name="Freeform 4" id="4"/>
          <p:cNvSpPr/>
          <p:nvPr/>
        </p:nvSpPr>
        <p:spPr>
          <a:xfrm flipH="false" flipV="false" rot="0">
            <a:off x="0" y="8634398"/>
            <a:ext cx="18288000" cy="1635380"/>
          </a:xfrm>
          <a:custGeom>
            <a:avLst/>
            <a:gdLst/>
            <a:ahLst/>
            <a:cxnLst/>
            <a:rect r="r" b="b" t="t" l="l"/>
            <a:pathLst>
              <a:path h="1635380" w="18288000">
                <a:moveTo>
                  <a:pt x="0" y="0"/>
                </a:moveTo>
                <a:lnTo>
                  <a:pt x="18288000" y="0"/>
                </a:lnTo>
                <a:lnTo>
                  <a:pt x="18288000" y="1635380"/>
                </a:lnTo>
                <a:lnTo>
                  <a:pt x="0" y="1635380"/>
                </a:lnTo>
                <a:lnTo>
                  <a:pt x="0" y="0"/>
                </a:lnTo>
                <a:close/>
              </a:path>
            </a:pathLst>
          </a:custGeom>
          <a:blipFill>
            <a:blip r:embed="rId5"/>
            <a:stretch>
              <a:fillRect l="0" t="-1016177" r="0" b="-2094"/>
            </a:stretch>
          </a:blipFill>
        </p:spPr>
      </p:sp>
    </p:spTree>
  </p:cSld>
  <p:clrMapOvr>
    <a:masterClrMapping/>
  </p:clrMapOvr>
</p:sld>
</file>

<file path=ppt/slides/slide9.xml><?xml version="1.0" encoding="utf-8"?>
<p:sld xmlns:p="http://schemas.openxmlformats.org/presentationml/2006/main" xmlns:a="http://schemas.openxmlformats.org/drawingml/2006/main" xmlns:r="http://schemas.openxmlformats.org/officeDocument/2006/relationships">
  <p:cSld>
    <p:bg>
      <p:bgPr>
        <a:solidFill>
          <a:srgbClr val="1B212C"/>
        </a:solidFill>
      </p:bgPr>
    </p:bg>
    <p:spTree>
      <p:nvGrpSpPr>
        <p:cNvPr id="1" name=""/>
        <p:cNvGrpSpPr/>
        <p:nvPr/>
      </p:nvGrpSpPr>
      <p:grpSpPr>
        <a:xfrm>
          <a:off x="0" y="0"/>
          <a:ext cx="0" cy="0"/>
          <a:chOff x="0" y="0"/>
          <a:chExt cx="0" cy="0"/>
        </a:xfrm>
      </p:grpSpPr>
      <p:sp>
        <p:nvSpPr>
          <p:cNvPr name="Freeform 2" id="2"/>
          <p:cNvSpPr/>
          <p:nvPr/>
        </p:nvSpPr>
        <p:spPr>
          <a:xfrm flipH="false" flipV="false" rot="0">
            <a:off x="0" y="762002"/>
            <a:ext cx="2075700" cy="2032576"/>
          </a:xfrm>
          <a:custGeom>
            <a:avLst/>
            <a:gdLst/>
            <a:ahLst/>
            <a:cxnLst/>
            <a:rect r="r" b="b" t="t" l="l"/>
            <a:pathLst>
              <a:path h="2032576" w="2075700">
                <a:moveTo>
                  <a:pt x="0" y="0"/>
                </a:moveTo>
                <a:lnTo>
                  <a:pt x="2075700" y="0"/>
                </a:lnTo>
                <a:lnTo>
                  <a:pt x="2075700" y="2032576"/>
                </a:lnTo>
                <a:lnTo>
                  <a:pt x="0" y="2032576"/>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3" id="3"/>
          <p:cNvSpPr txBox="true"/>
          <p:nvPr/>
        </p:nvSpPr>
        <p:spPr>
          <a:xfrm rot="0">
            <a:off x="2686425" y="406850"/>
            <a:ext cx="13894950" cy="9612225"/>
          </a:xfrm>
          <a:prstGeom prst="rect">
            <a:avLst/>
          </a:prstGeom>
        </p:spPr>
        <p:txBody>
          <a:bodyPr anchor="t" rtlCol="false" tIns="0" lIns="0" bIns="0" rIns="0">
            <a:spAutoFit/>
          </a:bodyPr>
          <a:lstStyle/>
          <a:p>
            <a:pPr algn="l">
              <a:lnSpc>
                <a:spcPts val="4830"/>
              </a:lnSpc>
            </a:pPr>
            <a:r>
              <a:rPr lang="en-US" sz="3500">
                <a:solidFill>
                  <a:srgbClr val="FFFFFF"/>
                </a:solidFill>
                <a:latin typeface="Montserrat"/>
                <a:ea typeface="Montserrat"/>
                <a:cs typeface="Montserrat"/>
                <a:sym typeface="Montserrat"/>
              </a:rPr>
              <a:t>8. Toda persona a partir de los 5 años debe acreditar 2 dosis de vacuna doble o triple viral, con componente contra sarampión y rubéola aplicadas después del año de vida. Se exime a las personas nacidas antes del año 1965 puesto que ya han estado expuestas a ambos virus.</a:t>
            </a:r>
          </a:p>
          <a:p>
            <a:pPr algn="l">
              <a:lnSpc>
                <a:spcPts val="4830"/>
              </a:lnSpc>
            </a:pPr>
            <a:r>
              <a:rPr lang="en-US" sz="3500">
                <a:solidFill>
                  <a:srgbClr val="FFFFFF"/>
                </a:solidFill>
                <a:latin typeface="Montserrat"/>
                <a:ea typeface="Montserrat"/>
                <a:cs typeface="Montserrat"/>
                <a:sym typeface="Montserrat"/>
              </a:rPr>
              <a:t>De acuerdo al contenido del texto marcar la respuesta incorrecta</a:t>
            </a:r>
          </a:p>
          <a:p>
            <a:pPr algn="l">
              <a:lnSpc>
                <a:spcPts val="4830"/>
              </a:lnSpc>
            </a:pPr>
            <a:r>
              <a:rPr lang="en-US" sz="3500">
                <a:solidFill>
                  <a:srgbClr val="FFFFFF"/>
                </a:solidFill>
                <a:latin typeface="Montserrat"/>
                <a:ea typeface="Montserrat"/>
                <a:cs typeface="Montserrat"/>
                <a:sym typeface="Montserrat"/>
              </a:rPr>
              <a:t>A. Si usted cumplió 21 años necesita estar vacunado contra sarampión y rubeola.</a:t>
            </a:r>
          </a:p>
          <a:p>
            <a:pPr algn="l">
              <a:lnSpc>
                <a:spcPts val="4830"/>
              </a:lnSpc>
            </a:pPr>
            <a:r>
              <a:rPr lang="en-US" sz="3500">
                <a:solidFill>
                  <a:srgbClr val="FFFFFF"/>
                </a:solidFill>
                <a:latin typeface="Montserrat"/>
                <a:ea typeface="Montserrat"/>
                <a:cs typeface="Montserrat"/>
                <a:sym typeface="Montserrat"/>
              </a:rPr>
              <a:t>B. Si usted nació en 1969 no necesita estar vacunado con la vacuna doble o triple viral</a:t>
            </a:r>
          </a:p>
          <a:p>
            <a:pPr algn="l">
              <a:lnSpc>
                <a:spcPts val="4830"/>
              </a:lnSpc>
            </a:pPr>
            <a:r>
              <a:rPr lang="en-US" sz="3500">
                <a:solidFill>
                  <a:srgbClr val="FFFFFF"/>
                </a:solidFill>
                <a:latin typeface="Montserrat"/>
                <a:ea typeface="Montserrat"/>
                <a:cs typeface="Montserrat"/>
                <a:sym typeface="Montserrat"/>
              </a:rPr>
              <a:t>C. Si usted nació en 1991 necesita estar vacunado con la vacuna doble o triple viral</a:t>
            </a:r>
          </a:p>
        </p:txBody>
      </p:sp>
      <p:sp>
        <p:nvSpPr>
          <p:cNvPr name="Freeform 4" id="4"/>
          <p:cNvSpPr/>
          <p:nvPr/>
        </p:nvSpPr>
        <p:spPr>
          <a:xfrm flipH="false" flipV="false" rot="0">
            <a:off x="0" y="8634398"/>
            <a:ext cx="18288000" cy="1635380"/>
          </a:xfrm>
          <a:custGeom>
            <a:avLst/>
            <a:gdLst/>
            <a:ahLst/>
            <a:cxnLst/>
            <a:rect r="r" b="b" t="t" l="l"/>
            <a:pathLst>
              <a:path h="1635380" w="18288000">
                <a:moveTo>
                  <a:pt x="0" y="0"/>
                </a:moveTo>
                <a:lnTo>
                  <a:pt x="18288000" y="0"/>
                </a:lnTo>
                <a:lnTo>
                  <a:pt x="18288000" y="1635380"/>
                </a:lnTo>
                <a:lnTo>
                  <a:pt x="0" y="1635380"/>
                </a:lnTo>
                <a:lnTo>
                  <a:pt x="0" y="0"/>
                </a:lnTo>
                <a:close/>
              </a:path>
            </a:pathLst>
          </a:custGeom>
          <a:blipFill>
            <a:blip r:embed="rId5"/>
            <a:stretch>
              <a:fillRect l="0" t="-1016177" r="0" b="-2094"/>
            </a:stretch>
          </a:blipFill>
        </p:spPr>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DAGXxX84X28</dc:identifier>
  <dcterms:modified xsi:type="dcterms:W3CDTF">2011-08-01T06:04:30Z</dcterms:modified>
  <cp:revision>1</cp:revision>
  <dc:title>SEP. EJEMPLOS. SERVICIOS GENERALES.pptx</dc:title>
</cp:coreProperties>
</file>