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4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x="18288000" cy="10287000"/>
  <p:notesSz cx="6858000" cy="9144000"/>
  <p:embeddedFontLst>
    <p:embeddedFont>
      <p:font typeface="Arial" charset="1" panose="020B0502020202020204"/>
      <p:regular r:id="rId51"/>
    </p:embeddedFont>
    <p:embeddedFont>
      <p:font typeface="Roboto" charset="1" panose="02000000000000000000"/>
      <p:regular r:id="rId54"/>
    </p:embeddedFont>
    <p:embeddedFont>
      <p:font typeface="Roboto Italics" charset="1" panose="02000000000000000000"/>
      <p:regular r:id="rId58"/>
    </p:embeddedFont>
    <p:embeddedFont>
      <p:font typeface="Arial Bold" charset="1" panose="020B0802020202020204"/>
      <p:regular r:id="rId61"/>
    </p:embeddedFont>
    <p:embeddedFont>
      <p:font typeface="Arial Italics" charset="1" panose="020B0502020202090204"/>
      <p:regular r:id="rId6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notesMasters/notesMaster1.xml" Type="http://schemas.openxmlformats.org/officeDocument/2006/relationships/notesMaster"/><Relationship Id="rId49" Target="theme/theme2.xml" Type="http://schemas.openxmlformats.org/officeDocument/2006/relationships/theme"/><Relationship Id="rId5" Target="tableStyles.xml" Type="http://schemas.openxmlformats.org/officeDocument/2006/relationships/tableStyles"/><Relationship Id="rId50" Target="notesSlides/notesSlide1.xml" Type="http://schemas.openxmlformats.org/officeDocument/2006/relationships/notesSlide"/><Relationship Id="rId51" Target="fonts/font51.fntdata" Type="http://schemas.openxmlformats.org/officeDocument/2006/relationships/font"/><Relationship Id="rId52" Target="notesSlides/notesSlide2.xml" Type="http://schemas.openxmlformats.org/officeDocument/2006/relationships/notesSlide"/><Relationship Id="rId53" Target="notesSlides/notesSlide3.xml" Type="http://schemas.openxmlformats.org/officeDocument/2006/relationships/notesSlide"/><Relationship Id="rId54" Target="fonts/font54.fntdata" Type="http://schemas.openxmlformats.org/officeDocument/2006/relationships/font"/><Relationship Id="rId55" Target="notesSlides/notesSlide4.xml" Type="http://schemas.openxmlformats.org/officeDocument/2006/relationships/notesSlide"/><Relationship Id="rId56" Target="notesSlides/notesSlide5.xml" Type="http://schemas.openxmlformats.org/officeDocument/2006/relationships/notesSlide"/><Relationship Id="rId57" Target="notesSlides/notesSlide6.xml" Type="http://schemas.openxmlformats.org/officeDocument/2006/relationships/notesSlide"/><Relationship Id="rId58" Target="fonts/font58.fntdata" Type="http://schemas.openxmlformats.org/officeDocument/2006/relationships/font"/><Relationship Id="rId59" Target="notesSlides/notesSlide7.xml" Type="http://schemas.openxmlformats.org/officeDocument/2006/relationships/notesSlide"/><Relationship Id="rId6" Target="slides/slide1.xml" Type="http://schemas.openxmlformats.org/officeDocument/2006/relationships/slide"/><Relationship Id="rId60" Target="notesSlides/notesSlide8.xml" Type="http://schemas.openxmlformats.org/officeDocument/2006/relationships/notesSlide"/><Relationship Id="rId61" Target="fonts/font61.fntdata" Type="http://schemas.openxmlformats.org/officeDocument/2006/relationships/font"/><Relationship Id="rId62" Target="notesSlides/notesSlide9.xml" Type="http://schemas.openxmlformats.org/officeDocument/2006/relationships/notesSlide"/><Relationship Id="rId63" Target="notesSlides/notesSlide10.xml" Type="http://schemas.openxmlformats.org/officeDocument/2006/relationships/notesSlide"/><Relationship Id="rId64" Target="notesSlides/notesSlide11.xml" Type="http://schemas.openxmlformats.org/officeDocument/2006/relationships/notesSlide"/><Relationship Id="rId65" Target="notesSlides/notesSlide12.xml" Type="http://schemas.openxmlformats.org/officeDocument/2006/relationships/notesSlide"/><Relationship Id="rId66" Target="notesSlides/notesSlide13.xml" Type="http://schemas.openxmlformats.org/officeDocument/2006/relationships/notesSlide"/><Relationship Id="rId67" Target="fonts/font67.fntdata" Type="http://schemas.openxmlformats.org/officeDocument/2006/relationships/font"/><Relationship Id="rId68" Target="notesSlides/notesSlide14.xml" Type="http://schemas.openxmlformats.org/officeDocument/2006/relationships/notesSlide"/><Relationship Id="rId69" Target="notesSlides/notesSlide15.xml" Type="http://schemas.openxmlformats.org/officeDocument/2006/relationships/notesSlide"/><Relationship Id="rId7" Target="slides/slide2.xml" Type="http://schemas.openxmlformats.org/officeDocument/2006/relationships/slide"/><Relationship Id="rId70" Target="notesSlides/notesSlide16.xml" Type="http://schemas.openxmlformats.org/officeDocument/2006/relationships/notesSlide"/><Relationship Id="rId71" Target="notesSlides/notesSlide17.xml" Type="http://schemas.openxmlformats.org/officeDocument/2006/relationships/notesSlide"/><Relationship Id="rId72" Target="notesSlides/notesSlide18.xml" Type="http://schemas.openxmlformats.org/officeDocument/2006/relationships/notesSlide"/><Relationship Id="rId73" Target="notesSlides/notesSlide19.xml" Type="http://schemas.openxmlformats.org/officeDocument/2006/relationships/notesSlide"/><Relationship Id="rId74" Target="notesSlides/notesSlide20.xml" Type="http://schemas.openxmlformats.org/officeDocument/2006/relationships/notesSlide"/><Relationship Id="rId75" Target="notesSlides/notesSlide21.xml" Type="http://schemas.openxmlformats.org/officeDocument/2006/relationships/notesSlide"/><Relationship Id="rId76" Target="notesSlides/notesSlide22.xml" Type="http://schemas.openxmlformats.org/officeDocument/2006/relationships/notesSlide"/><Relationship Id="rId77" Target="notesSlides/notesSlide23.xml" Type="http://schemas.openxmlformats.org/officeDocument/2006/relationships/notesSlide"/><Relationship Id="rId78" Target="notesSlides/notesSlide24.xml" Type="http://schemas.openxmlformats.org/officeDocument/2006/relationships/notesSlide"/><Relationship Id="rId79" Target="notesSlides/notesSlide25.xml" Type="http://schemas.openxmlformats.org/officeDocument/2006/relationships/notesSlide"/><Relationship Id="rId8" Target="slides/slide3.xml" Type="http://schemas.openxmlformats.org/officeDocument/2006/relationships/slide"/><Relationship Id="rId80" Target="notesSlides/notesSlide26.xml" Type="http://schemas.openxmlformats.org/officeDocument/2006/relationships/notesSlide"/><Relationship Id="rId81" Target="notesSlides/notesSlide27.xml" Type="http://schemas.openxmlformats.org/officeDocument/2006/relationships/notesSlide"/><Relationship Id="rId82" Target="notesSlides/notesSlide28.xml" Type="http://schemas.openxmlformats.org/officeDocument/2006/relationships/notesSlide"/><Relationship Id="rId83" Target="notesSlides/notesSlide29.xml" Type="http://schemas.openxmlformats.org/officeDocument/2006/relationships/notesSlide"/><Relationship Id="rId84" Target="notesSlides/notesSlide30.xml" Type="http://schemas.openxmlformats.org/officeDocument/2006/relationships/notesSlide"/><Relationship Id="rId85" Target="notesSlides/notesSlide31.xml" Type="http://schemas.openxmlformats.org/officeDocument/2006/relationships/notesSlide"/><Relationship Id="rId86" Target="notesSlides/notesSlide32.xml" Type="http://schemas.openxmlformats.org/officeDocument/2006/relationships/notesSlide"/><Relationship Id="rId87" Target="notesSlides/notesSlide33.xml" Type="http://schemas.openxmlformats.org/officeDocument/2006/relationships/notesSlide"/><Relationship Id="rId88" Target="notesSlides/notesSlide34.xml" Type="http://schemas.openxmlformats.org/officeDocument/2006/relationships/notesSlide"/><Relationship Id="rId89" Target="notesSlides/notesSlide35.xml" Type="http://schemas.openxmlformats.org/officeDocument/2006/relationships/notesSlide"/><Relationship Id="rId9" Target="slides/slide4.xml" Type="http://schemas.openxmlformats.org/officeDocument/2006/relationships/slide"/><Relationship Id="rId90" Target="notesSlides/notesSlide36.xml" Type="http://schemas.openxmlformats.org/officeDocument/2006/relationships/notesSlide"/><Relationship Id="rId91" Target="notesSlides/notesSlide37.xml" Type="http://schemas.openxmlformats.org/officeDocument/2006/relationships/notesSlide"/><Relationship Id="rId92" Target="notesSlides/notesSlide38.xml" Type="http://schemas.openxmlformats.org/officeDocument/2006/relationships/notesSlide"/><Relationship Id="rId93" Target="notesSlides/notesSlide39.xml" Type="http://schemas.openxmlformats.org/officeDocument/2006/relationships/notesSlide"/><Relationship Id="rId94" Target="notesSlides/notesSlide40.xml" Type="http://schemas.openxmlformats.org/officeDocument/2006/relationships/notesSlide"/><Relationship Id="rId95" Target="notesSlides/notesSlide41.xml" Type="http://schemas.openxmlformats.org/officeDocument/2006/relationships/notesSlide"/><Relationship Id="rId96" Target="notesSlides/notesSlide42.xml" Type="http://schemas.openxmlformats.org/officeDocument/2006/relationships/note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4.png" Type="http://schemas.openxmlformats.org/officeDocument/2006/relationships/image"/><Relationship Id="rId4" Target="../media/image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1.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1.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1.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1.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1.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1.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1.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1.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1.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1.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1.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1.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1.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1.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1.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1.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1.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1.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1.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1.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
        <p:nvSpPr>
          <p:cNvPr name="TextBox 3" id="3"/>
          <p:cNvSpPr txBox="true"/>
          <p:nvPr/>
        </p:nvSpPr>
        <p:spPr>
          <a:xfrm rot="0">
            <a:off x="714841" y="1247200"/>
            <a:ext cx="16858350" cy="4255725"/>
          </a:xfrm>
          <a:prstGeom prst="rect">
            <a:avLst/>
          </a:prstGeom>
        </p:spPr>
        <p:txBody>
          <a:bodyPr anchor="t" rtlCol="false" tIns="0" lIns="0" bIns="0" rIns="0">
            <a:spAutoFit/>
          </a:bodyPr>
          <a:lstStyle/>
          <a:p>
            <a:pPr algn="ctr">
              <a:lnSpc>
                <a:spcPts val="20736"/>
              </a:lnSpc>
            </a:pPr>
            <a:r>
              <a:rPr lang="en-US" sz="17280">
                <a:solidFill>
                  <a:srgbClr val="000000"/>
                </a:solidFill>
                <a:latin typeface="Arial"/>
                <a:ea typeface="Arial"/>
                <a:cs typeface="Arial"/>
                <a:sym typeface="Arial"/>
              </a:rPr>
              <a:t>COMPRENSIÓN DE TEXTOS</a:t>
            </a:r>
          </a:p>
        </p:txBody>
      </p:sp>
      <p:sp>
        <p:nvSpPr>
          <p:cNvPr name="TextBox 4" id="4"/>
          <p:cNvSpPr txBox="true"/>
          <p:nvPr/>
        </p:nvSpPr>
        <p:spPr>
          <a:xfrm rot="0">
            <a:off x="714825" y="6185617"/>
            <a:ext cx="16858350" cy="1516650"/>
          </a:xfrm>
          <a:prstGeom prst="rect">
            <a:avLst/>
          </a:prstGeom>
        </p:spPr>
        <p:txBody>
          <a:bodyPr anchor="t" rtlCol="false" tIns="0" lIns="0" bIns="0" rIns="0">
            <a:spAutoFit/>
          </a:bodyPr>
          <a:lstStyle/>
          <a:p>
            <a:pPr algn="ctr">
              <a:lnSpc>
                <a:spcPts val="6719"/>
              </a:lnSpc>
            </a:pPr>
            <a:r>
              <a:rPr lang="en-US" sz="5599">
                <a:solidFill>
                  <a:srgbClr val="595959"/>
                </a:solidFill>
                <a:latin typeface="Arial"/>
                <a:ea typeface="Arial"/>
                <a:cs typeface="Arial"/>
                <a:sym typeface="Arial"/>
              </a:rPr>
              <a:t>(COMPRENSIÓN LECTORA)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615300"/>
            <a:ext cx="16858350" cy="89709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3. ¿Dónde se encuentra este texto?</a:t>
            </a:r>
          </a:p>
          <a:p>
            <a:pPr algn="l">
              <a:lnSpc>
                <a:spcPts val="8280"/>
              </a:lnSpc>
            </a:pPr>
            <a:r>
              <a:rPr lang="en-US" sz="6000">
                <a:solidFill>
                  <a:srgbClr val="000000"/>
                </a:solidFill>
                <a:latin typeface="Arial"/>
                <a:ea typeface="Arial"/>
                <a:cs typeface="Arial"/>
                <a:sym typeface="Arial"/>
              </a:rPr>
              <a:t>a) en un diario</a:t>
            </a:r>
          </a:p>
          <a:p>
            <a:pPr algn="l">
              <a:lnSpc>
                <a:spcPts val="8280"/>
              </a:lnSpc>
            </a:pPr>
            <a:r>
              <a:rPr lang="en-US" sz="6000">
                <a:solidFill>
                  <a:srgbClr val="000000"/>
                </a:solidFill>
                <a:latin typeface="Arial"/>
                <a:ea typeface="Arial"/>
                <a:cs typeface="Arial"/>
                <a:sym typeface="Arial"/>
              </a:rPr>
              <a:t>b) en una revista especializada</a:t>
            </a:r>
          </a:p>
          <a:p>
            <a:pPr algn="l">
              <a:lnSpc>
                <a:spcPts val="8280"/>
              </a:lnSpc>
            </a:pPr>
            <a:r>
              <a:rPr lang="en-US" sz="6000">
                <a:solidFill>
                  <a:srgbClr val="000000"/>
                </a:solidFill>
                <a:latin typeface="Arial"/>
                <a:ea typeface="Arial"/>
                <a:cs typeface="Arial"/>
                <a:sym typeface="Arial"/>
              </a:rPr>
              <a:t>c) en un libro</a:t>
            </a:r>
          </a:p>
          <a:p>
            <a:pPr algn="l">
              <a:lnSpc>
                <a:spcPts val="8280"/>
              </a:lnSpc>
            </a:pPr>
            <a:r>
              <a:rPr lang="en-US" sz="6000">
                <a:solidFill>
                  <a:srgbClr val="000000"/>
                </a:solidFill>
                <a:latin typeface="Arial"/>
                <a:ea typeface="Arial"/>
                <a:cs typeface="Arial"/>
                <a:sym typeface="Arial"/>
              </a:rPr>
              <a:t>d) en una página de Internet</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39100"/>
            <a:ext cx="16858350" cy="90849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4. ¿Cómo es el título del texto?</a:t>
            </a:r>
          </a:p>
          <a:p>
            <a:pPr algn="l">
              <a:lnSpc>
                <a:spcPts val="8280"/>
              </a:lnSpc>
            </a:pPr>
            <a:r>
              <a:rPr lang="en-US" sz="6000">
                <a:solidFill>
                  <a:srgbClr val="000000"/>
                </a:solidFill>
                <a:latin typeface="Arial"/>
                <a:ea typeface="Arial"/>
                <a:cs typeface="Arial"/>
                <a:sym typeface="Arial"/>
              </a:rPr>
              <a:t>a) específico</a:t>
            </a:r>
          </a:p>
          <a:p>
            <a:pPr algn="l">
              <a:lnSpc>
                <a:spcPts val="8280"/>
              </a:lnSpc>
            </a:pPr>
            <a:r>
              <a:rPr lang="en-US" sz="6000">
                <a:solidFill>
                  <a:srgbClr val="000000"/>
                </a:solidFill>
                <a:latin typeface="Arial"/>
                <a:ea typeface="Arial"/>
                <a:cs typeface="Arial"/>
                <a:sym typeface="Arial"/>
              </a:rPr>
              <a:t>b) metafórico</a:t>
            </a:r>
          </a:p>
          <a:p>
            <a:pPr algn="l">
              <a:lnSpc>
                <a:spcPts val="8280"/>
              </a:lnSpc>
            </a:pPr>
            <a:r>
              <a:rPr lang="en-US" sz="6000">
                <a:solidFill>
                  <a:srgbClr val="000000"/>
                </a:solidFill>
                <a:latin typeface="Arial"/>
                <a:ea typeface="Arial"/>
                <a:cs typeface="Arial"/>
                <a:sym typeface="Arial"/>
              </a:rPr>
              <a:t>c) descriptivo</a:t>
            </a:r>
          </a:p>
          <a:p>
            <a:pPr algn="l">
              <a:lnSpc>
                <a:spcPts val="8280"/>
              </a:lnSpc>
            </a:pPr>
            <a:r>
              <a:rPr lang="en-US" sz="6000">
                <a:solidFill>
                  <a:srgbClr val="000000"/>
                </a:solidFill>
                <a:latin typeface="Arial"/>
                <a:ea typeface="Arial"/>
                <a:cs typeface="Arial"/>
                <a:sym typeface="Arial"/>
              </a:rPr>
              <a:t>d) fantasioso</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691500"/>
            <a:ext cx="16858350" cy="88947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5. ¿Qué quiere decir que el texto es una adaptación?</a:t>
            </a:r>
          </a:p>
          <a:p>
            <a:pPr algn="l">
              <a:lnSpc>
                <a:spcPts val="8280"/>
              </a:lnSpc>
            </a:pPr>
            <a:r>
              <a:rPr lang="en-US" sz="6000">
                <a:solidFill>
                  <a:srgbClr val="000000"/>
                </a:solidFill>
                <a:latin typeface="Arial"/>
                <a:ea typeface="Arial"/>
                <a:cs typeface="Arial"/>
                <a:sym typeface="Arial"/>
              </a:rPr>
              <a:t>a) que el texto está cortado</a:t>
            </a:r>
          </a:p>
          <a:p>
            <a:pPr algn="l">
              <a:lnSpc>
                <a:spcPts val="8280"/>
              </a:lnSpc>
            </a:pPr>
            <a:r>
              <a:rPr lang="en-US" sz="6000">
                <a:solidFill>
                  <a:srgbClr val="000000"/>
                </a:solidFill>
                <a:latin typeface="Arial"/>
                <a:ea typeface="Arial"/>
                <a:cs typeface="Arial"/>
                <a:sym typeface="Arial"/>
              </a:rPr>
              <a:t>b) que el texto tiene algunas partes modificadas</a:t>
            </a:r>
          </a:p>
          <a:p>
            <a:pPr algn="l">
              <a:lnSpc>
                <a:spcPts val="8280"/>
              </a:lnSpc>
            </a:pPr>
            <a:r>
              <a:rPr lang="en-US" sz="6000">
                <a:solidFill>
                  <a:srgbClr val="000000"/>
                </a:solidFill>
                <a:latin typeface="Arial"/>
                <a:ea typeface="Arial"/>
                <a:cs typeface="Arial"/>
                <a:sym typeface="Arial"/>
              </a:rPr>
              <a:t>c) que el texto está expandido</a:t>
            </a:r>
          </a:p>
          <a:p>
            <a:pPr algn="l">
              <a:lnSpc>
                <a:spcPts val="8280"/>
              </a:lnSpc>
            </a:pPr>
            <a:r>
              <a:rPr lang="en-US" sz="6000">
                <a:solidFill>
                  <a:srgbClr val="000000"/>
                </a:solidFill>
                <a:latin typeface="Arial"/>
                <a:ea typeface="Arial"/>
                <a:cs typeface="Arial"/>
                <a:sym typeface="Arial"/>
              </a:rPr>
              <a:t>d) que el texto está anotado</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39100"/>
            <a:ext cx="16858350" cy="92373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6) Leé los dos primeros párrafos del texto y respondé. Si el texto pertenece a un libro cuyo título es </a:t>
            </a:r>
            <a:r>
              <a:rPr lang="en-US" sz="6000" i="true">
                <a:solidFill>
                  <a:srgbClr val="000000"/>
                </a:solidFill>
                <a:latin typeface="Arial Italics"/>
                <a:ea typeface="Arial Italics"/>
                <a:cs typeface="Arial Italics"/>
                <a:sym typeface="Arial Italics"/>
              </a:rPr>
              <a:t>Recetas sin gluten</a:t>
            </a:r>
            <a:r>
              <a:rPr lang="en-US" sz="6000">
                <a:solidFill>
                  <a:srgbClr val="000000"/>
                </a:solidFill>
                <a:latin typeface="Arial"/>
                <a:ea typeface="Arial"/>
                <a:cs typeface="Arial"/>
                <a:sym typeface="Arial"/>
              </a:rPr>
              <a:t>, ¿a qué parte del libro corresponderá?</a:t>
            </a:r>
          </a:p>
          <a:p>
            <a:pPr algn="l">
              <a:lnSpc>
                <a:spcPts val="8280"/>
              </a:lnSpc>
            </a:pPr>
            <a:r>
              <a:rPr lang="en-US" sz="6000">
                <a:solidFill>
                  <a:srgbClr val="000000"/>
                </a:solidFill>
                <a:latin typeface="Arial"/>
                <a:ea typeface="Arial"/>
                <a:cs typeface="Arial"/>
                <a:sym typeface="Arial"/>
              </a:rPr>
              <a:t>a) a un capítulo con recetas</a:t>
            </a:r>
          </a:p>
          <a:p>
            <a:pPr algn="l">
              <a:lnSpc>
                <a:spcPts val="8280"/>
              </a:lnSpc>
            </a:pPr>
            <a:r>
              <a:rPr lang="en-US" sz="6000">
                <a:solidFill>
                  <a:srgbClr val="000000"/>
                </a:solidFill>
                <a:latin typeface="Arial"/>
                <a:ea typeface="Arial"/>
                <a:cs typeface="Arial"/>
                <a:sym typeface="Arial"/>
              </a:rPr>
              <a:t>b) al epílogo</a:t>
            </a:r>
          </a:p>
          <a:p>
            <a:pPr algn="l">
              <a:lnSpc>
                <a:spcPts val="8280"/>
              </a:lnSpc>
            </a:pPr>
            <a:r>
              <a:rPr lang="en-US" sz="6000">
                <a:solidFill>
                  <a:srgbClr val="000000"/>
                </a:solidFill>
                <a:latin typeface="Arial"/>
                <a:ea typeface="Arial"/>
                <a:cs typeface="Arial"/>
                <a:sym typeface="Arial"/>
              </a:rPr>
              <a:t>c) a la contratapa</a:t>
            </a:r>
          </a:p>
          <a:p>
            <a:pPr algn="l">
              <a:lnSpc>
                <a:spcPts val="8280"/>
              </a:lnSpc>
            </a:pPr>
            <a:r>
              <a:rPr lang="en-US" sz="6000">
                <a:solidFill>
                  <a:srgbClr val="000000"/>
                </a:solidFill>
                <a:latin typeface="Arial"/>
                <a:ea typeface="Arial"/>
                <a:cs typeface="Arial"/>
                <a:sym typeface="Arial"/>
              </a:rPr>
              <a:t>d) a la introducción</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3400" y="201630"/>
            <a:ext cx="16858350" cy="1105425"/>
          </a:xfrm>
          <a:prstGeom prst="rect">
            <a:avLst/>
          </a:prstGeom>
        </p:spPr>
        <p:txBody>
          <a:bodyPr anchor="t" rtlCol="false" tIns="0" lIns="0" bIns="0" rIns="0">
            <a:spAutoFit/>
          </a:bodyPr>
          <a:lstStyle/>
          <a:p>
            <a:pPr algn="l">
              <a:lnSpc>
                <a:spcPts val="4608"/>
              </a:lnSpc>
            </a:pPr>
            <a:r>
              <a:rPr lang="en-US" b="true" sz="3200">
                <a:solidFill>
                  <a:srgbClr val="FF00FF"/>
                </a:solidFill>
                <a:latin typeface="Arial Bold"/>
                <a:ea typeface="Arial Bold"/>
                <a:cs typeface="Arial Bold"/>
                <a:sym typeface="Arial Bold"/>
              </a:rPr>
              <a:t>Actividad 2</a:t>
            </a:r>
          </a:p>
          <a:p>
            <a:pPr algn="l">
              <a:lnSpc>
                <a:spcPts val="3174"/>
              </a:lnSpc>
            </a:pPr>
            <a:r>
              <a:rPr lang="en-US" sz="2300">
                <a:solidFill>
                  <a:srgbClr val="1D2125"/>
                </a:solidFill>
                <a:latin typeface="Roboto"/>
                <a:ea typeface="Roboto"/>
                <a:cs typeface="Roboto"/>
                <a:sym typeface="Roboto"/>
              </a:rPr>
              <a:t>Si las imágenes no se cargan adecuadamente, por favor, hacé clic en F5 o actualiza la página.</a:t>
            </a:r>
          </a:p>
          <a:p>
            <a:pPr algn="l">
              <a:lnSpc>
                <a:spcPts val="7727"/>
              </a:lnSpc>
            </a:pPr>
          </a:p>
          <a:p>
            <a:pPr algn="l">
              <a:lnSpc>
                <a:spcPts val="6719"/>
              </a:lnSpc>
            </a:pPr>
          </a:p>
        </p:txBody>
      </p:sp>
      <p:sp>
        <p:nvSpPr>
          <p:cNvPr name="Freeform 3" id="3"/>
          <p:cNvSpPr/>
          <p:nvPr/>
        </p:nvSpPr>
        <p:spPr>
          <a:xfrm flipH="false" flipV="false" rot="0">
            <a:off x="623400" y="1571628"/>
            <a:ext cx="16635900" cy="6954319"/>
          </a:xfrm>
          <a:custGeom>
            <a:avLst/>
            <a:gdLst/>
            <a:ahLst/>
            <a:cxnLst/>
            <a:rect r="r" b="b" t="t" l="l"/>
            <a:pathLst>
              <a:path h="6954319" w="16635900">
                <a:moveTo>
                  <a:pt x="0" y="0"/>
                </a:moveTo>
                <a:lnTo>
                  <a:pt x="16635900" y="0"/>
                </a:lnTo>
                <a:lnTo>
                  <a:pt x="16635900" y="6954319"/>
                </a:lnTo>
                <a:lnTo>
                  <a:pt x="0" y="6954319"/>
                </a:lnTo>
                <a:lnTo>
                  <a:pt x="0" y="0"/>
                </a:lnTo>
                <a:close/>
              </a:path>
            </a:pathLst>
          </a:custGeom>
          <a:blipFill>
            <a:blip r:embed="rId3"/>
            <a:stretch>
              <a:fillRect l="0" t="-52932" r="0" b="-28901"/>
            </a:stretch>
          </a:blipFill>
        </p:spPr>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4"/>
            <a:stretch>
              <a:fillRect l="0" t="-1262562"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58150"/>
            <a:ext cx="17000583" cy="7372459"/>
          </a:xfrm>
          <a:prstGeom prst="rect">
            <a:avLst/>
          </a:prstGeom>
        </p:spPr>
        <p:txBody>
          <a:bodyPr anchor="t" rtlCol="false" tIns="0" lIns="0" bIns="0" rIns="0">
            <a:spAutoFit/>
          </a:bodyPr>
          <a:lstStyle/>
          <a:p>
            <a:pPr algn="l">
              <a:lnSpc>
                <a:spcPts val="6621"/>
              </a:lnSpc>
            </a:pPr>
            <a:r>
              <a:rPr lang="en-US" sz="5517">
                <a:solidFill>
                  <a:srgbClr val="000000"/>
                </a:solidFill>
                <a:latin typeface="Arial"/>
                <a:ea typeface="Arial"/>
                <a:cs typeface="Arial"/>
                <a:sym typeface="Arial"/>
              </a:rPr>
              <a:t>1. ¿Cuál imagen es la más apropiada para ilustrar un texto cuyo título es "Celiaquía y alimentación"?</a:t>
            </a:r>
          </a:p>
          <a:p>
            <a:pPr algn="l">
              <a:lnSpc>
                <a:spcPts val="9932"/>
              </a:lnSpc>
            </a:pPr>
            <a:r>
              <a:rPr lang="en-US" sz="5517">
                <a:solidFill>
                  <a:srgbClr val="000000"/>
                </a:solidFill>
                <a:latin typeface="Arial"/>
                <a:ea typeface="Arial"/>
                <a:cs typeface="Arial"/>
                <a:sym typeface="Arial"/>
              </a:rPr>
              <a:t>a) la imagen 1</a:t>
            </a:r>
          </a:p>
          <a:p>
            <a:pPr algn="l">
              <a:lnSpc>
                <a:spcPts val="9932"/>
              </a:lnSpc>
            </a:pPr>
            <a:r>
              <a:rPr lang="en-US" sz="5517">
                <a:solidFill>
                  <a:srgbClr val="000000"/>
                </a:solidFill>
                <a:latin typeface="Arial"/>
                <a:ea typeface="Arial"/>
                <a:cs typeface="Arial"/>
                <a:sym typeface="Arial"/>
              </a:rPr>
              <a:t>b) la imagen 2</a:t>
            </a:r>
          </a:p>
          <a:p>
            <a:pPr algn="l">
              <a:lnSpc>
                <a:spcPts val="9932"/>
              </a:lnSpc>
            </a:pPr>
            <a:r>
              <a:rPr lang="en-US" sz="5517">
                <a:solidFill>
                  <a:srgbClr val="000000"/>
                </a:solidFill>
                <a:latin typeface="Arial"/>
                <a:ea typeface="Arial"/>
                <a:cs typeface="Arial"/>
                <a:sym typeface="Arial"/>
              </a:rPr>
              <a:t>c) la imagen 3</a:t>
            </a:r>
          </a:p>
          <a:p>
            <a:pPr algn="l">
              <a:lnSpc>
                <a:spcPts val="9932"/>
              </a:lnSpc>
            </a:pPr>
            <a:r>
              <a:rPr lang="en-US" sz="5517">
                <a:solidFill>
                  <a:srgbClr val="000000"/>
                </a:solidFill>
                <a:latin typeface="Arial"/>
                <a:ea typeface="Arial"/>
                <a:cs typeface="Arial"/>
                <a:sym typeface="Arial"/>
              </a:rPr>
              <a:t>d) la imagen 4</a:t>
            </a:r>
          </a:p>
          <a:p>
            <a:pPr algn="l">
              <a:lnSpc>
                <a:spcPts val="4568"/>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77200"/>
            <a:ext cx="16544475" cy="6883677"/>
          </a:xfrm>
          <a:prstGeom prst="rect">
            <a:avLst/>
          </a:prstGeom>
        </p:spPr>
        <p:txBody>
          <a:bodyPr anchor="t" rtlCol="false" tIns="0" lIns="0" bIns="0" rIns="0">
            <a:spAutoFit/>
          </a:bodyPr>
          <a:lstStyle/>
          <a:p>
            <a:pPr algn="l">
              <a:lnSpc>
                <a:spcPts val="5789"/>
              </a:lnSpc>
            </a:pPr>
            <a:r>
              <a:rPr lang="en-US" sz="4824">
                <a:solidFill>
                  <a:srgbClr val="000000"/>
                </a:solidFill>
                <a:latin typeface="Arial"/>
                <a:ea typeface="Arial"/>
                <a:cs typeface="Arial"/>
                <a:sym typeface="Arial"/>
              </a:rPr>
              <a:t>2. Elegí esa imagen porque...</a:t>
            </a:r>
          </a:p>
          <a:p>
            <a:pPr algn="l">
              <a:lnSpc>
                <a:spcPts val="8683"/>
              </a:lnSpc>
            </a:pPr>
            <a:r>
              <a:rPr lang="en-US" sz="4824">
                <a:solidFill>
                  <a:srgbClr val="000000"/>
                </a:solidFill>
                <a:latin typeface="Arial"/>
                <a:ea typeface="Arial"/>
                <a:cs typeface="Arial"/>
                <a:sym typeface="Arial"/>
              </a:rPr>
              <a:t>a) es la más colorida.</a:t>
            </a:r>
          </a:p>
          <a:p>
            <a:pPr algn="l">
              <a:lnSpc>
                <a:spcPts val="8683"/>
              </a:lnSpc>
            </a:pPr>
            <a:r>
              <a:rPr lang="en-US" sz="4824">
                <a:solidFill>
                  <a:srgbClr val="000000"/>
                </a:solidFill>
                <a:latin typeface="Arial"/>
                <a:ea typeface="Arial"/>
                <a:cs typeface="Arial"/>
                <a:sym typeface="Arial"/>
              </a:rPr>
              <a:t>b) es la que se relaciona con los contenidos del texto.</a:t>
            </a:r>
          </a:p>
          <a:p>
            <a:pPr algn="l">
              <a:lnSpc>
                <a:spcPts val="8683"/>
              </a:lnSpc>
            </a:pPr>
            <a:r>
              <a:rPr lang="en-US" sz="4824">
                <a:solidFill>
                  <a:srgbClr val="000000"/>
                </a:solidFill>
                <a:latin typeface="Arial"/>
                <a:ea typeface="Arial"/>
                <a:cs typeface="Arial"/>
                <a:sym typeface="Arial"/>
              </a:rPr>
              <a:t>c) es la que contiene palabras en inglés.</a:t>
            </a:r>
          </a:p>
          <a:p>
            <a:pPr algn="l">
              <a:lnSpc>
                <a:spcPts val="8683"/>
              </a:lnSpc>
            </a:pPr>
            <a:r>
              <a:rPr lang="en-US" sz="4824">
                <a:solidFill>
                  <a:srgbClr val="000000"/>
                </a:solidFill>
                <a:latin typeface="Arial"/>
                <a:ea typeface="Arial"/>
                <a:cs typeface="Arial"/>
                <a:sym typeface="Arial"/>
              </a:rPr>
              <a:t>d) es la que ayuda a comprender mejor los contenidos del texto.</a:t>
            </a:r>
          </a:p>
          <a:p>
            <a:pPr algn="l">
              <a:lnSpc>
                <a:spcPts val="5210"/>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215250"/>
            <a:ext cx="16858350" cy="9484725"/>
          </a:xfrm>
          <a:prstGeom prst="rect">
            <a:avLst/>
          </a:prstGeom>
        </p:spPr>
        <p:txBody>
          <a:bodyPr anchor="t" rtlCol="false" tIns="0" lIns="0" bIns="0" rIns="0">
            <a:spAutoFit/>
          </a:bodyPr>
          <a:lstStyle/>
          <a:p>
            <a:pPr algn="l">
              <a:lnSpc>
                <a:spcPts val="8640"/>
              </a:lnSpc>
            </a:pPr>
            <a:r>
              <a:rPr lang="en-US" b="true" sz="6000" u="sng">
                <a:solidFill>
                  <a:srgbClr val="786074"/>
                </a:solidFill>
                <a:latin typeface="Arial Bold"/>
                <a:ea typeface="Arial Bold"/>
                <a:cs typeface="Arial Bold"/>
                <a:sym typeface="Arial Bold"/>
              </a:rPr>
              <a:t>Comprender el contenido</a:t>
            </a:r>
          </a:p>
          <a:p>
            <a:pPr algn="l">
              <a:lnSpc>
                <a:spcPts val="8280"/>
              </a:lnSpc>
            </a:pPr>
            <a:r>
              <a:rPr lang="en-US" sz="6000">
                <a:solidFill>
                  <a:srgbClr val="1D2125"/>
                </a:solidFill>
                <a:latin typeface="Roboto"/>
                <a:ea typeface="Roboto"/>
                <a:cs typeface="Roboto"/>
                <a:sym typeface="Roboto"/>
              </a:rPr>
              <a:t>Ahora, leé el texto completo ya que en la sección anterior solamente leíste la información que lo rodea. Luego resolvé las siguientes actividades, destinadas a identificar el tema, la posición del autor sobre el tema, la intención y el vocabulario utilizado por el autor.</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177150"/>
            <a:ext cx="16858350" cy="836325"/>
          </a:xfrm>
          <a:prstGeom prst="rect">
            <a:avLst/>
          </a:prstGeom>
        </p:spPr>
        <p:txBody>
          <a:bodyPr anchor="t" rtlCol="false" tIns="0" lIns="0" bIns="0" rIns="0">
            <a:spAutoFit/>
          </a:bodyPr>
          <a:lstStyle/>
          <a:p>
            <a:pPr algn="l">
              <a:lnSpc>
                <a:spcPts val="5702"/>
              </a:lnSpc>
            </a:pPr>
            <a:r>
              <a:rPr lang="en-US" b="true" sz="3959">
                <a:solidFill>
                  <a:srgbClr val="0000FF"/>
                </a:solidFill>
                <a:latin typeface="Arial Bold"/>
                <a:ea typeface="Arial Bold"/>
                <a:cs typeface="Arial Bold"/>
                <a:sym typeface="Arial Bold"/>
              </a:rPr>
              <a:t>Comprender el contenido</a:t>
            </a:r>
            <a:r>
              <a:rPr lang="en-US" sz="3959">
                <a:solidFill>
                  <a:srgbClr val="786074"/>
                </a:solidFill>
                <a:latin typeface="Arial"/>
                <a:ea typeface="Arial"/>
                <a:cs typeface="Arial"/>
                <a:sym typeface="Arial"/>
              </a:rPr>
              <a:t>. </a:t>
            </a:r>
            <a:r>
              <a:rPr lang="en-US" sz="3959">
                <a:solidFill>
                  <a:srgbClr val="FF00FF"/>
                </a:solidFill>
                <a:latin typeface="Arial"/>
                <a:ea typeface="Arial"/>
                <a:cs typeface="Arial"/>
                <a:sym typeface="Arial"/>
              </a:rPr>
              <a:t>Actividad 1</a:t>
            </a:r>
          </a:p>
          <a:p>
            <a:pPr algn="l">
              <a:lnSpc>
                <a:spcPts val="6047"/>
              </a:lnSpc>
            </a:pPr>
          </a:p>
        </p:txBody>
      </p:sp>
      <p:sp>
        <p:nvSpPr>
          <p:cNvPr name="TextBox 3" id="3"/>
          <p:cNvSpPr txBox="true"/>
          <p:nvPr/>
        </p:nvSpPr>
        <p:spPr>
          <a:xfrm rot="0">
            <a:off x="714825" y="1329675"/>
            <a:ext cx="16858350" cy="8637600"/>
          </a:xfrm>
          <a:prstGeom prst="rect">
            <a:avLst/>
          </a:prstGeom>
        </p:spPr>
        <p:txBody>
          <a:bodyPr anchor="t" rtlCol="false" tIns="0" lIns="0" bIns="0" rIns="0">
            <a:spAutoFit/>
          </a:bodyPr>
          <a:lstStyle/>
          <a:p>
            <a:pPr algn="l">
              <a:lnSpc>
                <a:spcPts val="5759"/>
              </a:lnSpc>
            </a:pPr>
            <a:r>
              <a:rPr lang="en-US" sz="4800">
                <a:solidFill>
                  <a:srgbClr val="000000"/>
                </a:solidFill>
                <a:latin typeface="Arial"/>
                <a:ea typeface="Arial"/>
                <a:cs typeface="Arial"/>
                <a:sym typeface="Arial"/>
              </a:rPr>
              <a:t>1. El texto intenta responder una pregunta. ¿Cuál es esa pregunta?</a:t>
            </a:r>
          </a:p>
          <a:p>
            <a:pPr algn="l">
              <a:lnSpc>
                <a:spcPts val="6623"/>
              </a:lnSpc>
            </a:pPr>
            <a:r>
              <a:rPr lang="en-US" sz="4800">
                <a:solidFill>
                  <a:srgbClr val="000000"/>
                </a:solidFill>
                <a:latin typeface="Arial"/>
                <a:ea typeface="Arial"/>
                <a:cs typeface="Arial"/>
                <a:sym typeface="Arial"/>
              </a:rPr>
              <a:t>a) ¿Cuáles son las leyes que regulan los alimentos aptos para celíacos?</a:t>
            </a:r>
          </a:p>
          <a:p>
            <a:pPr algn="l">
              <a:lnSpc>
                <a:spcPts val="6623"/>
              </a:lnSpc>
            </a:pPr>
            <a:r>
              <a:rPr lang="en-US" sz="4800">
                <a:solidFill>
                  <a:srgbClr val="000000"/>
                </a:solidFill>
                <a:latin typeface="Arial"/>
                <a:ea typeface="Arial"/>
                <a:cs typeface="Arial"/>
                <a:sym typeface="Arial"/>
              </a:rPr>
              <a:t>b) ¿Qué relación hay entre la enfermedad celíaca y la alimentación?</a:t>
            </a:r>
          </a:p>
          <a:p>
            <a:pPr algn="l">
              <a:lnSpc>
                <a:spcPts val="6623"/>
              </a:lnSpc>
            </a:pPr>
            <a:r>
              <a:rPr lang="en-US" sz="4800">
                <a:solidFill>
                  <a:srgbClr val="000000"/>
                </a:solidFill>
                <a:latin typeface="Arial"/>
                <a:ea typeface="Arial"/>
                <a:cs typeface="Arial"/>
                <a:sym typeface="Arial"/>
              </a:rPr>
              <a:t>c) ¿Cómo prevenir los trastornos de la enfermedad celíaca mediante los alimentos?</a:t>
            </a:r>
          </a:p>
          <a:p>
            <a:pPr algn="l">
              <a:lnSpc>
                <a:spcPts val="6623"/>
              </a:lnSpc>
            </a:pPr>
            <a:r>
              <a:rPr lang="en-US" sz="4800">
                <a:solidFill>
                  <a:srgbClr val="000000"/>
                </a:solidFill>
                <a:latin typeface="Arial"/>
                <a:ea typeface="Arial"/>
                <a:cs typeface="Arial"/>
                <a:sym typeface="Arial"/>
              </a:rPr>
              <a:t>d) ¿Cuáles son las causas de la enfermedad celíaca?</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177150"/>
            <a:ext cx="16858350" cy="9790125"/>
          </a:xfrm>
          <a:prstGeom prst="rect">
            <a:avLst/>
          </a:prstGeom>
        </p:spPr>
        <p:txBody>
          <a:bodyPr anchor="t" rtlCol="false" tIns="0" lIns="0" bIns="0" rIns="0">
            <a:spAutoFit/>
          </a:bodyPr>
          <a:lstStyle/>
          <a:p>
            <a:pPr algn="l">
              <a:lnSpc>
                <a:spcPts val="6240"/>
              </a:lnSpc>
            </a:pPr>
            <a:r>
              <a:rPr lang="en-US" sz="5200">
                <a:solidFill>
                  <a:srgbClr val="000000"/>
                </a:solidFill>
                <a:latin typeface="Arial"/>
                <a:ea typeface="Arial"/>
                <a:cs typeface="Arial"/>
                <a:sym typeface="Arial"/>
              </a:rPr>
              <a:t>2. Según el texto, ¿cuál es la cura para la enfermedad celíaca?</a:t>
            </a:r>
          </a:p>
          <a:p>
            <a:pPr algn="l">
              <a:lnSpc>
                <a:spcPts val="7175"/>
              </a:lnSpc>
            </a:pPr>
            <a:r>
              <a:rPr lang="en-US" sz="5200">
                <a:solidFill>
                  <a:srgbClr val="000000"/>
                </a:solidFill>
                <a:latin typeface="Arial"/>
                <a:ea typeface="Arial"/>
                <a:cs typeface="Arial"/>
                <a:sym typeface="Arial"/>
              </a:rPr>
              <a:t>a) La celiaquía se cura comiendo alimentos libres de gluten.</a:t>
            </a:r>
          </a:p>
          <a:p>
            <a:pPr algn="l">
              <a:lnSpc>
                <a:spcPts val="7175"/>
              </a:lnSpc>
            </a:pPr>
            <a:r>
              <a:rPr lang="en-US" sz="5200">
                <a:solidFill>
                  <a:srgbClr val="000000"/>
                </a:solidFill>
                <a:latin typeface="Arial"/>
                <a:ea typeface="Arial"/>
                <a:cs typeface="Arial"/>
                <a:sym typeface="Arial"/>
              </a:rPr>
              <a:t>b) La celiaquía no tiene cura ni tratamiento.</a:t>
            </a:r>
          </a:p>
          <a:p>
            <a:pPr algn="l">
              <a:lnSpc>
                <a:spcPts val="7175"/>
              </a:lnSpc>
            </a:pPr>
            <a:r>
              <a:rPr lang="en-US" sz="5200">
                <a:solidFill>
                  <a:srgbClr val="000000"/>
                </a:solidFill>
                <a:latin typeface="Arial"/>
                <a:ea typeface="Arial"/>
                <a:cs typeface="Arial"/>
                <a:sym typeface="Arial"/>
              </a:rPr>
              <a:t>c) No hay cura para la celiaquía. Se deben prevenir sus efectos con una alimentación adecuada.</a:t>
            </a:r>
          </a:p>
          <a:p>
            <a:pPr algn="l">
              <a:lnSpc>
                <a:spcPts val="7175"/>
              </a:lnSpc>
            </a:pPr>
            <a:r>
              <a:rPr lang="en-US" sz="5200">
                <a:solidFill>
                  <a:srgbClr val="000000"/>
                </a:solidFill>
                <a:latin typeface="Arial"/>
                <a:ea typeface="Arial"/>
                <a:cs typeface="Arial"/>
                <a:sym typeface="Arial"/>
              </a:rPr>
              <a:t>d) La celiaquía se cura comiendo solo alimentos naturales o sin procesar industrialmente. </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877497" y="0"/>
            <a:ext cx="9988833" cy="8304250"/>
          </a:xfrm>
          <a:custGeom>
            <a:avLst/>
            <a:gdLst/>
            <a:ahLst/>
            <a:cxnLst/>
            <a:rect r="r" b="b" t="t" l="l"/>
            <a:pathLst>
              <a:path h="8304250" w="9988833">
                <a:moveTo>
                  <a:pt x="0" y="0"/>
                </a:moveTo>
                <a:lnTo>
                  <a:pt x="9988833" y="0"/>
                </a:lnTo>
                <a:lnTo>
                  <a:pt x="9988833" y="8304250"/>
                </a:lnTo>
                <a:lnTo>
                  <a:pt x="0" y="8304250"/>
                </a:lnTo>
                <a:lnTo>
                  <a:pt x="0" y="0"/>
                </a:lnTo>
                <a:close/>
              </a:path>
            </a:pathLst>
          </a:custGeom>
          <a:blipFill>
            <a:blip r:embed="rId3"/>
            <a:stretch>
              <a:fillRect l="0" t="-8940" r="0" b="-8940"/>
            </a:stretch>
          </a:blipFill>
        </p:spPr>
      </p:sp>
      <p:sp>
        <p:nvSpPr>
          <p:cNvPr name="Freeform 3" id="3"/>
          <p:cNvSpPr/>
          <p:nvPr/>
        </p:nvSpPr>
        <p:spPr>
          <a:xfrm flipH="false" flipV="false" rot="0">
            <a:off x="0" y="8525947"/>
            <a:ext cx="18288000" cy="1761053"/>
          </a:xfrm>
          <a:custGeom>
            <a:avLst/>
            <a:gdLst/>
            <a:ahLst/>
            <a:cxnLst/>
            <a:rect r="r" b="b" t="t" l="l"/>
            <a:pathLst>
              <a:path h="1761053" w="18288000">
                <a:moveTo>
                  <a:pt x="0" y="0"/>
                </a:moveTo>
                <a:lnTo>
                  <a:pt x="18288000" y="0"/>
                </a:lnTo>
                <a:lnTo>
                  <a:pt x="18288000" y="1761053"/>
                </a:lnTo>
                <a:lnTo>
                  <a:pt x="0" y="1761053"/>
                </a:lnTo>
                <a:lnTo>
                  <a:pt x="0" y="0"/>
                </a:lnTo>
                <a:close/>
              </a:path>
            </a:pathLst>
          </a:custGeom>
          <a:blipFill>
            <a:blip r:embed="rId4"/>
            <a:stretch>
              <a:fillRect l="0" t="-938469" r="0" b="0"/>
            </a:stretch>
          </a:blipFill>
        </p:spPr>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5"/>
            <a:stretch>
              <a:fillRect l="0" t="-1262562"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291450"/>
            <a:ext cx="16858350" cy="9637125"/>
          </a:xfrm>
          <a:prstGeom prst="rect">
            <a:avLst/>
          </a:prstGeom>
        </p:spPr>
        <p:txBody>
          <a:bodyPr anchor="t" rtlCol="false" tIns="0" lIns="0" bIns="0" rIns="0">
            <a:spAutoFit/>
          </a:bodyPr>
          <a:lstStyle/>
          <a:p>
            <a:pPr algn="l">
              <a:lnSpc>
                <a:spcPts val="6240"/>
              </a:lnSpc>
            </a:pPr>
            <a:r>
              <a:rPr lang="en-US" sz="5200">
                <a:solidFill>
                  <a:srgbClr val="000000"/>
                </a:solidFill>
                <a:latin typeface="Arial"/>
                <a:ea typeface="Arial"/>
                <a:cs typeface="Arial"/>
                <a:sym typeface="Arial"/>
              </a:rPr>
              <a:t>3. Según el texto, ¿por qué es importante leer las etiquetas de los alimentos?</a:t>
            </a:r>
          </a:p>
          <a:p>
            <a:pPr algn="l">
              <a:lnSpc>
                <a:spcPts val="7175"/>
              </a:lnSpc>
            </a:pPr>
            <a:r>
              <a:rPr lang="en-US" sz="5200">
                <a:solidFill>
                  <a:srgbClr val="000000"/>
                </a:solidFill>
                <a:latin typeface="Arial"/>
                <a:ea typeface="Arial"/>
                <a:cs typeface="Arial"/>
                <a:sym typeface="Arial"/>
              </a:rPr>
              <a:t>a) Porque explican qué es la enfermedad celíaca. </a:t>
            </a:r>
          </a:p>
          <a:p>
            <a:pPr algn="l">
              <a:lnSpc>
                <a:spcPts val="7175"/>
              </a:lnSpc>
            </a:pPr>
            <a:r>
              <a:rPr lang="en-US" sz="5200">
                <a:solidFill>
                  <a:srgbClr val="000000"/>
                </a:solidFill>
                <a:latin typeface="Arial"/>
                <a:ea typeface="Arial"/>
                <a:cs typeface="Arial"/>
                <a:sym typeface="Arial"/>
              </a:rPr>
              <a:t>b) Porque indican todos los componentes del producto.</a:t>
            </a:r>
          </a:p>
          <a:p>
            <a:pPr algn="l">
              <a:lnSpc>
                <a:spcPts val="7175"/>
              </a:lnSpc>
            </a:pPr>
            <a:r>
              <a:rPr lang="en-US" sz="5200">
                <a:solidFill>
                  <a:srgbClr val="000000"/>
                </a:solidFill>
                <a:latin typeface="Arial"/>
                <a:ea typeface="Arial"/>
                <a:cs typeface="Arial"/>
                <a:sym typeface="Arial"/>
              </a:rPr>
              <a:t>c) Porque indican qué hacer si se ingiere un alimento no apto para celíacos. </a:t>
            </a:r>
          </a:p>
          <a:p>
            <a:pPr algn="l">
              <a:lnSpc>
                <a:spcPts val="7175"/>
              </a:lnSpc>
            </a:pPr>
            <a:r>
              <a:rPr lang="en-US" sz="5200">
                <a:solidFill>
                  <a:srgbClr val="000000"/>
                </a:solidFill>
                <a:latin typeface="Arial"/>
                <a:ea typeface="Arial"/>
                <a:cs typeface="Arial"/>
                <a:sym typeface="Arial"/>
              </a:rPr>
              <a:t>d) Porque proveen una lista de alimentos no aptos para celíacos.</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300975"/>
            <a:ext cx="16858350" cy="9513600"/>
          </a:xfrm>
          <a:prstGeom prst="rect">
            <a:avLst/>
          </a:prstGeom>
        </p:spPr>
        <p:txBody>
          <a:bodyPr anchor="t" rtlCol="false" tIns="0" lIns="0" bIns="0" rIns="0">
            <a:spAutoFit/>
          </a:bodyPr>
          <a:lstStyle/>
          <a:p>
            <a:pPr algn="l">
              <a:lnSpc>
                <a:spcPts val="5759"/>
              </a:lnSpc>
            </a:pPr>
            <a:r>
              <a:rPr lang="en-US" sz="4800">
                <a:solidFill>
                  <a:srgbClr val="000000"/>
                </a:solidFill>
                <a:latin typeface="Arial"/>
                <a:ea typeface="Arial"/>
                <a:cs typeface="Arial"/>
                <a:sym typeface="Arial"/>
              </a:rPr>
              <a:t>4. El primer párrafo de un texto sirve para presentar el tema, para sentar una posición o para relacionar lo que se va a exponer con alguna pregunta o algún interés de los posibles lectores. En este caso, ¿cuál es la función del primer párrafo?</a:t>
            </a:r>
          </a:p>
          <a:p>
            <a:pPr algn="l">
              <a:lnSpc>
                <a:spcPts val="6623"/>
              </a:lnSpc>
            </a:pPr>
            <a:r>
              <a:rPr lang="en-US" sz="4800">
                <a:solidFill>
                  <a:srgbClr val="000000"/>
                </a:solidFill>
                <a:latin typeface="Arial"/>
                <a:ea typeface="Arial"/>
                <a:cs typeface="Arial"/>
                <a:sym typeface="Arial"/>
              </a:rPr>
              <a:t>a) señalar la importancia del tema que se va a tratar</a:t>
            </a:r>
          </a:p>
          <a:p>
            <a:pPr algn="l">
              <a:lnSpc>
                <a:spcPts val="6623"/>
              </a:lnSpc>
            </a:pPr>
            <a:r>
              <a:rPr lang="en-US" sz="4800">
                <a:solidFill>
                  <a:srgbClr val="000000"/>
                </a:solidFill>
                <a:latin typeface="Arial"/>
                <a:ea typeface="Arial"/>
                <a:cs typeface="Arial"/>
                <a:sym typeface="Arial"/>
              </a:rPr>
              <a:t>b) cuestionar una creencia generalizada sobre el tema que se va a tratar</a:t>
            </a:r>
          </a:p>
          <a:p>
            <a:pPr algn="l">
              <a:lnSpc>
                <a:spcPts val="6623"/>
              </a:lnSpc>
            </a:pPr>
            <a:r>
              <a:rPr lang="en-US" sz="4800">
                <a:solidFill>
                  <a:srgbClr val="000000"/>
                </a:solidFill>
                <a:latin typeface="Arial"/>
                <a:ea typeface="Arial"/>
                <a:cs typeface="Arial"/>
                <a:sym typeface="Arial"/>
              </a:rPr>
              <a:t>c) presentar la postura sobre el tema que se va a tratar</a:t>
            </a:r>
          </a:p>
          <a:p>
            <a:pPr algn="l">
              <a:lnSpc>
                <a:spcPts val="6623"/>
              </a:lnSpc>
            </a:pPr>
            <a:r>
              <a:rPr lang="en-US" sz="4800">
                <a:solidFill>
                  <a:srgbClr val="000000"/>
                </a:solidFill>
                <a:latin typeface="Arial"/>
                <a:ea typeface="Arial"/>
                <a:cs typeface="Arial"/>
                <a:sym typeface="Arial"/>
              </a:rPr>
              <a:t>d) responder a una pregunta que alguien hizo sobre el tema</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234300"/>
            <a:ext cx="16858350" cy="97329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5. Elegí una frase clave para indicar el contenido del primer párrafo. </a:t>
            </a:r>
          </a:p>
          <a:p>
            <a:pPr algn="l">
              <a:lnSpc>
                <a:spcPts val="8280"/>
              </a:lnSpc>
            </a:pPr>
            <a:r>
              <a:rPr lang="en-US" sz="6000">
                <a:solidFill>
                  <a:srgbClr val="000000"/>
                </a:solidFill>
                <a:latin typeface="Arial"/>
                <a:ea typeface="Arial"/>
                <a:cs typeface="Arial"/>
                <a:sym typeface="Arial"/>
              </a:rPr>
              <a:t>a) los alimentos que hacen mal a las personas que tienen celiaquía  </a:t>
            </a:r>
          </a:p>
          <a:p>
            <a:pPr algn="l">
              <a:lnSpc>
                <a:spcPts val="8280"/>
              </a:lnSpc>
            </a:pPr>
            <a:r>
              <a:rPr lang="en-US" sz="6000">
                <a:solidFill>
                  <a:srgbClr val="000000"/>
                </a:solidFill>
                <a:latin typeface="Arial"/>
                <a:ea typeface="Arial"/>
                <a:cs typeface="Arial"/>
                <a:sym typeface="Arial"/>
              </a:rPr>
              <a:t>b) la enfermedad celíaca en Argentina.</a:t>
            </a:r>
          </a:p>
          <a:p>
            <a:pPr algn="l">
              <a:lnSpc>
                <a:spcPts val="8280"/>
              </a:lnSpc>
            </a:pPr>
            <a:r>
              <a:rPr lang="en-US" sz="6000">
                <a:solidFill>
                  <a:srgbClr val="000000"/>
                </a:solidFill>
                <a:latin typeface="Arial"/>
                <a:ea typeface="Arial"/>
                <a:cs typeface="Arial"/>
                <a:sym typeface="Arial"/>
              </a:rPr>
              <a:t>c) trastornos de alimentación en Argentina</a:t>
            </a:r>
          </a:p>
          <a:p>
            <a:pPr algn="l">
              <a:lnSpc>
                <a:spcPts val="8280"/>
              </a:lnSpc>
            </a:pPr>
            <a:r>
              <a:rPr lang="en-US" sz="6000">
                <a:solidFill>
                  <a:srgbClr val="000000"/>
                </a:solidFill>
                <a:latin typeface="Arial"/>
                <a:ea typeface="Arial"/>
                <a:cs typeface="Arial"/>
                <a:sym typeface="Arial"/>
              </a:rPr>
              <a:t>d) los diagnósticos de enfermedad celíaca</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291450"/>
            <a:ext cx="16858350" cy="912525"/>
          </a:xfrm>
          <a:prstGeom prst="rect">
            <a:avLst/>
          </a:prstGeom>
        </p:spPr>
        <p:txBody>
          <a:bodyPr anchor="t" rtlCol="false" tIns="0" lIns="0" bIns="0" rIns="0">
            <a:spAutoFit/>
          </a:bodyPr>
          <a:lstStyle/>
          <a:p>
            <a:pPr algn="l">
              <a:lnSpc>
                <a:spcPts val="6047"/>
              </a:lnSpc>
            </a:pPr>
            <a:r>
              <a:rPr lang="en-US" sz="5039">
                <a:solidFill>
                  <a:srgbClr val="FF00FF"/>
                </a:solidFill>
                <a:latin typeface="Arial"/>
                <a:ea typeface="Arial"/>
                <a:cs typeface="Arial"/>
                <a:sym typeface="Arial"/>
              </a:rPr>
              <a:t>ACTIVIDAD 2</a:t>
            </a:r>
            <a:r>
              <a:rPr lang="en-US" sz="5039">
                <a:solidFill>
                  <a:srgbClr val="000000"/>
                </a:solidFill>
                <a:latin typeface="Arial"/>
                <a:ea typeface="Arial"/>
                <a:cs typeface="Arial"/>
                <a:sym typeface="Arial"/>
              </a:rPr>
              <a:t>. </a:t>
            </a:r>
            <a:r>
              <a:rPr lang="en-US" sz="5039">
                <a:solidFill>
                  <a:srgbClr val="0000FF"/>
                </a:solidFill>
                <a:latin typeface="Arial"/>
                <a:ea typeface="Arial"/>
                <a:cs typeface="Arial"/>
                <a:sym typeface="Arial"/>
              </a:rPr>
              <a:t>Comprender el contenido.</a:t>
            </a:r>
          </a:p>
        </p:txBody>
      </p:sp>
      <p:sp>
        <p:nvSpPr>
          <p:cNvPr name="TextBox 3" id="3"/>
          <p:cNvSpPr txBox="true"/>
          <p:nvPr/>
        </p:nvSpPr>
        <p:spPr>
          <a:xfrm rot="0">
            <a:off x="714825" y="1329675"/>
            <a:ext cx="16858350" cy="8865900"/>
          </a:xfrm>
          <a:prstGeom prst="rect">
            <a:avLst/>
          </a:prstGeom>
        </p:spPr>
        <p:txBody>
          <a:bodyPr anchor="t" rtlCol="false" tIns="0" lIns="0" bIns="0" rIns="0">
            <a:spAutoFit/>
          </a:bodyPr>
          <a:lstStyle/>
          <a:p>
            <a:pPr algn="l">
              <a:lnSpc>
                <a:spcPts val="3120"/>
              </a:lnSpc>
            </a:pPr>
            <a:r>
              <a:rPr lang="en-US" b="true" sz="2600">
                <a:solidFill>
                  <a:srgbClr val="000000"/>
                </a:solidFill>
                <a:latin typeface="Arial Bold"/>
                <a:ea typeface="Arial Bold"/>
                <a:cs typeface="Arial Bold"/>
                <a:sym typeface="Arial Bold"/>
              </a:rPr>
              <a:t>1. ¿Cuál de las siguientes opciones contiene una definición? </a:t>
            </a:r>
          </a:p>
          <a:p>
            <a:pPr algn="l">
              <a:lnSpc>
                <a:spcPts val="4680"/>
              </a:lnSpc>
            </a:pPr>
            <a:r>
              <a:rPr lang="en-US" sz="2600">
                <a:solidFill>
                  <a:srgbClr val="000000"/>
                </a:solidFill>
                <a:latin typeface="Arial"/>
                <a:ea typeface="Arial"/>
                <a:cs typeface="Arial"/>
                <a:sym typeface="Arial"/>
              </a:rPr>
              <a:t>a) La enfermedad celíaca es una complicación cada vez más frecuente entre nosotros. Se estima que 1 de cada 167 individuos posee la enfermedad, pero unos pocos lo saben, ya que se esconde bajo signos y síntomas muy diversos, llegándose a confundir con otros trastornos o problemas de la salud.</a:t>
            </a:r>
          </a:p>
          <a:p>
            <a:pPr algn="l">
              <a:lnSpc>
                <a:spcPts val="4680"/>
              </a:lnSpc>
            </a:pPr>
            <a:r>
              <a:rPr lang="en-US" sz="2600">
                <a:solidFill>
                  <a:srgbClr val="000000"/>
                </a:solidFill>
                <a:latin typeface="Arial"/>
                <a:ea typeface="Arial"/>
                <a:cs typeface="Arial"/>
                <a:sym typeface="Arial"/>
              </a:rPr>
              <a:t>b) La enfermedad celíaca no tratada puede provocar retraso en el crecimiento, disminución del coeficiente intelectual, anemia y caries en niños, esterilidad o abortos espontáneos en mujeres, entre otras complicaciones.</a:t>
            </a:r>
          </a:p>
          <a:p>
            <a:pPr algn="l">
              <a:lnSpc>
                <a:spcPts val="4680"/>
              </a:lnSpc>
            </a:pPr>
            <a:r>
              <a:rPr lang="en-US" sz="2600">
                <a:solidFill>
                  <a:srgbClr val="000000"/>
                </a:solidFill>
                <a:latin typeface="Arial"/>
                <a:ea typeface="Arial"/>
                <a:cs typeface="Arial"/>
                <a:sym typeface="Arial"/>
              </a:rPr>
              <a:t>c) La celiaquía es una intolerancia permanente, en individuos genéticamente predispuestos, a ciertas proteínas, prolaminas, presentes en cereales como trigo, avena, cebada, centeno (TACC) y derivados de ellos.</a:t>
            </a:r>
          </a:p>
          <a:p>
            <a:pPr algn="l">
              <a:lnSpc>
                <a:spcPts val="3587"/>
              </a:lnSpc>
            </a:pPr>
            <a:r>
              <a:rPr lang="en-US" sz="2600">
                <a:solidFill>
                  <a:srgbClr val="000000"/>
                </a:solidFill>
                <a:latin typeface="Arial"/>
                <a:ea typeface="Arial"/>
                <a:cs typeface="Arial"/>
                <a:sym typeface="Arial"/>
              </a:rPr>
              <a:t>d) La presencia de estas prolaminas en el intestino provoca un proceso inflamatorio que daña la pared intestinal, alterando su normal funcionamiento y disminuyendo la capacidad de absorción de todos los nutrientes presentes en los alimentos.</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377175"/>
            <a:ext cx="16961735" cy="7148896"/>
          </a:xfrm>
          <a:prstGeom prst="rect">
            <a:avLst/>
          </a:prstGeom>
        </p:spPr>
        <p:txBody>
          <a:bodyPr anchor="t" rtlCol="false" tIns="0" lIns="0" bIns="0" rIns="0">
            <a:spAutoFit/>
          </a:bodyPr>
          <a:lstStyle/>
          <a:p>
            <a:pPr algn="l">
              <a:lnSpc>
                <a:spcPts val="3596"/>
              </a:lnSpc>
            </a:pPr>
            <a:r>
              <a:rPr lang="en-US" sz="2996">
                <a:solidFill>
                  <a:srgbClr val="000000"/>
                </a:solidFill>
                <a:latin typeface="Arial"/>
                <a:ea typeface="Arial"/>
                <a:cs typeface="Arial"/>
                <a:sym typeface="Arial"/>
              </a:rPr>
              <a:t>2. ¿Cuál de las siguientes opciones expresa una advertencia?</a:t>
            </a:r>
          </a:p>
          <a:p>
            <a:pPr algn="l">
              <a:lnSpc>
                <a:spcPts val="5394"/>
              </a:lnSpc>
            </a:pPr>
            <a:r>
              <a:rPr lang="en-US" sz="2996">
                <a:solidFill>
                  <a:srgbClr val="000000"/>
                </a:solidFill>
                <a:latin typeface="Arial"/>
                <a:ea typeface="Arial"/>
                <a:cs typeface="Arial"/>
                <a:sym typeface="Arial"/>
              </a:rPr>
              <a:t>a) La interrupción del tratamiento con una mínima cantidad de prolaminas es condición para que signos, síntomas y complicaciones vuelvan a aparecer.</a:t>
            </a:r>
          </a:p>
          <a:p>
            <a:pPr algn="l">
              <a:lnSpc>
                <a:spcPts val="5394"/>
              </a:lnSpc>
            </a:pPr>
            <a:r>
              <a:rPr lang="en-US" sz="2996">
                <a:solidFill>
                  <a:srgbClr val="000000"/>
                </a:solidFill>
                <a:latin typeface="Arial"/>
                <a:ea typeface="Arial"/>
                <a:cs typeface="Arial"/>
                <a:sym typeface="Arial"/>
              </a:rPr>
              <a:t>b) No solo hay que evitar el consumo de trigo, avena, cebada y centeno sino también aquellas preparaciones en las que se encuentren como ingredientes.</a:t>
            </a:r>
          </a:p>
          <a:p>
            <a:pPr algn="l">
              <a:lnSpc>
                <a:spcPts val="5394"/>
              </a:lnSpc>
            </a:pPr>
            <a:r>
              <a:rPr lang="en-US" sz="2996">
                <a:solidFill>
                  <a:srgbClr val="000000"/>
                </a:solidFill>
                <a:latin typeface="Arial"/>
                <a:ea typeface="Arial"/>
                <a:cs typeface="Arial"/>
                <a:sym typeface="Arial"/>
              </a:rPr>
              <a:t>c) Para ir de compras los celíacos disponen de un listado de alimentos permitidos que, en Argentina, editan las asociaciones que los nuclean, listado que se construye luego de que el Instituto Nacional de Alimentos garantiza que esos alimentos son aptos para el consumo.</a:t>
            </a:r>
          </a:p>
          <a:p>
            <a:pPr algn="l">
              <a:lnSpc>
                <a:spcPts val="5394"/>
              </a:lnSpc>
            </a:pPr>
            <a:r>
              <a:rPr lang="en-US" sz="2996">
                <a:solidFill>
                  <a:srgbClr val="000000"/>
                </a:solidFill>
                <a:latin typeface="Arial"/>
                <a:ea typeface="Arial"/>
                <a:cs typeface="Arial"/>
                <a:sym typeface="Arial"/>
              </a:rPr>
              <a:t>d) De los 400.000 argentinos que presentarían esta enfermedad, solo 20.000 han sido diagnosticados.</a:t>
            </a:r>
          </a:p>
          <a:p>
            <a:pPr algn="l">
              <a:lnSpc>
                <a:spcPts val="4379"/>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15225"/>
            <a:ext cx="16858350" cy="9990150"/>
          </a:xfrm>
          <a:prstGeom prst="rect">
            <a:avLst/>
          </a:prstGeom>
        </p:spPr>
        <p:txBody>
          <a:bodyPr anchor="t" rtlCol="false" tIns="0" lIns="0" bIns="0" rIns="0">
            <a:spAutoFit/>
          </a:bodyPr>
          <a:lstStyle/>
          <a:p>
            <a:pPr algn="l">
              <a:lnSpc>
                <a:spcPts val="4320"/>
              </a:lnSpc>
            </a:pPr>
            <a:r>
              <a:rPr lang="en-US" sz="3600">
                <a:solidFill>
                  <a:srgbClr val="000000"/>
                </a:solidFill>
                <a:latin typeface="Arial"/>
                <a:ea typeface="Arial"/>
                <a:cs typeface="Arial"/>
                <a:sym typeface="Arial"/>
              </a:rPr>
              <a:t>3. Señalá las recomendaciones que, en el texto, están dirigidas a quienes padecen de enfermedad celíaca. </a:t>
            </a:r>
          </a:p>
          <a:p>
            <a:pPr algn="l">
              <a:lnSpc>
                <a:spcPts val="6480"/>
              </a:lnSpc>
            </a:pPr>
            <a:r>
              <a:rPr lang="en-US" sz="3600">
                <a:solidFill>
                  <a:srgbClr val="000000"/>
                </a:solidFill>
                <a:latin typeface="Arial"/>
                <a:ea typeface="Arial"/>
                <a:cs typeface="Arial"/>
                <a:sym typeface="Arial"/>
              </a:rPr>
              <a:t>a) Evitar el consumo de trigo, avena, cebada y centeno y también aquellas preparaciones en las que se encuentren como ingredientes.</a:t>
            </a:r>
          </a:p>
          <a:p>
            <a:pPr algn="l">
              <a:lnSpc>
                <a:spcPts val="6480"/>
              </a:lnSpc>
            </a:pPr>
            <a:r>
              <a:rPr lang="en-US" sz="3600">
                <a:solidFill>
                  <a:srgbClr val="000000"/>
                </a:solidFill>
                <a:latin typeface="Arial"/>
                <a:ea typeface="Arial"/>
                <a:cs typeface="Arial"/>
                <a:sym typeface="Arial"/>
              </a:rPr>
              <a:t>b) Provocar retraso en el crecimiento, disminución del coeficiente intelectual.</a:t>
            </a:r>
          </a:p>
          <a:p>
            <a:pPr algn="l">
              <a:lnSpc>
                <a:spcPts val="6480"/>
              </a:lnSpc>
            </a:pPr>
            <a:r>
              <a:rPr lang="en-US" sz="3600">
                <a:solidFill>
                  <a:srgbClr val="000000"/>
                </a:solidFill>
                <a:latin typeface="Arial"/>
                <a:ea typeface="Arial"/>
                <a:cs typeface="Arial"/>
                <a:sym typeface="Arial"/>
              </a:rPr>
              <a:t>c) Dar fe del proceso de elaboración libre de gluten.</a:t>
            </a:r>
          </a:p>
          <a:p>
            <a:pPr algn="l">
              <a:lnSpc>
                <a:spcPts val="6480"/>
              </a:lnSpc>
            </a:pPr>
            <a:r>
              <a:rPr lang="en-US" sz="3600">
                <a:solidFill>
                  <a:srgbClr val="000000"/>
                </a:solidFill>
                <a:latin typeface="Arial"/>
                <a:ea typeface="Arial"/>
                <a:cs typeface="Arial"/>
                <a:sym typeface="Arial"/>
              </a:rPr>
              <a:t>d) Recordar que ciertos alimentos sueltos, sin envases ni rotulados no deben ser adquiridos ni ingeridos.</a:t>
            </a:r>
          </a:p>
          <a:p>
            <a:pPr algn="l">
              <a:lnSpc>
                <a:spcPts val="6480"/>
              </a:lnSpc>
            </a:pPr>
            <a:r>
              <a:rPr lang="en-US" sz="3600">
                <a:solidFill>
                  <a:srgbClr val="000000"/>
                </a:solidFill>
                <a:latin typeface="Arial"/>
                <a:ea typeface="Arial"/>
                <a:cs typeface="Arial"/>
                <a:sym typeface="Arial"/>
              </a:rPr>
              <a:t>e) Prestar suma atención a la rotulación colocada en el envase.</a:t>
            </a:r>
          </a:p>
          <a:p>
            <a:pPr algn="l">
              <a:lnSpc>
                <a:spcPts val="4967"/>
              </a:lnSpc>
            </a:pPr>
            <a:r>
              <a:rPr lang="en-US" sz="3600">
                <a:solidFill>
                  <a:srgbClr val="000000"/>
                </a:solidFill>
                <a:latin typeface="Arial"/>
                <a:ea typeface="Arial"/>
                <a:cs typeface="Arial"/>
                <a:sym typeface="Arial"/>
              </a:rPr>
              <a:t>f) Garantizar que el producto sea apto para el consumo de los celíacos.</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291450"/>
            <a:ext cx="16858350" cy="988725"/>
          </a:xfrm>
          <a:prstGeom prst="rect">
            <a:avLst/>
          </a:prstGeom>
        </p:spPr>
        <p:txBody>
          <a:bodyPr anchor="t" rtlCol="false" tIns="0" lIns="0" bIns="0" rIns="0">
            <a:spAutoFit/>
          </a:bodyPr>
          <a:lstStyle/>
          <a:p>
            <a:pPr algn="l">
              <a:lnSpc>
                <a:spcPts val="6047"/>
              </a:lnSpc>
            </a:pPr>
            <a:r>
              <a:rPr lang="en-US" sz="5039">
                <a:solidFill>
                  <a:srgbClr val="FF00FF"/>
                </a:solidFill>
                <a:latin typeface="Arial"/>
                <a:ea typeface="Arial"/>
                <a:cs typeface="Arial"/>
                <a:sym typeface="Arial"/>
              </a:rPr>
              <a:t>ACTIVIDAD 3</a:t>
            </a:r>
            <a:r>
              <a:rPr lang="en-US" sz="5039">
                <a:solidFill>
                  <a:srgbClr val="000000"/>
                </a:solidFill>
                <a:latin typeface="Arial"/>
                <a:ea typeface="Arial"/>
                <a:cs typeface="Arial"/>
                <a:sym typeface="Arial"/>
              </a:rPr>
              <a:t>. </a:t>
            </a:r>
            <a:r>
              <a:rPr lang="en-US" sz="5039">
                <a:solidFill>
                  <a:srgbClr val="0000FF"/>
                </a:solidFill>
                <a:latin typeface="Arial"/>
                <a:ea typeface="Arial"/>
                <a:cs typeface="Arial"/>
                <a:sym typeface="Arial"/>
              </a:rPr>
              <a:t>Comprender el contenido</a:t>
            </a:r>
          </a:p>
        </p:txBody>
      </p:sp>
      <p:sp>
        <p:nvSpPr>
          <p:cNvPr name="TextBox 3" id="3"/>
          <p:cNvSpPr txBox="true"/>
          <p:nvPr/>
        </p:nvSpPr>
        <p:spPr>
          <a:xfrm rot="0">
            <a:off x="714825" y="1339200"/>
            <a:ext cx="16858350" cy="86661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1. ¿Qué significa TACC?</a:t>
            </a:r>
          </a:p>
          <a:p>
            <a:pPr algn="l">
              <a:lnSpc>
                <a:spcPts val="8280"/>
              </a:lnSpc>
            </a:pPr>
            <a:r>
              <a:rPr lang="en-US" sz="6000">
                <a:solidFill>
                  <a:srgbClr val="000000"/>
                </a:solidFill>
                <a:latin typeface="Arial"/>
                <a:ea typeface="Arial"/>
                <a:cs typeface="Arial"/>
                <a:sym typeface="Arial"/>
              </a:rPr>
              <a:t>a) sin trigo, avena, cebada, centeno</a:t>
            </a:r>
          </a:p>
          <a:p>
            <a:pPr algn="l">
              <a:lnSpc>
                <a:spcPts val="8280"/>
              </a:lnSpc>
            </a:pPr>
            <a:r>
              <a:rPr lang="en-US" sz="6000">
                <a:solidFill>
                  <a:srgbClr val="000000"/>
                </a:solidFill>
                <a:latin typeface="Arial"/>
                <a:ea typeface="Arial"/>
                <a:cs typeface="Arial"/>
                <a:sym typeface="Arial"/>
              </a:rPr>
              <a:t>b) trigo, avena, cebada, centeno</a:t>
            </a:r>
          </a:p>
          <a:p>
            <a:pPr algn="l">
              <a:lnSpc>
                <a:spcPts val="8280"/>
              </a:lnSpc>
            </a:pPr>
            <a:r>
              <a:rPr lang="en-US" sz="6000">
                <a:solidFill>
                  <a:srgbClr val="000000"/>
                </a:solidFill>
                <a:latin typeface="Arial"/>
                <a:ea typeface="Arial"/>
                <a:cs typeface="Arial"/>
                <a:sym typeface="Arial"/>
              </a:rPr>
              <a:t>c) libre de gluten</a:t>
            </a:r>
          </a:p>
          <a:p>
            <a:pPr algn="l">
              <a:lnSpc>
                <a:spcPts val="8280"/>
              </a:lnSpc>
            </a:pPr>
            <a:r>
              <a:rPr lang="en-US" sz="6000">
                <a:solidFill>
                  <a:srgbClr val="000000"/>
                </a:solidFill>
                <a:latin typeface="Arial"/>
                <a:ea typeface="Arial"/>
                <a:cs typeface="Arial"/>
                <a:sym typeface="Arial"/>
              </a:rPr>
              <a:t>d) con gluten</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443850"/>
            <a:ext cx="16858350" cy="8602725"/>
          </a:xfrm>
          <a:prstGeom prst="rect">
            <a:avLst/>
          </a:prstGeom>
        </p:spPr>
        <p:txBody>
          <a:bodyPr anchor="t" rtlCol="false" tIns="0" lIns="0" bIns="0" rIns="0">
            <a:spAutoFit/>
          </a:bodyPr>
          <a:lstStyle/>
          <a:p>
            <a:pPr algn="l">
              <a:lnSpc>
                <a:spcPts val="6480"/>
              </a:lnSpc>
            </a:pPr>
            <a:r>
              <a:rPr lang="en-US" sz="5400">
                <a:solidFill>
                  <a:srgbClr val="000000"/>
                </a:solidFill>
                <a:latin typeface="Arial"/>
                <a:ea typeface="Arial"/>
                <a:cs typeface="Arial"/>
                <a:sym typeface="Arial"/>
              </a:rPr>
              <a:t>2. Teniendo en cuenta el vocabulario empleado y el grado de dificultad de las frases, ¿a qué público puede estar dirigido el texto?</a:t>
            </a:r>
          </a:p>
          <a:p>
            <a:pPr algn="l">
              <a:lnSpc>
                <a:spcPts val="6480"/>
              </a:lnSpc>
            </a:pPr>
            <a:r>
              <a:rPr lang="en-US" sz="5400">
                <a:solidFill>
                  <a:srgbClr val="000000"/>
                </a:solidFill>
                <a:latin typeface="Arial"/>
                <a:ea typeface="Arial"/>
                <a:cs typeface="Arial"/>
                <a:sym typeface="Arial"/>
              </a:rPr>
              <a:t> </a:t>
            </a:r>
          </a:p>
          <a:p>
            <a:pPr algn="l">
              <a:lnSpc>
                <a:spcPts val="7452"/>
              </a:lnSpc>
            </a:pPr>
            <a:r>
              <a:rPr lang="en-US" sz="5400">
                <a:solidFill>
                  <a:srgbClr val="000000"/>
                </a:solidFill>
                <a:latin typeface="Arial"/>
                <a:ea typeface="Arial"/>
                <a:cs typeface="Arial"/>
                <a:sym typeface="Arial"/>
              </a:rPr>
              <a:t>a) a especialistas en nutrición</a:t>
            </a:r>
          </a:p>
          <a:p>
            <a:pPr algn="l">
              <a:lnSpc>
                <a:spcPts val="7452"/>
              </a:lnSpc>
            </a:pPr>
            <a:r>
              <a:rPr lang="en-US" sz="5400">
                <a:solidFill>
                  <a:srgbClr val="000000"/>
                </a:solidFill>
                <a:latin typeface="Arial"/>
                <a:ea typeface="Arial"/>
                <a:cs typeface="Arial"/>
                <a:sym typeface="Arial"/>
              </a:rPr>
              <a:t>b) a médicos</a:t>
            </a:r>
          </a:p>
          <a:p>
            <a:pPr algn="l">
              <a:lnSpc>
                <a:spcPts val="7452"/>
              </a:lnSpc>
            </a:pPr>
            <a:r>
              <a:rPr lang="en-US" sz="5400">
                <a:solidFill>
                  <a:srgbClr val="000000"/>
                </a:solidFill>
                <a:latin typeface="Arial"/>
                <a:ea typeface="Arial"/>
                <a:cs typeface="Arial"/>
                <a:sym typeface="Arial"/>
              </a:rPr>
              <a:t>c) al público en general</a:t>
            </a:r>
          </a:p>
          <a:p>
            <a:pPr algn="l">
              <a:lnSpc>
                <a:spcPts val="7452"/>
              </a:lnSpc>
            </a:pPr>
            <a:r>
              <a:rPr lang="en-US" sz="5400">
                <a:solidFill>
                  <a:srgbClr val="000000"/>
                </a:solidFill>
                <a:latin typeface="Arial"/>
                <a:ea typeface="Arial"/>
                <a:cs typeface="Arial"/>
                <a:sym typeface="Arial"/>
              </a:rPr>
              <a:t>d) a personas con enfermedad celíaca</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876700"/>
            <a:ext cx="16858350" cy="1067325"/>
          </a:xfrm>
          <a:prstGeom prst="rect">
            <a:avLst/>
          </a:prstGeom>
        </p:spPr>
        <p:txBody>
          <a:bodyPr anchor="t" rtlCol="false" tIns="0" lIns="0" bIns="0" rIns="0">
            <a:spAutoFit/>
          </a:bodyPr>
          <a:lstStyle/>
          <a:p>
            <a:pPr algn="l">
              <a:lnSpc>
                <a:spcPts val="6047"/>
              </a:lnSpc>
            </a:pPr>
            <a:r>
              <a:rPr lang="en-US" sz="5039">
                <a:solidFill>
                  <a:srgbClr val="0000FF"/>
                </a:solidFill>
                <a:latin typeface="Arial"/>
                <a:ea typeface="Arial"/>
                <a:cs typeface="Arial"/>
                <a:sym typeface="Arial"/>
              </a:rPr>
              <a:t>ANALIZAR LA FORMA</a:t>
            </a:r>
          </a:p>
        </p:txBody>
      </p:sp>
      <p:sp>
        <p:nvSpPr>
          <p:cNvPr name="TextBox 3" id="3"/>
          <p:cNvSpPr txBox="true"/>
          <p:nvPr/>
        </p:nvSpPr>
        <p:spPr>
          <a:xfrm rot="0">
            <a:off x="714825" y="2243975"/>
            <a:ext cx="16858350" cy="6802350"/>
          </a:xfrm>
          <a:prstGeom prst="rect">
            <a:avLst/>
          </a:prstGeom>
        </p:spPr>
        <p:txBody>
          <a:bodyPr anchor="t" rtlCol="false" tIns="0" lIns="0" bIns="0" rIns="0">
            <a:spAutoFit/>
          </a:bodyPr>
          <a:lstStyle/>
          <a:p>
            <a:pPr algn="l">
              <a:lnSpc>
                <a:spcPts val="5184"/>
              </a:lnSpc>
            </a:pPr>
          </a:p>
          <a:p>
            <a:pPr algn="l">
              <a:lnSpc>
                <a:spcPts val="8280"/>
              </a:lnSpc>
            </a:pPr>
            <a:r>
              <a:rPr lang="en-US" sz="6000">
                <a:solidFill>
                  <a:srgbClr val="1D2125"/>
                </a:solidFill>
                <a:latin typeface="Roboto"/>
                <a:ea typeface="Roboto"/>
                <a:cs typeface="Roboto"/>
                <a:sym typeface="Roboto"/>
              </a:rPr>
              <a:t>Por último, vas a detenerte en algunos recursos, formas sintácticas, normas que conforman la estructura del texto y lo hacen sólido y comprensible para los lectores.</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876700"/>
            <a:ext cx="16858350" cy="1067325"/>
          </a:xfrm>
          <a:prstGeom prst="rect">
            <a:avLst/>
          </a:prstGeom>
        </p:spPr>
        <p:txBody>
          <a:bodyPr anchor="t" rtlCol="false" tIns="0" lIns="0" bIns="0" rIns="0">
            <a:spAutoFit/>
          </a:bodyPr>
          <a:lstStyle/>
          <a:p>
            <a:pPr algn="l">
              <a:lnSpc>
                <a:spcPts val="6047"/>
              </a:lnSpc>
            </a:pPr>
            <a:r>
              <a:rPr lang="en-US" sz="5039">
                <a:solidFill>
                  <a:srgbClr val="FF00FF"/>
                </a:solidFill>
                <a:latin typeface="Arial"/>
                <a:ea typeface="Arial"/>
                <a:cs typeface="Arial"/>
                <a:sym typeface="Arial"/>
              </a:rPr>
              <a:t>ACTIVIDAD 1</a:t>
            </a:r>
          </a:p>
        </p:txBody>
      </p:sp>
      <p:sp>
        <p:nvSpPr>
          <p:cNvPr name="TextBox 3" id="3"/>
          <p:cNvSpPr txBox="true"/>
          <p:nvPr/>
        </p:nvSpPr>
        <p:spPr>
          <a:xfrm rot="0">
            <a:off x="714825" y="2272550"/>
            <a:ext cx="16858350" cy="73893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1. ¿Qué forma predomina en el texto?</a:t>
            </a:r>
          </a:p>
          <a:p>
            <a:pPr algn="l">
              <a:lnSpc>
                <a:spcPts val="10800"/>
              </a:lnSpc>
            </a:pPr>
            <a:r>
              <a:rPr lang="en-US" sz="6000">
                <a:solidFill>
                  <a:srgbClr val="000000"/>
                </a:solidFill>
                <a:latin typeface="Arial"/>
                <a:ea typeface="Arial"/>
                <a:cs typeface="Arial"/>
                <a:sym typeface="Arial"/>
              </a:rPr>
              <a:t>a) la narración</a:t>
            </a:r>
          </a:p>
          <a:p>
            <a:pPr algn="l">
              <a:lnSpc>
                <a:spcPts val="10800"/>
              </a:lnSpc>
            </a:pPr>
            <a:r>
              <a:rPr lang="en-US" sz="6000">
                <a:solidFill>
                  <a:srgbClr val="000000"/>
                </a:solidFill>
                <a:latin typeface="Arial"/>
                <a:ea typeface="Arial"/>
                <a:cs typeface="Arial"/>
                <a:sym typeface="Arial"/>
              </a:rPr>
              <a:t>b) la descripción</a:t>
            </a:r>
          </a:p>
          <a:p>
            <a:pPr algn="l">
              <a:lnSpc>
                <a:spcPts val="10800"/>
              </a:lnSpc>
            </a:pPr>
            <a:r>
              <a:rPr lang="en-US" sz="6000">
                <a:solidFill>
                  <a:srgbClr val="000000"/>
                </a:solidFill>
                <a:latin typeface="Arial"/>
                <a:ea typeface="Arial"/>
                <a:cs typeface="Arial"/>
                <a:sym typeface="Arial"/>
              </a:rPr>
              <a:t>c) la opinión</a:t>
            </a:r>
          </a:p>
          <a:p>
            <a:pPr algn="l">
              <a:lnSpc>
                <a:spcPts val="8280"/>
              </a:lnSpc>
            </a:pPr>
            <a:r>
              <a:rPr lang="en-US" sz="6000">
                <a:solidFill>
                  <a:srgbClr val="000000"/>
                </a:solidFill>
                <a:latin typeface="Arial"/>
                <a:ea typeface="Arial"/>
                <a:cs typeface="Arial"/>
                <a:sym typeface="Arial"/>
              </a:rPr>
              <a:t>d) la explicación</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86775"/>
            <a:ext cx="16858350" cy="1712400"/>
          </a:xfrm>
          <a:prstGeom prst="rect">
            <a:avLst/>
          </a:prstGeom>
        </p:spPr>
        <p:txBody>
          <a:bodyPr anchor="t" rtlCol="false" tIns="0" lIns="0" bIns="0" rIns="0">
            <a:spAutoFit/>
          </a:bodyPr>
          <a:lstStyle/>
          <a:p>
            <a:pPr algn="l">
              <a:lnSpc>
                <a:spcPts val="10560"/>
              </a:lnSpc>
            </a:pPr>
            <a:r>
              <a:rPr lang="en-US" sz="8800">
                <a:solidFill>
                  <a:srgbClr val="FF0000"/>
                </a:solidFill>
                <a:latin typeface="Arial"/>
                <a:ea typeface="Arial"/>
                <a:cs typeface="Arial"/>
                <a:sym typeface="Arial"/>
              </a:rPr>
              <a:t>Celiaquía y alimentación</a:t>
            </a:r>
          </a:p>
        </p:txBody>
      </p:sp>
      <p:sp>
        <p:nvSpPr>
          <p:cNvPr name="TextBox 3" id="3"/>
          <p:cNvSpPr txBox="true"/>
          <p:nvPr/>
        </p:nvSpPr>
        <p:spPr>
          <a:xfrm rot="0">
            <a:off x="714825" y="2030450"/>
            <a:ext cx="16858350" cy="6820425"/>
          </a:xfrm>
          <a:prstGeom prst="rect">
            <a:avLst/>
          </a:prstGeom>
        </p:spPr>
        <p:txBody>
          <a:bodyPr anchor="t" rtlCol="false" tIns="0" lIns="0" bIns="0" rIns="0">
            <a:spAutoFit/>
          </a:bodyPr>
          <a:lstStyle/>
          <a:p>
            <a:pPr algn="l">
              <a:lnSpc>
                <a:spcPts val="4277"/>
              </a:lnSpc>
            </a:pPr>
            <a:r>
              <a:rPr lang="en-US" sz="3099">
                <a:solidFill>
                  <a:srgbClr val="1D2125"/>
                </a:solidFill>
                <a:latin typeface="Roboto"/>
                <a:ea typeface="Roboto"/>
                <a:cs typeface="Roboto"/>
                <a:sym typeface="Roboto"/>
              </a:rPr>
              <a:t>La enfermedad celíaca es una complicación cada vez más frecuente entre nosotros. Se estima que 1 de cada 167 individuos posee la enfermedad, pero unos pocos lo saben, ya que se esconde bajo signos y síntomas muy diversos, llegándose a confundir con otros trastornos o problemas de salud. De los 400.000 argentinos que presentarían esta enfermedad, solo 20.000 han sido diagnosticados.</a:t>
            </a:r>
          </a:p>
          <a:p>
            <a:pPr algn="l">
              <a:lnSpc>
                <a:spcPts val="4277"/>
              </a:lnSpc>
            </a:pPr>
            <a:r>
              <a:rPr lang="en-US" sz="3099">
                <a:solidFill>
                  <a:srgbClr val="1D2125"/>
                </a:solidFill>
                <a:latin typeface="Roboto"/>
                <a:ea typeface="Roboto"/>
                <a:cs typeface="Roboto"/>
                <a:sym typeface="Roboto"/>
              </a:rPr>
              <a:t>La celiaquía es una intolerancia permanente, en individuos genéticamente predispuestos, a ciertas proteínas, prolaminas, presentes en cereales como trigo, avena, cebada, centeno (TACC) y derivados de ellos.</a:t>
            </a:r>
          </a:p>
          <a:p>
            <a:pPr algn="l">
              <a:lnSpc>
                <a:spcPts val="4277"/>
              </a:lnSpc>
            </a:pPr>
            <a:r>
              <a:rPr lang="en-US" sz="3099">
                <a:solidFill>
                  <a:srgbClr val="1D2125"/>
                </a:solidFill>
                <a:latin typeface="Roboto"/>
                <a:ea typeface="Roboto"/>
                <a:cs typeface="Roboto"/>
                <a:sym typeface="Roboto"/>
              </a:rPr>
              <a:t>La presencia de estas prolaminas en el intestino provoca un proceso inflamatorio que daña la pared intestinal, alterando su normal funcionamiento y disminuyendo la capacidad de absorción de todos los nutrientes presentes en los alimentos.</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348600"/>
            <a:ext cx="16858350" cy="86979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2. Observá el uso de de los verbos en el texto. En este texto, predomina el tiempo...</a:t>
            </a:r>
          </a:p>
          <a:p>
            <a:pPr algn="l">
              <a:lnSpc>
                <a:spcPts val="10800"/>
              </a:lnSpc>
            </a:pPr>
            <a:r>
              <a:rPr lang="en-US" sz="6000">
                <a:solidFill>
                  <a:srgbClr val="000000"/>
                </a:solidFill>
                <a:latin typeface="Arial"/>
                <a:ea typeface="Arial"/>
                <a:cs typeface="Arial"/>
                <a:sym typeface="Arial"/>
              </a:rPr>
              <a:t>a) imperativo.</a:t>
            </a:r>
          </a:p>
          <a:p>
            <a:pPr algn="l">
              <a:lnSpc>
                <a:spcPts val="10800"/>
              </a:lnSpc>
            </a:pPr>
            <a:r>
              <a:rPr lang="en-US" sz="6000">
                <a:solidFill>
                  <a:srgbClr val="000000"/>
                </a:solidFill>
                <a:latin typeface="Arial"/>
                <a:ea typeface="Arial"/>
                <a:cs typeface="Arial"/>
                <a:sym typeface="Arial"/>
              </a:rPr>
              <a:t>b) presente del indicativo.</a:t>
            </a:r>
          </a:p>
          <a:p>
            <a:pPr algn="l">
              <a:lnSpc>
                <a:spcPts val="10800"/>
              </a:lnSpc>
            </a:pPr>
            <a:r>
              <a:rPr lang="en-US" sz="6000">
                <a:solidFill>
                  <a:srgbClr val="000000"/>
                </a:solidFill>
                <a:latin typeface="Arial"/>
                <a:ea typeface="Arial"/>
                <a:cs typeface="Arial"/>
                <a:sym typeface="Arial"/>
              </a:rPr>
              <a:t>c) pretérito del indicativo.</a:t>
            </a:r>
          </a:p>
          <a:p>
            <a:pPr algn="l">
              <a:lnSpc>
                <a:spcPts val="8280"/>
              </a:lnSpc>
            </a:pPr>
            <a:r>
              <a:rPr lang="en-US" sz="6000">
                <a:solidFill>
                  <a:srgbClr val="000000"/>
                </a:solidFill>
                <a:latin typeface="Arial"/>
                <a:ea typeface="Arial"/>
                <a:cs typeface="Arial"/>
                <a:sym typeface="Arial"/>
              </a:rPr>
              <a:t>d) presente del subjuntivo.</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310500"/>
            <a:ext cx="16858350" cy="87357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3. Porque...</a:t>
            </a:r>
          </a:p>
          <a:p>
            <a:pPr algn="l">
              <a:lnSpc>
                <a:spcPts val="10800"/>
              </a:lnSpc>
            </a:pPr>
            <a:r>
              <a:rPr lang="en-US" sz="6000">
                <a:solidFill>
                  <a:srgbClr val="000000"/>
                </a:solidFill>
                <a:latin typeface="Arial"/>
                <a:ea typeface="Arial"/>
                <a:cs typeface="Arial"/>
                <a:sym typeface="Arial"/>
              </a:rPr>
              <a:t>a) el texto habla de algo que puede pasar.</a:t>
            </a:r>
          </a:p>
          <a:p>
            <a:pPr algn="l">
              <a:lnSpc>
                <a:spcPts val="10800"/>
              </a:lnSpc>
            </a:pPr>
            <a:r>
              <a:rPr lang="en-US" sz="6000">
                <a:solidFill>
                  <a:srgbClr val="000000"/>
                </a:solidFill>
                <a:latin typeface="Arial"/>
                <a:ea typeface="Arial"/>
                <a:cs typeface="Arial"/>
                <a:sym typeface="Arial"/>
              </a:rPr>
              <a:t>b) el texto habla de algo que pasó.</a:t>
            </a:r>
          </a:p>
          <a:p>
            <a:pPr algn="l">
              <a:lnSpc>
                <a:spcPts val="10800"/>
              </a:lnSpc>
            </a:pPr>
            <a:r>
              <a:rPr lang="en-US" sz="6000">
                <a:solidFill>
                  <a:srgbClr val="000000"/>
                </a:solidFill>
                <a:latin typeface="Arial"/>
                <a:ea typeface="Arial"/>
                <a:cs typeface="Arial"/>
                <a:sym typeface="Arial"/>
              </a:rPr>
              <a:t>c) el texto habla de algo que podría pasar.</a:t>
            </a:r>
          </a:p>
          <a:p>
            <a:pPr algn="l">
              <a:lnSpc>
                <a:spcPts val="8280"/>
              </a:lnSpc>
            </a:pPr>
            <a:r>
              <a:rPr lang="en-US" sz="6000">
                <a:solidFill>
                  <a:srgbClr val="000000"/>
                </a:solidFill>
                <a:latin typeface="Arial"/>
                <a:ea typeface="Arial"/>
                <a:cs typeface="Arial"/>
                <a:sym typeface="Arial"/>
              </a:rPr>
              <a:t>d) el texto habla de algo que pasa.</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177150"/>
            <a:ext cx="16858350" cy="1064625"/>
          </a:xfrm>
          <a:prstGeom prst="rect">
            <a:avLst/>
          </a:prstGeom>
        </p:spPr>
        <p:txBody>
          <a:bodyPr anchor="t" rtlCol="false" tIns="0" lIns="0" bIns="0" rIns="0">
            <a:spAutoFit/>
          </a:bodyPr>
          <a:lstStyle/>
          <a:p>
            <a:pPr algn="l">
              <a:lnSpc>
                <a:spcPts val="7128"/>
              </a:lnSpc>
            </a:pPr>
            <a:r>
              <a:rPr lang="en-US" b="true" sz="4950">
                <a:solidFill>
                  <a:srgbClr val="FF00FF"/>
                </a:solidFill>
                <a:latin typeface="Arial Bold"/>
                <a:ea typeface="Arial Bold"/>
                <a:cs typeface="Arial Bold"/>
                <a:sym typeface="Arial Bold"/>
              </a:rPr>
              <a:t>Actividad 2. </a:t>
            </a:r>
            <a:r>
              <a:rPr lang="en-US" b="true" sz="4950">
                <a:solidFill>
                  <a:srgbClr val="0000FF"/>
                </a:solidFill>
                <a:latin typeface="Arial Bold"/>
                <a:ea typeface="Arial Bold"/>
                <a:cs typeface="Arial Bold"/>
                <a:sym typeface="Arial Bold"/>
              </a:rPr>
              <a:t>Analizar la forma</a:t>
            </a:r>
            <a:r>
              <a:rPr lang="en-US" b="true" sz="4950">
                <a:solidFill>
                  <a:srgbClr val="786074"/>
                </a:solidFill>
                <a:latin typeface="Arial Bold"/>
                <a:ea typeface="Arial Bold"/>
                <a:cs typeface="Arial Bold"/>
                <a:sym typeface="Arial Bold"/>
              </a:rPr>
              <a:t>. </a:t>
            </a:r>
          </a:p>
          <a:p>
            <a:pPr algn="l">
              <a:lnSpc>
                <a:spcPts val="6047"/>
              </a:lnSpc>
            </a:pPr>
          </a:p>
        </p:txBody>
      </p:sp>
      <p:sp>
        <p:nvSpPr>
          <p:cNvPr name="TextBox 3" id="3"/>
          <p:cNvSpPr txBox="true"/>
          <p:nvPr/>
        </p:nvSpPr>
        <p:spPr>
          <a:xfrm rot="0">
            <a:off x="714825" y="1453500"/>
            <a:ext cx="16858350" cy="8475675"/>
          </a:xfrm>
          <a:prstGeom prst="rect">
            <a:avLst/>
          </a:prstGeom>
        </p:spPr>
        <p:txBody>
          <a:bodyPr anchor="t" rtlCol="false" tIns="0" lIns="0" bIns="0" rIns="0">
            <a:spAutoFit/>
          </a:bodyPr>
          <a:lstStyle/>
          <a:p>
            <a:pPr algn="l">
              <a:lnSpc>
                <a:spcPts val="6072"/>
              </a:lnSpc>
            </a:pPr>
            <a:r>
              <a:rPr lang="en-US" sz="4400">
                <a:solidFill>
                  <a:srgbClr val="000000"/>
                </a:solidFill>
                <a:latin typeface="Arial"/>
                <a:ea typeface="Arial"/>
                <a:cs typeface="Arial"/>
                <a:sym typeface="Arial"/>
              </a:rPr>
              <a:t>1. Leé cuidadosamente el siguiente texto, prestando especial atención a las palabras destacadas.Luego resolvé las actividades siguientes.</a:t>
            </a:r>
          </a:p>
          <a:p>
            <a:pPr algn="l">
              <a:lnSpc>
                <a:spcPts val="6072"/>
              </a:lnSpc>
            </a:pPr>
            <a:r>
              <a:rPr lang="en-US" sz="4400">
                <a:solidFill>
                  <a:srgbClr val="000000"/>
                </a:solidFill>
                <a:latin typeface="Arial"/>
                <a:ea typeface="Arial"/>
                <a:cs typeface="Arial"/>
                <a:sym typeface="Arial"/>
              </a:rPr>
              <a:t>Seleccionar lo que el celíaco puede consumir es el primer paso para garantizar el cumplimiento de </a:t>
            </a:r>
            <a:r>
              <a:rPr lang="en-US" b="true" sz="4400">
                <a:solidFill>
                  <a:srgbClr val="D35400"/>
                </a:solidFill>
                <a:latin typeface="Arial Bold"/>
                <a:ea typeface="Arial Bold"/>
                <a:cs typeface="Arial Bold"/>
                <a:sym typeface="Arial Bold"/>
              </a:rPr>
              <a:t>su </a:t>
            </a:r>
            <a:r>
              <a:rPr lang="en-US" sz="4400">
                <a:solidFill>
                  <a:srgbClr val="000000"/>
                </a:solidFill>
                <a:latin typeface="Arial"/>
                <a:ea typeface="Arial"/>
                <a:cs typeface="Arial"/>
                <a:sym typeface="Arial"/>
              </a:rPr>
              <a:t>tratamiento alimentario de por vida. </a:t>
            </a:r>
            <a:r>
              <a:rPr lang="en-US" b="true" sz="4400">
                <a:solidFill>
                  <a:srgbClr val="D35400"/>
                </a:solidFill>
                <a:latin typeface="Arial Bold"/>
                <a:ea typeface="Arial Bold"/>
                <a:cs typeface="Arial Bold"/>
                <a:sym typeface="Arial Bold"/>
              </a:rPr>
              <a:t>Ello </a:t>
            </a:r>
            <a:r>
              <a:rPr lang="en-US" sz="4400">
                <a:solidFill>
                  <a:srgbClr val="000000"/>
                </a:solidFill>
                <a:latin typeface="Arial"/>
                <a:ea typeface="Arial"/>
                <a:cs typeface="Arial"/>
                <a:sym typeface="Arial"/>
              </a:rPr>
              <a:t>implica necesariamente conocer qué puede comer y qué no. </a:t>
            </a:r>
            <a:r>
              <a:rPr lang="en-US" b="true" sz="4400">
                <a:solidFill>
                  <a:srgbClr val="D35400"/>
                </a:solidFill>
                <a:latin typeface="Arial Bold"/>
                <a:ea typeface="Arial Bold"/>
                <a:cs typeface="Arial Bold"/>
                <a:sym typeface="Arial Bold"/>
              </a:rPr>
              <a:t>Esto </a:t>
            </a:r>
            <a:r>
              <a:rPr lang="en-US" sz="4400">
                <a:solidFill>
                  <a:srgbClr val="000000"/>
                </a:solidFill>
                <a:latin typeface="Arial"/>
                <a:ea typeface="Arial"/>
                <a:cs typeface="Arial"/>
                <a:sym typeface="Arial"/>
              </a:rPr>
              <a:t>es relativamente sencillo para los alimentos naturales. Para </a:t>
            </a:r>
            <a:r>
              <a:rPr lang="en-US" b="true" sz="4400">
                <a:solidFill>
                  <a:srgbClr val="D35400"/>
                </a:solidFill>
                <a:latin typeface="Arial Bold"/>
                <a:ea typeface="Arial Bold"/>
                <a:cs typeface="Arial Bold"/>
                <a:sym typeface="Arial Bold"/>
              </a:rPr>
              <a:t>aquellos </a:t>
            </a:r>
            <a:r>
              <a:rPr lang="en-US" sz="4400">
                <a:solidFill>
                  <a:srgbClr val="000000"/>
                </a:solidFill>
                <a:latin typeface="Arial"/>
                <a:ea typeface="Arial"/>
                <a:cs typeface="Arial"/>
                <a:sym typeface="Arial"/>
              </a:rPr>
              <a:t>elaborados artesanal o industrialmente debe prestarse suma atención a la rotulación colocada en el envase.</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424800"/>
            <a:ext cx="16858350" cy="86217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2. El pronombre posesivo </a:t>
            </a:r>
            <a:r>
              <a:rPr lang="en-US" sz="6000" i="true">
                <a:solidFill>
                  <a:srgbClr val="000000"/>
                </a:solidFill>
                <a:latin typeface="Arial Italics"/>
                <a:ea typeface="Arial Italics"/>
                <a:cs typeface="Arial Italics"/>
                <a:sym typeface="Arial Italics"/>
              </a:rPr>
              <a:t>su</a:t>
            </a:r>
            <a:r>
              <a:rPr lang="en-US" sz="6000">
                <a:solidFill>
                  <a:srgbClr val="000000"/>
                </a:solidFill>
                <a:latin typeface="Arial"/>
                <a:ea typeface="Arial"/>
                <a:cs typeface="Arial"/>
                <a:sym typeface="Arial"/>
              </a:rPr>
              <a:t> refiere...</a:t>
            </a:r>
          </a:p>
          <a:p>
            <a:pPr algn="l">
              <a:lnSpc>
                <a:spcPts val="10800"/>
              </a:lnSpc>
            </a:pPr>
            <a:r>
              <a:rPr lang="en-US" sz="6000">
                <a:solidFill>
                  <a:srgbClr val="000000"/>
                </a:solidFill>
                <a:latin typeface="Arial"/>
                <a:ea typeface="Arial"/>
                <a:cs typeface="Arial"/>
                <a:sym typeface="Arial"/>
              </a:rPr>
              <a:t>a) a las personas con celiaquía.</a:t>
            </a:r>
          </a:p>
          <a:p>
            <a:pPr algn="l">
              <a:lnSpc>
                <a:spcPts val="10800"/>
              </a:lnSpc>
            </a:pPr>
            <a:r>
              <a:rPr lang="en-US" sz="6000">
                <a:solidFill>
                  <a:srgbClr val="000000"/>
                </a:solidFill>
                <a:latin typeface="Arial"/>
                <a:ea typeface="Arial"/>
                <a:cs typeface="Arial"/>
                <a:sym typeface="Arial"/>
              </a:rPr>
              <a:t>b) al tratamiento.</a:t>
            </a:r>
          </a:p>
          <a:p>
            <a:pPr algn="l">
              <a:lnSpc>
                <a:spcPts val="8280"/>
              </a:lnSpc>
            </a:pPr>
            <a:r>
              <a:rPr lang="en-US" sz="6000">
                <a:solidFill>
                  <a:srgbClr val="000000"/>
                </a:solidFill>
                <a:latin typeface="Arial"/>
                <a:ea typeface="Arial"/>
                <a:cs typeface="Arial"/>
                <a:sym typeface="Arial"/>
              </a:rPr>
              <a:t>c) al cumplimiento.</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767700"/>
            <a:ext cx="16858350" cy="82785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3. El pronombre </a:t>
            </a:r>
            <a:r>
              <a:rPr lang="en-US" sz="6000" i="true">
                <a:solidFill>
                  <a:srgbClr val="000000"/>
                </a:solidFill>
                <a:latin typeface="Arial Italics"/>
                <a:ea typeface="Arial Italics"/>
                <a:cs typeface="Arial Italics"/>
                <a:sym typeface="Arial Italics"/>
              </a:rPr>
              <a:t>ello </a:t>
            </a:r>
            <a:r>
              <a:rPr lang="en-US" sz="6000">
                <a:solidFill>
                  <a:srgbClr val="000000"/>
                </a:solidFill>
                <a:latin typeface="Arial"/>
                <a:ea typeface="Arial"/>
                <a:cs typeface="Arial"/>
                <a:sym typeface="Arial"/>
              </a:rPr>
              <a:t>refiere...</a:t>
            </a:r>
          </a:p>
          <a:p>
            <a:pPr algn="l">
              <a:lnSpc>
                <a:spcPts val="10800"/>
              </a:lnSpc>
            </a:pPr>
            <a:r>
              <a:rPr lang="en-US" sz="6000">
                <a:solidFill>
                  <a:srgbClr val="000000"/>
                </a:solidFill>
                <a:latin typeface="Arial"/>
                <a:ea typeface="Arial"/>
                <a:cs typeface="Arial"/>
                <a:sym typeface="Arial"/>
              </a:rPr>
              <a:t>a) al individuo con celiaquía.</a:t>
            </a:r>
          </a:p>
          <a:p>
            <a:pPr algn="l">
              <a:lnSpc>
                <a:spcPts val="10800"/>
              </a:lnSpc>
            </a:pPr>
            <a:r>
              <a:rPr lang="en-US" sz="6000">
                <a:solidFill>
                  <a:srgbClr val="000000"/>
                </a:solidFill>
                <a:latin typeface="Arial"/>
                <a:ea typeface="Arial"/>
                <a:cs typeface="Arial"/>
                <a:sym typeface="Arial"/>
              </a:rPr>
              <a:t>b) al cumplimiento del tratamiento.</a:t>
            </a:r>
          </a:p>
          <a:p>
            <a:pPr algn="l">
              <a:lnSpc>
                <a:spcPts val="10800"/>
              </a:lnSpc>
            </a:pPr>
            <a:r>
              <a:rPr lang="en-US" sz="6000">
                <a:solidFill>
                  <a:srgbClr val="000000"/>
                </a:solidFill>
                <a:latin typeface="Arial"/>
                <a:ea typeface="Arial"/>
                <a:cs typeface="Arial"/>
                <a:sym typeface="Arial"/>
              </a:rPr>
              <a:t>c) al tiempo que insume el tratamiento.</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01000"/>
            <a:ext cx="16858350" cy="85455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4. El pronombre </a:t>
            </a:r>
            <a:r>
              <a:rPr lang="en-US" sz="6000" i="true">
                <a:solidFill>
                  <a:srgbClr val="000000"/>
                </a:solidFill>
                <a:latin typeface="Arial Italics"/>
                <a:ea typeface="Arial Italics"/>
                <a:cs typeface="Arial Italics"/>
                <a:sym typeface="Arial Italics"/>
              </a:rPr>
              <a:t>esto</a:t>
            </a:r>
            <a:r>
              <a:rPr lang="en-US" sz="6000">
                <a:solidFill>
                  <a:srgbClr val="000000"/>
                </a:solidFill>
                <a:latin typeface="Arial"/>
                <a:ea typeface="Arial"/>
                <a:cs typeface="Arial"/>
                <a:sym typeface="Arial"/>
              </a:rPr>
              <a:t> refiere a...</a:t>
            </a:r>
          </a:p>
          <a:p>
            <a:pPr algn="l">
              <a:lnSpc>
                <a:spcPts val="10800"/>
              </a:lnSpc>
            </a:pPr>
            <a:r>
              <a:rPr lang="en-US" sz="6000">
                <a:solidFill>
                  <a:srgbClr val="000000"/>
                </a:solidFill>
                <a:latin typeface="Arial"/>
                <a:ea typeface="Arial"/>
                <a:cs typeface="Arial"/>
                <a:sym typeface="Arial"/>
              </a:rPr>
              <a:t>a) conocer qué se puede comer.</a:t>
            </a:r>
          </a:p>
          <a:p>
            <a:pPr algn="l">
              <a:lnSpc>
                <a:spcPts val="10800"/>
              </a:lnSpc>
            </a:pPr>
            <a:r>
              <a:rPr lang="en-US" sz="6000">
                <a:solidFill>
                  <a:srgbClr val="000000"/>
                </a:solidFill>
                <a:latin typeface="Arial"/>
                <a:ea typeface="Arial"/>
                <a:cs typeface="Arial"/>
                <a:sym typeface="Arial"/>
              </a:rPr>
              <a:t>b) comer.</a:t>
            </a:r>
          </a:p>
          <a:p>
            <a:pPr algn="l">
              <a:lnSpc>
                <a:spcPts val="8280"/>
              </a:lnSpc>
            </a:pPr>
            <a:r>
              <a:rPr lang="en-US" sz="6000">
                <a:solidFill>
                  <a:srgbClr val="000000"/>
                </a:solidFill>
                <a:latin typeface="Arial"/>
                <a:ea typeface="Arial"/>
                <a:cs typeface="Arial"/>
                <a:sym typeface="Arial"/>
              </a:rPr>
              <a:t>c) poder. </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653400"/>
            <a:ext cx="16858350" cy="83931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5. El pronombre </a:t>
            </a:r>
            <a:r>
              <a:rPr lang="en-US" sz="6000" i="true">
                <a:solidFill>
                  <a:srgbClr val="000000"/>
                </a:solidFill>
                <a:latin typeface="Arial Italics"/>
                <a:ea typeface="Arial Italics"/>
                <a:cs typeface="Arial Italics"/>
                <a:sym typeface="Arial Italics"/>
              </a:rPr>
              <a:t>aquellos </a:t>
            </a:r>
            <a:r>
              <a:rPr lang="en-US" sz="6000">
                <a:solidFill>
                  <a:srgbClr val="000000"/>
                </a:solidFill>
                <a:latin typeface="Arial"/>
                <a:ea typeface="Arial"/>
                <a:cs typeface="Arial"/>
                <a:sym typeface="Arial"/>
              </a:rPr>
              <a:t>refiere a...</a:t>
            </a:r>
          </a:p>
          <a:p>
            <a:pPr algn="l">
              <a:lnSpc>
                <a:spcPts val="10800"/>
              </a:lnSpc>
            </a:pPr>
            <a:r>
              <a:rPr lang="en-US" sz="6000">
                <a:solidFill>
                  <a:srgbClr val="000000"/>
                </a:solidFill>
                <a:latin typeface="Arial"/>
                <a:ea typeface="Arial"/>
                <a:cs typeface="Arial"/>
                <a:sym typeface="Arial"/>
              </a:rPr>
              <a:t>a) las personas con celiaquía.</a:t>
            </a:r>
          </a:p>
          <a:p>
            <a:pPr algn="l">
              <a:lnSpc>
                <a:spcPts val="10800"/>
              </a:lnSpc>
            </a:pPr>
            <a:r>
              <a:rPr lang="en-US" sz="6000">
                <a:solidFill>
                  <a:srgbClr val="000000"/>
                </a:solidFill>
                <a:latin typeface="Arial"/>
                <a:ea typeface="Arial"/>
                <a:cs typeface="Arial"/>
                <a:sym typeface="Arial"/>
              </a:rPr>
              <a:t>b) los alimentos naturales.</a:t>
            </a:r>
          </a:p>
          <a:p>
            <a:pPr algn="l">
              <a:lnSpc>
                <a:spcPts val="8280"/>
              </a:lnSpc>
            </a:pPr>
            <a:r>
              <a:rPr lang="en-US" sz="6000">
                <a:solidFill>
                  <a:srgbClr val="000000"/>
                </a:solidFill>
                <a:latin typeface="Arial"/>
                <a:ea typeface="Arial"/>
                <a:cs typeface="Arial"/>
                <a:sym typeface="Arial"/>
              </a:rPr>
              <a:t>c) los alimentos.</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876700"/>
            <a:ext cx="16858350" cy="1067325"/>
          </a:xfrm>
          <a:prstGeom prst="rect">
            <a:avLst/>
          </a:prstGeom>
        </p:spPr>
        <p:txBody>
          <a:bodyPr anchor="t" rtlCol="false" tIns="0" lIns="0" bIns="0" rIns="0">
            <a:spAutoFit/>
          </a:bodyPr>
          <a:lstStyle/>
          <a:p>
            <a:pPr algn="l">
              <a:lnSpc>
                <a:spcPts val="6047"/>
              </a:lnSpc>
            </a:pPr>
            <a:r>
              <a:rPr lang="en-US" sz="5039">
                <a:solidFill>
                  <a:srgbClr val="FF00FF"/>
                </a:solidFill>
                <a:latin typeface="Arial"/>
                <a:ea typeface="Arial"/>
                <a:cs typeface="Arial"/>
                <a:sym typeface="Arial"/>
              </a:rPr>
              <a:t>ACTIVIDAD 3</a:t>
            </a:r>
            <a:r>
              <a:rPr lang="en-US" sz="5039">
                <a:solidFill>
                  <a:srgbClr val="000000"/>
                </a:solidFill>
                <a:latin typeface="Arial"/>
                <a:ea typeface="Arial"/>
                <a:cs typeface="Arial"/>
                <a:sym typeface="Arial"/>
              </a:rPr>
              <a:t>. </a:t>
            </a:r>
            <a:r>
              <a:rPr lang="en-US" sz="5039">
                <a:solidFill>
                  <a:srgbClr val="0000FF"/>
                </a:solidFill>
                <a:latin typeface="Arial"/>
                <a:ea typeface="Arial"/>
                <a:cs typeface="Arial"/>
                <a:sym typeface="Arial"/>
              </a:rPr>
              <a:t>Analizar la forma</a:t>
            </a:r>
          </a:p>
        </p:txBody>
      </p:sp>
      <p:sp>
        <p:nvSpPr>
          <p:cNvPr name="TextBox 3" id="3"/>
          <p:cNvSpPr txBox="true"/>
          <p:nvPr/>
        </p:nvSpPr>
        <p:spPr>
          <a:xfrm rot="0">
            <a:off x="714825" y="2301125"/>
            <a:ext cx="16858350" cy="7627800"/>
          </a:xfrm>
          <a:prstGeom prst="rect">
            <a:avLst/>
          </a:prstGeom>
        </p:spPr>
        <p:txBody>
          <a:bodyPr anchor="t" rtlCol="false" tIns="0" lIns="0" bIns="0" rIns="0">
            <a:spAutoFit/>
          </a:bodyPr>
          <a:lstStyle/>
          <a:p>
            <a:pPr algn="l">
              <a:lnSpc>
                <a:spcPts val="5999"/>
              </a:lnSpc>
            </a:pPr>
            <a:r>
              <a:rPr lang="en-US" sz="4999">
                <a:solidFill>
                  <a:srgbClr val="000000"/>
                </a:solidFill>
                <a:latin typeface="Arial"/>
                <a:ea typeface="Arial"/>
                <a:cs typeface="Arial"/>
                <a:sym typeface="Arial"/>
              </a:rPr>
              <a:t>Elegí la opción correcta para completar las siguientes normas y definiciones. </a:t>
            </a:r>
          </a:p>
          <a:p>
            <a:pPr algn="l">
              <a:lnSpc>
                <a:spcPts val="5999"/>
              </a:lnSpc>
            </a:pPr>
            <a:r>
              <a:rPr lang="en-US" sz="4999">
                <a:solidFill>
                  <a:srgbClr val="000000"/>
                </a:solidFill>
                <a:latin typeface="Arial"/>
                <a:ea typeface="Arial"/>
                <a:cs typeface="Arial"/>
                <a:sym typeface="Arial"/>
              </a:rPr>
              <a:t>1. Las oraciones comienzan con...</a:t>
            </a:r>
          </a:p>
          <a:p>
            <a:pPr algn="l">
              <a:lnSpc>
                <a:spcPts val="8999"/>
              </a:lnSpc>
            </a:pPr>
            <a:r>
              <a:rPr lang="en-US" sz="4999">
                <a:solidFill>
                  <a:srgbClr val="000000"/>
                </a:solidFill>
                <a:latin typeface="Arial"/>
                <a:ea typeface="Arial"/>
                <a:cs typeface="Arial"/>
                <a:sym typeface="Arial"/>
              </a:rPr>
              <a:t>a) comillas.</a:t>
            </a:r>
          </a:p>
          <a:p>
            <a:pPr algn="l">
              <a:lnSpc>
                <a:spcPts val="8999"/>
              </a:lnSpc>
            </a:pPr>
            <a:r>
              <a:rPr lang="en-US" sz="4999">
                <a:solidFill>
                  <a:srgbClr val="000000"/>
                </a:solidFill>
                <a:latin typeface="Arial"/>
                <a:ea typeface="Arial"/>
                <a:cs typeface="Arial"/>
                <a:sym typeface="Arial"/>
              </a:rPr>
              <a:t>b) mayúsculas. </a:t>
            </a:r>
          </a:p>
          <a:p>
            <a:pPr algn="l">
              <a:lnSpc>
                <a:spcPts val="6899"/>
              </a:lnSpc>
            </a:pPr>
            <a:r>
              <a:rPr lang="en-US" sz="4999">
                <a:solidFill>
                  <a:srgbClr val="000000"/>
                </a:solidFill>
                <a:latin typeface="Arial"/>
                <a:ea typeface="Arial"/>
                <a:cs typeface="Arial"/>
                <a:sym typeface="Arial"/>
              </a:rPr>
              <a:t>c) minúsculas.</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01000"/>
            <a:ext cx="16858350" cy="85455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2. Los párrafos se separan con...</a:t>
            </a:r>
          </a:p>
          <a:p>
            <a:pPr algn="l">
              <a:lnSpc>
                <a:spcPts val="10800"/>
              </a:lnSpc>
            </a:pPr>
            <a:r>
              <a:rPr lang="en-US" sz="6000">
                <a:solidFill>
                  <a:srgbClr val="000000"/>
                </a:solidFill>
                <a:latin typeface="Arial"/>
                <a:ea typeface="Arial"/>
                <a:cs typeface="Arial"/>
                <a:sym typeface="Arial"/>
              </a:rPr>
              <a:t>a) punto seguido.</a:t>
            </a:r>
          </a:p>
          <a:p>
            <a:pPr algn="l">
              <a:lnSpc>
                <a:spcPts val="10800"/>
              </a:lnSpc>
            </a:pPr>
            <a:r>
              <a:rPr lang="en-US" sz="6000">
                <a:solidFill>
                  <a:srgbClr val="000000"/>
                </a:solidFill>
                <a:latin typeface="Arial"/>
                <a:ea typeface="Arial"/>
                <a:cs typeface="Arial"/>
                <a:sym typeface="Arial"/>
              </a:rPr>
              <a:t>c) punto aparte.</a:t>
            </a:r>
          </a:p>
          <a:p>
            <a:pPr algn="l">
              <a:lnSpc>
                <a:spcPts val="8280"/>
              </a:lnSpc>
            </a:pPr>
            <a:r>
              <a:rPr lang="en-US" sz="6000">
                <a:solidFill>
                  <a:srgbClr val="000000"/>
                </a:solidFill>
                <a:latin typeface="Arial"/>
                <a:ea typeface="Arial"/>
                <a:cs typeface="Arial"/>
                <a:sym typeface="Arial"/>
              </a:rPr>
              <a:t>b) punto y coma.</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01000"/>
            <a:ext cx="16858350" cy="85455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c) Las oraciones de un mismo párrafo se separan con...</a:t>
            </a:r>
          </a:p>
          <a:p>
            <a:pPr algn="l">
              <a:lnSpc>
                <a:spcPts val="10800"/>
              </a:lnSpc>
            </a:pPr>
            <a:r>
              <a:rPr lang="en-US" sz="6000">
                <a:solidFill>
                  <a:srgbClr val="000000"/>
                </a:solidFill>
                <a:latin typeface="Arial"/>
                <a:ea typeface="Arial"/>
                <a:cs typeface="Arial"/>
                <a:sym typeface="Arial"/>
              </a:rPr>
              <a:t>a) punto seguido.</a:t>
            </a:r>
          </a:p>
          <a:p>
            <a:pPr algn="l">
              <a:lnSpc>
                <a:spcPts val="10800"/>
              </a:lnSpc>
            </a:pPr>
            <a:r>
              <a:rPr lang="en-US" sz="6000">
                <a:solidFill>
                  <a:srgbClr val="000000"/>
                </a:solidFill>
                <a:latin typeface="Arial"/>
                <a:ea typeface="Arial"/>
                <a:cs typeface="Arial"/>
                <a:sym typeface="Arial"/>
              </a:rPr>
              <a:t>b) punto y coma.</a:t>
            </a:r>
          </a:p>
          <a:p>
            <a:pPr algn="l">
              <a:lnSpc>
                <a:spcPts val="8280"/>
              </a:lnSpc>
            </a:pPr>
            <a:r>
              <a:rPr lang="en-US" sz="6000">
                <a:solidFill>
                  <a:srgbClr val="000000"/>
                </a:solidFill>
                <a:latin typeface="Arial"/>
                <a:ea typeface="Arial"/>
                <a:cs typeface="Arial"/>
                <a:sym typeface="Arial"/>
              </a:rPr>
              <a:t>c) punto final.</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628822" y="325809"/>
            <a:ext cx="17030356" cy="7849223"/>
          </a:xfrm>
          <a:prstGeom prst="rect">
            <a:avLst/>
          </a:prstGeom>
        </p:spPr>
        <p:txBody>
          <a:bodyPr anchor="t" rtlCol="false" tIns="0" lIns="0" bIns="0" rIns="0">
            <a:spAutoFit/>
          </a:bodyPr>
          <a:lstStyle/>
          <a:p>
            <a:pPr algn="l">
              <a:lnSpc>
                <a:spcPts val="3828"/>
              </a:lnSpc>
            </a:pPr>
            <a:r>
              <a:rPr lang="en-US" sz="2774">
                <a:solidFill>
                  <a:srgbClr val="1D2125"/>
                </a:solidFill>
                <a:latin typeface="Roboto"/>
                <a:ea typeface="Roboto"/>
                <a:cs typeface="Roboto"/>
                <a:sym typeface="Roboto"/>
              </a:rPr>
              <a:t>La enfermedad celíaca no tratada puede provocar retraso en el crecimiento, disminución del coeficiente intelectual, anemia y caries en niños, esterilidad o abortos espontáneos en mujeres, entre otras complicaciones.</a:t>
            </a:r>
          </a:p>
          <a:p>
            <a:pPr algn="l">
              <a:lnSpc>
                <a:spcPts val="3828"/>
              </a:lnSpc>
            </a:pPr>
            <a:r>
              <a:rPr lang="en-US" sz="2774">
                <a:solidFill>
                  <a:srgbClr val="1D2125"/>
                </a:solidFill>
                <a:latin typeface="Roboto"/>
                <a:ea typeface="Roboto"/>
                <a:cs typeface="Roboto"/>
                <a:sym typeface="Roboto"/>
              </a:rPr>
              <a:t>A diferencia de otras enfermedades, la celiaquía no tiene, hasta la actualidad, medicación alguna que revierta esta situación. Los signos y síntomas presentes en el celíaco desaparecen cuando se eliminan por completo los cereales TACC de la alimentación diaria. Por lo tanto el paso a seguir, desde el momento en que una persona es diagnosticada, es la correcta selección y preparación de los alimentos aptos, a lo largo de toda su vida. La interrupción del tratamiento con una mínima cantidad de prolaminas es condición para que los signos, síntomas y complicaciones vuelvan a aparecer. No solo hay que evitar el consumo de trigo, avena, cebada y centeno sino también de aquellas preparaciones en las que estos se encuentren como ingredientes.</a:t>
            </a:r>
          </a:p>
          <a:p>
            <a:pPr algn="l">
              <a:lnSpc>
                <a:spcPts val="3828"/>
              </a:lnSpc>
            </a:pPr>
            <a:r>
              <a:rPr lang="en-US" sz="2774">
                <a:solidFill>
                  <a:srgbClr val="1D2125"/>
                </a:solidFill>
                <a:latin typeface="Roboto"/>
                <a:ea typeface="Roboto"/>
                <a:cs typeface="Roboto"/>
                <a:sym typeface="Roboto"/>
              </a:rPr>
              <a:t>Esto, en muchas ocasiones, constituye un obstáculo en el momento de elaborar las comidas si tenemos en cuenta que la base de nuestra alimentación está constituida por cereales y sus derivados. Pero no debemos olvidar que dentro de este grupo de alimentos los hay libres de prolaminas tóxicas, y que, por lo tanto, se pueden emplear para la elaboración de las comidas.</a:t>
            </a:r>
          </a:p>
          <a:p>
            <a:pPr algn="l">
              <a:lnSpc>
                <a:spcPts val="4446"/>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729600"/>
            <a:ext cx="16858350" cy="83169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4. Cuando en un texto se cambia de tema o de enfoque, se inicia...</a:t>
            </a:r>
          </a:p>
          <a:p>
            <a:pPr algn="l">
              <a:lnSpc>
                <a:spcPts val="10800"/>
              </a:lnSpc>
            </a:pPr>
            <a:r>
              <a:rPr lang="en-US" sz="6000">
                <a:solidFill>
                  <a:srgbClr val="000000"/>
                </a:solidFill>
                <a:latin typeface="Arial"/>
                <a:ea typeface="Arial"/>
                <a:cs typeface="Arial"/>
                <a:sym typeface="Arial"/>
              </a:rPr>
              <a:t>a) un nuevo párrafo.</a:t>
            </a:r>
          </a:p>
          <a:p>
            <a:pPr algn="l">
              <a:lnSpc>
                <a:spcPts val="10800"/>
              </a:lnSpc>
            </a:pPr>
            <a:r>
              <a:rPr lang="en-US" sz="6000">
                <a:solidFill>
                  <a:srgbClr val="000000"/>
                </a:solidFill>
                <a:latin typeface="Arial"/>
                <a:ea typeface="Arial"/>
                <a:cs typeface="Arial"/>
                <a:sym typeface="Arial"/>
              </a:rPr>
              <a:t>b) una nueva oración.</a:t>
            </a:r>
          </a:p>
          <a:p>
            <a:pPr algn="l">
              <a:lnSpc>
                <a:spcPts val="10800"/>
              </a:lnSpc>
            </a:pPr>
            <a:r>
              <a:rPr lang="en-US" sz="6000">
                <a:solidFill>
                  <a:srgbClr val="000000"/>
                </a:solidFill>
                <a:latin typeface="Arial"/>
                <a:ea typeface="Arial"/>
                <a:cs typeface="Arial"/>
                <a:sym typeface="Arial"/>
              </a:rPr>
              <a:t>c) un nuevo capítulo.</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348600"/>
            <a:ext cx="16858350" cy="86979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5. Un signo lingüístico formado, generalmente, con las letras iniciales de cada uno de los términos que integran una expresión se llama...</a:t>
            </a:r>
          </a:p>
          <a:p>
            <a:pPr algn="l">
              <a:lnSpc>
                <a:spcPts val="10800"/>
              </a:lnSpc>
            </a:pPr>
            <a:r>
              <a:rPr lang="en-US" sz="6000">
                <a:solidFill>
                  <a:srgbClr val="000000"/>
                </a:solidFill>
                <a:latin typeface="Arial"/>
                <a:ea typeface="Arial"/>
                <a:cs typeface="Arial"/>
                <a:sym typeface="Arial"/>
              </a:rPr>
              <a:t>a) abreviatura.</a:t>
            </a:r>
          </a:p>
          <a:p>
            <a:pPr algn="l">
              <a:lnSpc>
                <a:spcPts val="10800"/>
              </a:lnSpc>
            </a:pPr>
            <a:r>
              <a:rPr lang="en-US" sz="6000">
                <a:solidFill>
                  <a:srgbClr val="000000"/>
                </a:solidFill>
                <a:latin typeface="Arial"/>
                <a:ea typeface="Arial"/>
                <a:cs typeface="Arial"/>
                <a:sym typeface="Arial"/>
              </a:rPr>
              <a:t>b) apócope.</a:t>
            </a:r>
          </a:p>
          <a:p>
            <a:pPr algn="l">
              <a:lnSpc>
                <a:spcPts val="8280"/>
              </a:lnSpc>
            </a:pPr>
            <a:r>
              <a:rPr lang="en-US" sz="6000">
                <a:solidFill>
                  <a:srgbClr val="000000"/>
                </a:solidFill>
                <a:latin typeface="Arial"/>
                <a:ea typeface="Arial"/>
                <a:cs typeface="Arial"/>
                <a:sym typeface="Arial"/>
              </a:rPr>
              <a:t>c) sigla.</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577200"/>
            <a:ext cx="16858350" cy="84693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6.Los índices, prólogos, dedicatorias y apéndices son parte del...</a:t>
            </a:r>
          </a:p>
          <a:p>
            <a:pPr algn="l">
              <a:lnSpc>
                <a:spcPts val="10800"/>
              </a:lnSpc>
            </a:pPr>
            <a:r>
              <a:rPr lang="en-US" sz="6000">
                <a:solidFill>
                  <a:srgbClr val="000000"/>
                </a:solidFill>
                <a:latin typeface="Arial"/>
                <a:ea typeface="Arial"/>
                <a:cs typeface="Arial"/>
                <a:sym typeface="Arial"/>
              </a:rPr>
              <a:t>a) texto. </a:t>
            </a:r>
          </a:p>
          <a:p>
            <a:pPr algn="l">
              <a:lnSpc>
                <a:spcPts val="10800"/>
              </a:lnSpc>
            </a:pPr>
            <a:r>
              <a:rPr lang="en-US" sz="6000">
                <a:solidFill>
                  <a:srgbClr val="000000"/>
                </a:solidFill>
                <a:latin typeface="Arial"/>
                <a:ea typeface="Arial"/>
                <a:cs typeface="Arial"/>
                <a:sym typeface="Arial"/>
              </a:rPr>
              <a:t>b) paratexto.</a:t>
            </a:r>
          </a:p>
          <a:p>
            <a:pPr algn="l">
              <a:lnSpc>
                <a:spcPts val="8280"/>
              </a:lnSpc>
            </a:pPr>
            <a:r>
              <a:rPr lang="en-US" sz="6000">
                <a:solidFill>
                  <a:srgbClr val="000000"/>
                </a:solidFill>
                <a:latin typeface="Arial"/>
                <a:ea typeface="Arial"/>
                <a:cs typeface="Arial"/>
                <a:sym typeface="Arial"/>
              </a:rPr>
              <a:t>c) contexto.</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262875"/>
            <a:ext cx="16958660" cy="8011430"/>
          </a:xfrm>
          <a:prstGeom prst="rect">
            <a:avLst/>
          </a:prstGeom>
        </p:spPr>
        <p:txBody>
          <a:bodyPr anchor="t" rtlCol="false" tIns="0" lIns="0" bIns="0" rIns="0">
            <a:spAutoFit/>
          </a:bodyPr>
          <a:lstStyle/>
          <a:p>
            <a:pPr algn="l">
              <a:lnSpc>
                <a:spcPts val="3687"/>
              </a:lnSpc>
            </a:pPr>
            <a:r>
              <a:rPr lang="en-US" sz="2672">
                <a:solidFill>
                  <a:srgbClr val="1D2125"/>
                </a:solidFill>
                <a:latin typeface="Roboto"/>
                <a:ea typeface="Roboto"/>
                <a:cs typeface="Roboto"/>
                <a:sym typeface="Roboto"/>
              </a:rPr>
              <a:t>Por otra parte, existen otros alimentos, tales como legumbres, frutas y verduras, leches, yogures y quesos, carnes y huevos, grasas, aceites y semillas, que son libres de prolaminas tóxicas y se pueden consumir con tranquilidad en su forma natural. Pero cuando por alguna razón la industria manipula estos alimentos pueden contaminarse con harinas no aptas, por lo que hay que tener especial cuidado a la hora de comprarlos.</a:t>
            </a:r>
          </a:p>
          <a:p>
            <a:pPr algn="l">
              <a:lnSpc>
                <a:spcPts val="3687"/>
              </a:lnSpc>
            </a:pPr>
            <a:r>
              <a:rPr lang="en-US" sz="2672">
                <a:solidFill>
                  <a:srgbClr val="1D2125"/>
                </a:solidFill>
                <a:latin typeface="Roboto"/>
                <a:ea typeface="Roboto"/>
                <a:cs typeface="Roboto"/>
                <a:sym typeface="Roboto"/>
              </a:rPr>
              <a:t>Seleccionar lo que el celíaco puede consumir es el primer paso para garantizar el cumplimiento de su tratamiento alimentario de por vida. Ello implica necesariamente conocer qué puede comer y qué no. Esto es relativamente sencillo para los alimentos naturales. Para aquellos elaborados artesanal o industrialmente debe prestarse suma atención a la rotulación colocada en el envase.</a:t>
            </a:r>
          </a:p>
          <a:p>
            <a:pPr algn="l">
              <a:lnSpc>
                <a:spcPts val="3687"/>
              </a:lnSpc>
            </a:pPr>
            <a:r>
              <a:rPr lang="en-US" sz="2672">
                <a:solidFill>
                  <a:srgbClr val="1D2125"/>
                </a:solidFill>
                <a:latin typeface="Roboto"/>
                <a:ea typeface="Roboto"/>
                <a:cs typeface="Roboto"/>
                <a:sym typeface="Roboto"/>
              </a:rPr>
              <a:t>Es necesario saber que los alimentos sueltos, sin envases ni rotulados, no deben ser adquiridos ni ingeridos. Nada nos da garantía de su origen, composición ni aptitud para el consumo. Para ir de compras los celíacos disponen de un listado de alimentos permitidos que, en Argentina, editan las asociaciones que los nuclean, listado que se construye luego de que el Instituto Nacional de Alimentos garantiza que son aptos para el consumo.</a:t>
            </a:r>
          </a:p>
          <a:p>
            <a:pPr algn="l">
              <a:lnSpc>
                <a:spcPts val="3687"/>
              </a:lnSpc>
            </a:pPr>
            <a:r>
              <a:rPr lang="en-US" sz="2672">
                <a:solidFill>
                  <a:srgbClr val="1D2125"/>
                </a:solidFill>
                <a:latin typeface="Roboto"/>
                <a:ea typeface="Roboto"/>
                <a:cs typeface="Roboto"/>
                <a:sym typeface="Roboto"/>
              </a:rPr>
              <a:t>El consumidor actualmente encontrará en el comercio productos rotulados con la leyenda “libres de gluten” o con la frase “sin TACC”. Las empresas que así rotulen deberán dar fe del proceso de elaboración que lo garantice.</a:t>
            </a:r>
          </a:p>
          <a:p>
            <a:pPr algn="l">
              <a:lnSpc>
                <a:spcPts val="4578"/>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924325"/>
            <a:ext cx="16858350" cy="1019700"/>
          </a:xfrm>
          <a:prstGeom prst="rect">
            <a:avLst/>
          </a:prstGeom>
        </p:spPr>
        <p:txBody>
          <a:bodyPr anchor="t" rtlCol="false" tIns="0" lIns="0" bIns="0" rIns="0">
            <a:spAutoFit/>
          </a:bodyPr>
          <a:lstStyle/>
          <a:p>
            <a:pPr algn="l">
              <a:lnSpc>
                <a:spcPts val="3353"/>
              </a:lnSpc>
            </a:pPr>
            <a:r>
              <a:rPr lang="en-US" sz="2429">
                <a:solidFill>
                  <a:srgbClr val="1D2125"/>
                </a:solidFill>
                <a:latin typeface="Roboto"/>
                <a:ea typeface="Roboto"/>
                <a:cs typeface="Roboto"/>
                <a:sym typeface="Roboto"/>
              </a:rPr>
              <a:t>Mostto, Susana y Ayelén Pérez,</a:t>
            </a:r>
            <a:r>
              <a:rPr lang="en-US" sz="2429" i="true">
                <a:solidFill>
                  <a:srgbClr val="1D2125"/>
                </a:solidFill>
                <a:latin typeface="Roboto Italics"/>
                <a:ea typeface="Roboto Italics"/>
                <a:cs typeface="Roboto Italics"/>
                <a:sym typeface="Roboto Italics"/>
              </a:rPr>
              <a:t> Recetas sin gluten. Un libro delicioso, </a:t>
            </a:r>
            <a:r>
              <a:rPr lang="en-US" sz="2429">
                <a:solidFill>
                  <a:srgbClr val="1D2125"/>
                </a:solidFill>
                <a:latin typeface="Roboto"/>
                <a:ea typeface="Roboto"/>
                <a:cs typeface="Roboto"/>
                <a:sym typeface="Roboto"/>
              </a:rPr>
              <a:t>Paraná, Eduner, 2011 (adaptación).</a:t>
            </a:r>
          </a:p>
          <a:p>
            <a:pPr algn="l">
              <a:lnSpc>
                <a:spcPts val="6047"/>
              </a:lnSpc>
            </a:pPr>
          </a:p>
          <a:p>
            <a:pPr algn="l">
              <a:lnSpc>
                <a:spcPts val="6047"/>
              </a:lnSpc>
            </a:pPr>
          </a:p>
          <a:p>
            <a:pPr algn="l">
              <a:lnSpc>
                <a:spcPts val="6047"/>
              </a:lnSpc>
            </a:pPr>
          </a:p>
          <a:p>
            <a:pPr algn="l">
              <a:lnSpc>
                <a:spcPts val="6047"/>
              </a:lnSpc>
            </a:pPr>
            <a:r>
              <a:rPr lang="en-US" sz="5039">
                <a:solidFill>
                  <a:srgbClr val="000000"/>
                </a:solidFill>
                <a:latin typeface="Arial"/>
                <a:ea typeface="Arial"/>
                <a:cs typeface="Arial"/>
                <a:sym typeface="Arial"/>
              </a:rPr>
              <a:t>DATOS DE LXS AUTORXS. TÍTULO DEL LIBRO. TÍTULO DEL CAPÍTULO. LUGAR. EDITORIAL. AÑO DE PUBLICACIÓN DE ESTE LIBRO. Y DEMÁS INFORMACIÓN EN LA REFERENCIA BIBLIOGRÁFICA</a:t>
            </a: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291450"/>
            <a:ext cx="16858350" cy="1064925"/>
          </a:xfrm>
          <a:prstGeom prst="rect">
            <a:avLst/>
          </a:prstGeom>
        </p:spPr>
        <p:txBody>
          <a:bodyPr anchor="t" rtlCol="false" tIns="0" lIns="0" bIns="0" rIns="0">
            <a:spAutoFit/>
          </a:bodyPr>
          <a:lstStyle/>
          <a:p>
            <a:pPr algn="l">
              <a:lnSpc>
                <a:spcPts val="6047"/>
              </a:lnSpc>
            </a:pPr>
            <a:r>
              <a:rPr lang="en-US" sz="5039">
                <a:solidFill>
                  <a:srgbClr val="0000FF"/>
                </a:solidFill>
                <a:latin typeface="Arial"/>
                <a:ea typeface="Arial"/>
                <a:cs typeface="Arial"/>
                <a:sym typeface="Arial"/>
              </a:rPr>
              <a:t>ENTRAR AL TEXTO</a:t>
            </a:r>
          </a:p>
        </p:txBody>
      </p:sp>
      <p:sp>
        <p:nvSpPr>
          <p:cNvPr name="TextBox 3" id="3"/>
          <p:cNvSpPr txBox="true"/>
          <p:nvPr/>
        </p:nvSpPr>
        <p:spPr>
          <a:xfrm rot="0">
            <a:off x="714825" y="1443975"/>
            <a:ext cx="16256780" cy="5362977"/>
          </a:xfrm>
          <a:prstGeom prst="rect">
            <a:avLst/>
          </a:prstGeom>
        </p:spPr>
        <p:txBody>
          <a:bodyPr anchor="t" rtlCol="false" tIns="0" lIns="0" bIns="0" rIns="0">
            <a:spAutoFit/>
          </a:bodyPr>
          <a:lstStyle/>
          <a:p>
            <a:pPr algn="l">
              <a:lnSpc>
                <a:spcPts val="7092"/>
              </a:lnSpc>
            </a:pPr>
            <a:r>
              <a:rPr lang="en-US" sz="5139">
                <a:solidFill>
                  <a:srgbClr val="1D2125"/>
                </a:solidFill>
                <a:latin typeface="Roboto"/>
                <a:ea typeface="Roboto"/>
                <a:cs typeface="Roboto"/>
                <a:sym typeface="Roboto"/>
              </a:rPr>
              <a:t>Antes de la lectura propiamente dicha del texto, detenete a observar solo el título y la referencia que lo acompañan y resolvé las actividades que presentamos a continuación. Si en algún momento no lográs visualizar la totalidad de un cuestionario, te recomendamos refrescar la página, apretando F5.</a:t>
            </a: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762400"/>
            <a:ext cx="16858350" cy="1181625"/>
          </a:xfrm>
          <a:prstGeom prst="rect">
            <a:avLst/>
          </a:prstGeom>
        </p:spPr>
        <p:txBody>
          <a:bodyPr anchor="t" rtlCol="false" tIns="0" lIns="0" bIns="0" rIns="0">
            <a:spAutoFit/>
          </a:bodyPr>
          <a:lstStyle/>
          <a:p>
            <a:pPr algn="l">
              <a:lnSpc>
                <a:spcPts val="7128"/>
              </a:lnSpc>
            </a:pPr>
            <a:r>
              <a:rPr lang="en-US" b="true" sz="4950">
                <a:solidFill>
                  <a:srgbClr val="FF00FF"/>
                </a:solidFill>
                <a:latin typeface="Arial Bold"/>
                <a:ea typeface="Arial Bold"/>
                <a:cs typeface="Arial Bold"/>
                <a:sym typeface="Arial Bold"/>
              </a:rPr>
              <a:t>Actividad 1</a:t>
            </a:r>
          </a:p>
          <a:p>
            <a:pPr algn="l">
              <a:lnSpc>
                <a:spcPts val="6955"/>
              </a:lnSpc>
            </a:pPr>
          </a:p>
          <a:p>
            <a:pPr algn="l">
              <a:lnSpc>
                <a:spcPts val="6047"/>
              </a:lnSpc>
            </a:pPr>
          </a:p>
        </p:txBody>
      </p:sp>
      <p:sp>
        <p:nvSpPr>
          <p:cNvPr name="TextBox 3" id="3"/>
          <p:cNvSpPr txBox="true"/>
          <p:nvPr/>
        </p:nvSpPr>
        <p:spPr>
          <a:xfrm rot="0">
            <a:off x="714825" y="2272550"/>
            <a:ext cx="16858350" cy="67737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1. ¿Quién es el autor de este texto?</a:t>
            </a:r>
          </a:p>
          <a:p>
            <a:pPr algn="l">
              <a:lnSpc>
                <a:spcPts val="8280"/>
              </a:lnSpc>
            </a:pPr>
            <a:r>
              <a:rPr lang="en-US" sz="6000">
                <a:solidFill>
                  <a:srgbClr val="000000"/>
                </a:solidFill>
                <a:latin typeface="Arial"/>
                <a:ea typeface="Arial"/>
                <a:cs typeface="Arial"/>
                <a:sym typeface="Arial"/>
              </a:rPr>
              <a:t>a) Anónimo</a:t>
            </a:r>
          </a:p>
          <a:p>
            <a:pPr algn="l">
              <a:lnSpc>
                <a:spcPts val="8280"/>
              </a:lnSpc>
            </a:pPr>
            <a:r>
              <a:rPr lang="en-US" sz="6000">
                <a:solidFill>
                  <a:srgbClr val="000000"/>
                </a:solidFill>
                <a:latin typeface="Arial"/>
                <a:ea typeface="Arial"/>
                <a:cs typeface="Arial"/>
                <a:sym typeface="Arial"/>
              </a:rPr>
              <a:t>b) Susana Mostto y Ayelén Pérez</a:t>
            </a:r>
          </a:p>
          <a:p>
            <a:pPr algn="l">
              <a:lnSpc>
                <a:spcPts val="8280"/>
              </a:lnSpc>
            </a:pPr>
            <a:r>
              <a:rPr lang="en-US" sz="6000">
                <a:solidFill>
                  <a:srgbClr val="000000"/>
                </a:solidFill>
                <a:latin typeface="Arial"/>
                <a:ea typeface="Arial"/>
                <a:cs typeface="Arial"/>
                <a:sym typeface="Arial"/>
              </a:rPr>
              <a:t>c) Pérez, Ayelén</a:t>
            </a:r>
          </a:p>
          <a:p>
            <a:pPr algn="l">
              <a:lnSpc>
                <a:spcPts val="8280"/>
              </a:lnSpc>
            </a:pPr>
            <a:r>
              <a:rPr lang="en-US" sz="6000">
                <a:solidFill>
                  <a:srgbClr val="000000"/>
                </a:solidFill>
                <a:latin typeface="Arial"/>
                <a:ea typeface="Arial"/>
                <a:cs typeface="Arial"/>
                <a:sym typeface="Arial"/>
              </a:rPr>
              <a:t>d) Susana Mostto</a:t>
            </a:r>
          </a:p>
          <a:p>
            <a:pPr algn="l">
              <a:lnSpc>
                <a:spcPts val="4967"/>
              </a:lnSpc>
            </a:pPr>
          </a:p>
        </p:txBody>
      </p:sp>
      <p:sp>
        <p:nvSpPr>
          <p:cNvPr name="Freeform 4" id="4"/>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714825" y="615300"/>
            <a:ext cx="16858350" cy="9047175"/>
          </a:xfrm>
          <a:prstGeom prst="rect">
            <a:avLst/>
          </a:prstGeom>
        </p:spPr>
        <p:txBody>
          <a:bodyPr anchor="t" rtlCol="false" tIns="0" lIns="0" bIns="0" rIns="0">
            <a:spAutoFit/>
          </a:bodyPr>
          <a:lstStyle/>
          <a:p>
            <a:pPr algn="l">
              <a:lnSpc>
                <a:spcPts val="7200"/>
              </a:lnSpc>
            </a:pPr>
            <a:r>
              <a:rPr lang="en-US" sz="6000">
                <a:solidFill>
                  <a:srgbClr val="000000"/>
                </a:solidFill>
                <a:latin typeface="Arial"/>
                <a:ea typeface="Arial"/>
                <a:cs typeface="Arial"/>
                <a:sym typeface="Arial"/>
              </a:rPr>
              <a:t>2. ¿Dónde aparece la información acerca del autor?</a:t>
            </a:r>
          </a:p>
          <a:p>
            <a:pPr algn="l">
              <a:lnSpc>
                <a:spcPts val="8280"/>
              </a:lnSpc>
            </a:pPr>
            <a:r>
              <a:rPr lang="en-US" sz="6000">
                <a:solidFill>
                  <a:srgbClr val="000000"/>
                </a:solidFill>
                <a:latin typeface="Arial"/>
                <a:ea typeface="Arial"/>
                <a:cs typeface="Arial"/>
                <a:sym typeface="Arial"/>
              </a:rPr>
              <a:t>a) en el contenido del texto</a:t>
            </a:r>
          </a:p>
          <a:p>
            <a:pPr algn="l">
              <a:lnSpc>
                <a:spcPts val="8280"/>
              </a:lnSpc>
            </a:pPr>
            <a:r>
              <a:rPr lang="en-US" sz="6000">
                <a:solidFill>
                  <a:srgbClr val="000000"/>
                </a:solidFill>
                <a:latin typeface="Arial"/>
                <a:ea typeface="Arial"/>
                <a:cs typeface="Arial"/>
                <a:sym typeface="Arial"/>
              </a:rPr>
              <a:t>b) en el título</a:t>
            </a:r>
          </a:p>
          <a:p>
            <a:pPr algn="l">
              <a:lnSpc>
                <a:spcPts val="8280"/>
              </a:lnSpc>
            </a:pPr>
            <a:r>
              <a:rPr lang="en-US" sz="6000">
                <a:solidFill>
                  <a:srgbClr val="000000"/>
                </a:solidFill>
                <a:latin typeface="Arial"/>
                <a:ea typeface="Arial"/>
                <a:cs typeface="Arial"/>
                <a:sym typeface="Arial"/>
              </a:rPr>
              <a:t>c) en la referencia bibliográfica</a:t>
            </a:r>
          </a:p>
          <a:p>
            <a:pPr algn="l">
              <a:lnSpc>
                <a:spcPts val="8280"/>
              </a:lnSpc>
            </a:pPr>
            <a:r>
              <a:rPr lang="en-US" sz="6000">
                <a:solidFill>
                  <a:srgbClr val="000000"/>
                </a:solidFill>
                <a:latin typeface="Arial"/>
                <a:ea typeface="Arial"/>
                <a:cs typeface="Arial"/>
                <a:sym typeface="Arial"/>
              </a:rPr>
              <a:t>d) en otra fuente adicional</a:t>
            </a:r>
          </a:p>
          <a:p>
            <a:pPr algn="l">
              <a:lnSpc>
                <a:spcPts val="4967"/>
              </a:lnSpc>
            </a:pPr>
          </a:p>
        </p:txBody>
      </p:sp>
      <p:sp>
        <p:nvSpPr>
          <p:cNvPr name="Freeform 3" id="3"/>
          <p:cNvSpPr/>
          <p:nvPr/>
        </p:nvSpPr>
        <p:spPr>
          <a:xfrm flipH="false" flipV="false" rot="0">
            <a:off x="0" y="8609512"/>
            <a:ext cx="18288000" cy="1677488"/>
          </a:xfrm>
          <a:custGeom>
            <a:avLst/>
            <a:gdLst/>
            <a:ahLst/>
            <a:cxnLst/>
            <a:rect r="r" b="b" t="t" l="l"/>
            <a:pathLst>
              <a:path h="1677488" w="18288000">
                <a:moveTo>
                  <a:pt x="0" y="0"/>
                </a:moveTo>
                <a:lnTo>
                  <a:pt x="18288000" y="0"/>
                </a:lnTo>
                <a:lnTo>
                  <a:pt x="18288000" y="1677488"/>
                </a:lnTo>
                <a:lnTo>
                  <a:pt x="0" y="1677488"/>
                </a:lnTo>
                <a:lnTo>
                  <a:pt x="0" y="0"/>
                </a:lnTo>
                <a:close/>
              </a:path>
            </a:pathLst>
          </a:custGeom>
          <a:blipFill>
            <a:blip r:embed="rId3"/>
            <a:stretch>
              <a:fillRect l="0" t="-1262562"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DAGXrRM2Zdk</dc:identifier>
  <dcterms:modified xsi:type="dcterms:W3CDTF">2011-08-01T06:04:30Z</dcterms:modified>
  <cp:revision>1</cp:revision>
  <dc:title>CELIAQUÍA Y ALIMENTACIÓN.pptx</dc:title>
</cp:coreProperties>
</file>