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theme/themeOverride21.xml" ContentType="application/vnd.openxmlformats-officedocument.themeOverride+xml"/>
  <Override PartName="/ppt/theme/themeOverride22.xml" ContentType="application/vnd.openxmlformats-officedocument.themeOverride+xml"/>
  <Override PartName="/ppt/theme/themeOverride23.xml" ContentType="application/vnd.openxmlformats-officedocument.themeOverride+xml"/>
  <Override PartName="/ppt/theme/themeOverride24.xml" ContentType="application/vnd.openxmlformats-officedocument.themeOverride+xml"/>
  <Override PartName="/ppt/theme/themeOverride25.xml" ContentType="application/vnd.openxmlformats-officedocument.themeOverride+xml"/>
  <Override PartName="/ppt/theme/themeOverride2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2"/>
  </p:notesMasterIdLst>
  <p:sldIdLst>
    <p:sldId id="256" r:id="rId2"/>
    <p:sldId id="257" r:id="rId3"/>
    <p:sldId id="263" r:id="rId4"/>
    <p:sldId id="258" r:id="rId5"/>
    <p:sldId id="259" r:id="rId6"/>
    <p:sldId id="340" r:id="rId7"/>
    <p:sldId id="260" r:id="rId8"/>
    <p:sldId id="261" r:id="rId9"/>
    <p:sldId id="262" r:id="rId10"/>
    <p:sldId id="316" r:id="rId11"/>
    <p:sldId id="264" r:id="rId12"/>
    <p:sldId id="266" r:id="rId13"/>
    <p:sldId id="267" r:id="rId14"/>
    <p:sldId id="317" r:id="rId15"/>
    <p:sldId id="271" r:id="rId16"/>
    <p:sldId id="268" r:id="rId17"/>
    <p:sldId id="269" r:id="rId18"/>
    <p:sldId id="318" r:id="rId19"/>
    <p:sldId id="270" r:id="rId20"/>
    <p:sldId id="272" r:id="rId21"/>
    <p:sldId id="319" r:id="rId22"/>
    <p:sldId id="273" r:id="rId23"/>
    <p:sldId id="274" r:id="rId24"/>
    <p:sldId id="320" r:id="rId25"/>
    <p:sldId id="275" r:id="rId26"/>
    <p:sldId id="276" r:id="rId27"/>
    <p:sldId id="321" r:id="rId28"/>
    <p:sldId id="277" r:id="rId29"/>
    <p:sldId id="278" r:id="rId30"/>
    <p:sldId id="322" r:id="rId31"/>
    <p:sldId id="279" r:id="rId32"/>
    <p:sldId id="280" r:id="rId33"/>
    <p:sldId id="323" r:id="rId34"/>
    <p:sldId id="281" r:id="rId35"/>
    <p:sldId id="282" r:id="rId36"/>
    <p:sldId id="324" r:id="rId37"/>
    <p:sldId id="283" r:id="rId38"/>
    <p:sldId id="284" r:id="rId39"/>
    <p:sldId id="325" r:id="rId40"/>
    <p:sldId id="285" r:id="rId41"/>
    <p:sldId id="339" r:id="rId42"/>
    <p:sldId id="286" r:id="rId43"/>
    <p:sldId id="287" r:id="rId44"/>
    <p:sldId id="326" r:id="rId45"/>
    <p:sldId id="288" r:id="rId46"/>
    <p:sldId id="289" r:id="rId47"/>
    <p:sldId id="327" r:id="rId48"/>
    <p:sldId id="290" r:id="rId49"/>
    <p:sldId id="291" r:id="rId50"/>
    <p:sldId id="328" r:id="rId51"/>
    <p:sldId id="292" r:id="rId52"/>
    <p:sldId id="293" r:id="rId53"/>
    <p:sldId id="329" r:id="rId54"/>
    <p:sldId id="294" r:id="rId55"/>
    <p:sldId id="295" r:id="rId56"/>
    <p:sldId id="330" r:id="rId57"/>
    <p:sldId id="296" r:id="rId58"/>
    <p:sldId id="297" r:id="rId59"/>
    <p:sldId id="331" r:id="rId60"/>
    <p:sldId id="298" r:id="rId61"/>
    <p:sldId id="299" r:id="rId62"/>
    <p:sldId id="333" r:id="rId63"/>
    <p:sldId id="301" r:id="rId64"/>
    <p:sldId id="302" r:id="rId65"/>
    <p:sldId id="303" r:id="rId66"/>
    <p:sldId id="304" r:id="rId67"/>
    <p:sldId id="334" r:id="rId68"/>
    <p:sldId id="305" r:id="rId69"/>
    <p:sldId id="306" r:id="rId70"/>
    <p:sldId id="335" r:id="rId71"/>
    <p:sldId id="307" r:id="rId72"/>
    <p:sldId id="308" r:id="rId73"/>
    <p:sldId id="336" r:id="rId74"/>
    <p:sldId id="309" r:id="rId75"/>
    <p:sldId id="310" r:id="rId76"/>
    <p:sldId id="337" r:id="rId77"/>
    <p:sldId id="313" r:id="rId78"/>
    <p:sldId id="314" r:id="rId79"/>
    <p:sldId id="338" r:id="rId80"/>
    <p:sldId id="315" r:id="rId8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96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viewProps" Target="view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748407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d60f0393ff_0_6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2d60f0393ff_0_6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d60f0393ff_0_6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2d60f0393ff_0_6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d60f0393ff_0_6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2d60f0393ff_0_6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49507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name="adj" fmla="val 0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name="adj" fmla="val 58774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4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6" name="Google Shape;46;p4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5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body" idx="2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" name="Google Shape;60;p6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7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7" name="Google Shape;67;p7"/>
          <p:cNvSpPr txBox="1">
            <a:spLocks noGrp="1"/>
          </p:cNvSpPr>
          <p:nvPr>
            <p:ph type="body" idx="1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" name="Google Shape;89;p8"/>
          <p:cNvSpPr txBox="1">
            <a:spLocks noGrp="1"/>
          </p:cNvSpPr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9"/>
          <p:cNvSpPr txBox="1">
            <a:spLocks noGrp="1"/>
          </p:cNvSpPr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6" name="Google Shape;96;p9"/>
          <p:cNvSpPr txBox="1">
            <a:spLocks noGrp="1"/>
          </p:cNvSpPr>
          <p:nvPr>
            <p:ph type="subTitle" idx="1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97" name="Google Shape;97;p9"/>
          <p:cNvSpPr txBox="1">
            <a:spLocks noGrp="1"/>
          </p:cNvSpPr>
          <p:nvPr>
            <p:ph type="body" idx="2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103;p10"/>
          <p:cNvSpPr txBox="1">
            <a:spLocks noGrp="1"/>
          </p:cNvSpPr>
          <p:nvPr>
            <p:ph type="body" idx="1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4" name="Google Shape;10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5" name="Google Shape;125;p11"/>
          <p:cNvSpPr txBox="1">
            <a:spLocks noGrp="1"/>
          </p:cNvSpPr>
          <p:nvPr>
            <p:ph type="title" hasCustomPrompt="1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>
            <a:spLocks noGrp="1"/>
          </p:cNvSpPr>
          <p:nvPr>
            <p:ph type="body" idx="1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7" name="Google Shape;12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focus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4" Type="http://schemas.openxmlformats.org/officeDocument/2006/relationships/image" Target="../media/image1.png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>
            <a:spLocks noGrp="1"/>
          </p:cNvSpPr>
          <p:nvPr>
            <p:ph type="ctrTitle"/>
          </p:nvPr>
        </p:nvSpPr>
        <p:spPr>
          <a:xfrm>
            <a:off x="2979506" y="509893"/>
            <a:ext cx="6164494" cy="246961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6000" b="1" u="sng" dirty="0">
                <a:latin typeface="Calibri" panose="020F0502020204030204" pitchFamily="34" charset="0"/>
                <a:cs typeface="Calibri" panose="020F0502020204030204" pitchFamily="34" charset="0"/>
              </a:rPr>
              <a:t>SEP</a:t>
            </a:r>
            <a:r>
              <a:rPr lang="es-ES" sz="60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br>
              <a:rPr lang="es-ES" sz="6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ES" sz="6000" b="1" dirty="0">
                <a:latin typeface="Calibri" panose="020F0502020204030204" pitchFamily="34" charset="0"/>
                <a:cs typeface="Calibri" panose="020F0502020204030204" pitchFamily="34" charset="0"/>
              </a:rPr>
              <a:t>RAZONAMIENTO LÓGICO MATEMATICO</a:t>
            </a:r>
            <a:endParaRPr sz="6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F2291A6-7B08-8AD4-5974-6E6319B494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3500" y="4338758"/>
            <a:ext cx="1609483" cy="80474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238777" y="880073"/>
            <a:ext cx="7038900" cy="3900681"/>
          </a:xfrm>
        </p:spPr>
        <p:txBody>
          <a:bodyPr/>
          <a:lstStyle/>
          <a:p>
            <a:pPr marL="146050" indent="0" algn="just">
              <a:buNone/>
            </a:pPr>
            <a:r>
              <a:rPr lang="es-AR" sz="1800" b="1" dirty="0"/>
              <a:t>Juan tuvo dos aumentos paritarios acumulativos en el mes de febrero del 12% cada uno. ¿El aumento fue igual, mayor o menor al 24%? ¿Cuál fue el aumento real recibido?</a:t>
            </a:r>
          </a:p>
          <a:p>
            <a:pPr marL="146050" indent="0">
              <a:buNone/>
            </a:pPr>
            <a:r>
              <a:rPr lang="es-AR" sz="1800" dirty="0"/>
              <a:t> </a:t>
            </a:r>
          </a:p>
          <a:p>
            <a:pPr marL="146050" indent="0">
              <a:buNone/>
            </a:pPr>
            <a:endParaRPr lang="es-AR" sz="1800" dirty="0"/>
          </a:p>
          <a:p>
            <a:pPr marL="146050" indent="0">
              <a:buNone/>
            </a:pPr>
            <a:r>
              <a:rPr lang="es-AR" sz="1800" dirty="0"/>
              <a:t>A) Fue igual a 24 %</a:t>
            </a:r>
          </a:p>
          <a:p>
            <a:pPr marL="146050" indent="0">
              <a:buNone/>
            </a:pPr>
            <a:r>
              <a:rPr lang="es-AR" sz="1800" dirty="0"/>
              <a:t>B) Fue mayor al 24% recibió 48%</a:t>
            </a:r>
          </a:p>
          <a:p>
            <a:pPr marL="146050" indent="0">
              <a:buNone/>
            </a:pPr>
            <a:r>
              <a:rPr lang="es-AR" sz="1800" dirty="0"/>
              <a:t>C) Fue menor al 24% recibió el 12%</a:t>
            </a:r>
          </a:p>
          <a:p>
            <a:pPr marL="146050" indent="0">
              <a:buNone/>
            </a:pPr>
            <a:r>
              <a:rPr lang="es-AR" sz="1800" dirty="0"/>
              <a:t>D) Fue mayor al 24% recibió 25,4%</a:t>
            </a:r>
          </a:p>
          <a:p>
            <a:endParaRPr lang="es-AR" dirty="0"/>
          </a:p>
        </p:txBody>
      </p:sp>
      <p:sp>
        <p:nvSpPr>
          <p:cNvPr id="2" name="1 Rectángulo redondeado"/>
          <p:cNvSpPr/>
          <p:nvPr/>
        </p:nvSpPr>
        <p:spPr>
          <a:xfrm>
            <a:off x="1356189" y="3503488"/>
            <a:ext cx="3883631" cy="390418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77D8272-AB2F-9745-F32C-89865A591B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886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C3B0319-A466-FE75-D44D-804E2A3DE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7501" y="1002413"/>
            <a:ext cx="7460606" cy="3138673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s-AR" sz="17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Juan fue a comprar una guitarra y le realizan dos descuentos consecutivos de 12% cada uno. </a:t>
            </a:r>
            <a:r>
              <a:rPr lang="es-AR" sz="17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¿El descuento fue igual, mayor o menor al 24%? </a:t>
            </a:r>
            <a:r>
              <a:rPr lang="es-AR" sz="17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700" i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</a:t>
            </a:r>
            <a:endParaRPr lang="es-AR" sz="1700" dirty="0">
              <a:solidFill>
                <a:schemeClr val="bg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7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a) Fue igual a 24 %</a:t>
            </a: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7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b) Fue mayor al 24% </a:t>
            </a: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7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c) Fue menor al 24% </a:t>
            </a: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7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d) Fue mayor al 24% </a:t>
            </a:r>
          </a:p>
          <a:p>
            <a:pPr marL="146050" indent="0">
              <a:buNone/>
            </a:pPr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B1B5476-2CF6-B381-06D9-F79B7BEB6D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635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E28535-2849-5149-96BA-3CF8CFEDB2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F8451572-E318-ED52-314F-4EE36CF9A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9541" y="1192536"/>
            <a:ext cx="7038900" cy="3610691"/>
          </a:xfrm>
        </p:spPr>
        <p:txBody>
          <a:bodyPr>
            <a:normAutofit/>
          </a:bodyPr>
          <a:lstStyle/>
          <a:p>
            <a:r>
              <a:rPr lang="es-AR" dirty="0"/>
              <a:t>Para calcular el descuento total primero se tiene que calcular el primer descuento, o sea un 12%. </a:t>
            </a:r>
            <a:br>
              <a:rPr lang="es-AR" dirty="0"/>
            </a:br>
            <a:r>
              <a:rPr lang="es-AR" dirty="0"/>
              <a:t>Y sobre el nuevo valor (con descuento), se aplica el segundo descuento del 12%, por lo que va a ser </a:t>
            </a:r>
            <a:r>
              <a:rPr lang="es-AR" b="1" dirty="0"/>
              <a:t>menor que 24%.</a:t>
            </a:r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9E691E7-3514-14BA-9FF2-23CA66C74F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248328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5D280F-2375-DF9F-C077-453F437C1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AR" sz="20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Utilicemos de ejemplo un guitarra cuyo valor inicial es de </a:t>
            </a:r>
            <a:r>
              <a:rPr lang="es-AR" sz="22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$100.000</a:t>
            </a:r>
            <a:br>
              <a:rPr lang="es-AR" sz="20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br>
              <a:rPr lang="es-AR" sz="20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endParaRPr lang="es-AR" sz="20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Marcador de texto 2">
            <a:extLst>
              <a:ext uri="{FF2B5EF4-FFF2-40B4-BE49-F238E27FC236}">
                <a16:creationId xmlns:a16="http://schemas.microsoft.com/office/drawing/2014/main" id="{4751C6D3-5FD5-5840-B166-C0315D81BAD8}"/>
              </a:ext>
            </a:extLst>
          </p:cNvPr>
          <p:cNvSpPr txBox="1">
            <a:spLocks/>
          </p:cNvSpPr>
          <p:nvPr/>
        </p:nvSpPr>
        <p:spPr>
          <a:xfrm>
            <a:off x="1381587" y="1235504"/>
            <a:ext cx="3579296" cy="1392082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spcFirstLastPara="1" wrap="square" lIns="91425" tIns="91425" rIns="91425" bIns="91425" anchor="t" anchorCtr="0">
            <a:normAutofit fontScale="62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146050" indent="0">
              <a:buFont typeface="Lato"/>
              <a:buNone/>
            </a:pPr>
            <a:r>
              <a:rPr lang="es-AR" sz="1200" dirty="0"/>
              <a:t> </a:t>
            </a:r>
            <a:r>
              <a:rPr lang="es-AR" sz="1900" dirty="0"/>
              <a:t>100% _________ $ 100.000</a:t>
            </a:r>
          </a:p>
          <a:p>
            <a:pPr marL="146050" indent="0">
              <a:buFont typeface="Lato"/>
              <a:buNone/>
            </a:pPr>
            <a:r>
              <a:rPr lang="es-AR" sz="1900" dirty="0"/>
              <a:t>  12%  _________ 12 x 100.000 / 100 = </a:t>
            </a:r>
            <a:r>
              <a:rPr lang="es-AR" sz="1900" b="1" dirty="0"/>
              <a:t>$ 12.000</a:t>
            </a:r>
            <a:r>
              <a:rPr lang="es-AR" sz="1900" dirty="0"/>
              <a:t> </a:t>
            </a:r>
          </a:p>
          <a:p>
            <a:pPr marL="146050" indent="0">
              <a:buFont typeface="Lato"/>
              <a:buNone/>
            </a:pPr>
            <a:r>
              <a:rPr lang="es-AR" sz="1600" dirty="0"/>
              <a:t>(primer descuento)</a:t>
            </a:r>
          </a:p>
          <a:p>
            <a:pPr marL="1530350" lvl="3" indent="0">
              <a:buFont typeface="Lato"/>
              <a:buNone/>
            </a:pPr>
            <a:endParaRPr lang="es-AR" sz="1600" dirty="0"/>
          </a:p>
          <a:p>
            <a:pPr marL="146050" indent="0">
              <a:buFont typeface="Lato"/>
              <a:buNone/>
            </a:pPr>
            <a:r>
              <a:rPr lang="es-AR" sz="1900" dirty="0"/>
              <a:t>NUEVO PRECIO: $100.000 - $12.000= </a:t>
            </a:r>
          </a:p>
          <a:p>
            <a:pPr marL="146050" indent="0">
              <a:buFont typeface="Lato"/>
              <a:buNone/>
            </a:pPr>
            <a:r>
              <a:rPr lang="es-AR" sz="2900" b="1" dirty="0"/>
              <a:t>$ 88.000</a:t>
            </a:r>
            <a:endParaRPr lang="es-AR" sz="19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834C3F5-2BCB-0EDB-50B1-979A050454F1}"/>
              </a:ext>
            </a:extLst>
          </p:cNvPr>
          <p:cNvSpPr txBox="1"/>
          <p:nvPr/>
        </p:nvSpPr>
        <p:spPr>
          <a:xfrm>
            <a:off x="262757" y="1533203"/>
            <a:ext cx="11188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bg1"/>
                </a:solidFill>
              </a:rPr>
              <a:t>1º PASO: </a:t>
            </a:r>
          </a:p>
          <a:p>
            <a:r>
              <a:rPr lang="es-ES" sz="1100" b="1" dirty="0">
                <a:solidFill>
                  <a:schemeClr val="bg1"/>
                </a:solidFill>
              </a:rPr>
              <a:t>CALCULAR</a:t>
            </a:r>
          </a:p>
          <a:p>
            <a:r>
              <a:rPr lang="es-ES" sz="1100" b="1" dirty="0">
                <a:solidFill>
                  <a:schemeClr val="bg1"/>
                </a:solidFill>
              </a:rPr>
              <a:t>PRIMER DESCUENTO</a:t>
            </a:r>
            <a:endParaRPr lang="es-AR" sz="1100" b="1" dirty="0">
              <a:solidFill>
                <a:schemeClr val="bg1"/>
              </a:solidFill>
            </a:endParaRPr>
          </a:p>
        </p:txBody>
      </p:sp>
      <p:sp>
        <p:nvSpPr>
          <p:cNvPr id="8" name="Marcador de texto 3">
            <a:extLst>
              <a:ext uri="{FF2B5EF4-FFF2-40B4-BE49-F238E27FC236}">
                <a16:creationId xmlns:a16="http://schemas.microsoft.com/office/drawing/2014/main" id="{D5AFD9B5-4C9F-9F84-5B51-7DE4D041E620}"/>
              </a:ext>
            </a:extLst>
          </p:cNvPr>
          <p:cNvSpPr txBox="1">
            <a:spLocks/>
          </p:cNvSpPr>
          <p:nvPr/>
        </p:nvSpPr>
        <p:spPr>
          <a:xfrm>
            <a:off x="1328322" y="2969711"/>
            <a:ext cx="3663383" cy="1970152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146050" indent="0">
              <a:buFont typeface="Lato"/>
              <a:buNone/>
            </a:pPr>
            <a:r>
              <a:rPr lang="es-AR" sz="1700" dirty="0"/>
              <a:t>Ahora hay que aplicar el segundo descuento sobre el nuevo valor de la guitarra: </a:t>
            </a:r>
          </a:p>
          <a:p>
            <a:pPr marL="146050" indent="0">
              <a:buFont typeface="Lato"/>
              <a:buNone/>
            </a:pPr>
            <a:r>
              <a:rPr lang="es-AR" sz="1700" dirty="0"/>
              <a:t> </a:t>
            </a:r>
          </a:p>
          <a:p>
            <a:pPr marL="146050" indent="0">
              <a:buFont typeface="Lato"/>
              <a:buNone/>
            </a:pPr>
            <a:r>
              <a:rPr lang="es-AR" sz="1700" dirty="0"/>
              <a:t>   100% _________ $ 88.000</a:t>
            </a:r>
          </a:p>
          <a:p>
            <a:pPr marL="146050" indent="0">
              <a:buFont typeface="Lato"/>
              <a:buNone/>
            </a:pPr>
            <a:r>
              <a:rPr lang="es-AR" sz="1700" dirty="0"/>
              <a:t>    12%  _________ 12 x 88.000 / 100 = </a:t>
            </a:r>
            <a:r>
              <a:rPr lang="es-AR" sz="1700" b="1" dirty="0"/>
              <a:t>$ 10.560</a:t>
            </a:r>
            <a:endParaRPr lang="es-AR" sz="1700" dirty="0"/>
          </a:p>
          <a:p>
            <a:pPr marL="146050" indent="0">
              <a:buFont typeface="Lato"/>
              <a:buNone/>
            </a:pPr>
            <a:r>
              <a:rPr lang="es-AR" sz="1700" dirty="0"/>
              <a:t>(segundo descuento)</a:t>
            </a:r>
          </a:p>
          <a:p>
            <a:pPr marL="146050" indent="0">
              <a:buFont typeface="Lato"/>
              <a:buNone/>
            </a:pPr>
            <a:endParaRPr lang="es-AR" sz="1700" dirty="0"/>
          </a:p>
          <a:p>
            <a:pPr marL="146050" indent="0">
              <a:buNone/>
            </a:pPr>
            <a:r>
              <a:rPr lang="es-AR" sz="1700" b="1" dirty="0"/>
              <a:t>TOTAL DESCUENTO ACUMULADO</a:t>
            </a:r>
          </a:p>
          <a:p>
            <a:pPr marL="146050" indent="0">
              <a:buNone/>
            </a:pPr>
            <a:r>
              <a:rPr lang="es-AR" sz="1700" b="1" dirty="0"/>
              <a:t>$ 12.000 + $ 10.560  = $ 22. 560</a:t>
            </a:r>
          </a:p>
          <a:p>
            <a:endParaRPr lang="es-AR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2C36FCD-661A-770D-4489-E0D2E7677005}"/>
              </a:ext>
            </a:extLst>
          </p:cNvPr>
          <p:cNvSpPr txBox="1"/>
          <p:nvPr/>
        </p:nvSpPr>
        <p:spPr>
          <a:xfrm>
            <a:off x="214930" y="3335727"/>
            <a:ext cx="10825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bg1"/>
                </a:solidFill>
              </a:rPr>
              <a:t>2º PASO: </a:t>
            </a:r>
          </a:p>
          <a:p>
            <a:r>
              <a:rPr lang="es-ES" sz="1100" b="1" dirty="0">
                <a:solidFill>
                  <a:schemeClr val="bg1"/>
                </a:solidFill>
              </a:rPr>
              <a:t>CALCULAR</a:t>
            </a:r>
          </a:p>
          <a:p>
            <a:r>
              <a:rPr lang="es-ES" sz="1100" b="1" dirty="0">
                <a:solidFill>
                  <a:schemeClr val="bg1"/>
                </a:solidFill>
              </a:rPr>
              <a:t>SEGUNDO DESCUENTO</a:t>
            </a:r>
            <a:endParaRPr lang="es-AR" sz="1100" b="1" dirty="0">
              <a:solidFill>
                <a:schemeClr val="bg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495D51E-5619-1153-6A55-E54847489436}"/>
              </a:ext>
            </a:extLst>
          </p:cNvPr>
          <p:cNvSpPr txBox="1"/>
          <p:nvPr/>
        </p:nvSpPr>
        <p:spPr>
          <a:xfrm>
            <a:off x="5156963" y="1714391"/>
            <a:ext cx="398703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solidFill>
                  <a:schemeClr val="bg1"/>
                </a:solidFill>
              </a:rPr>
              <a:t>Para calcular el porcentaje total del descuento hay que compararlo con el precio inicial de la guitarra ($100.000) </a:t>
            </a:r>
            <a:endParaRPr lang="es-AR" dirty="0">
              <a:solidFill>
                <a:schemeClr val="bg1"/>
              </a:solidFill>
            </a:endParaRPr>
          </a:p>
          <a:p>
            <a:r>
              <a:rPr lang="es-AR" b="1" dirty="0">
                <a:solidFill>
                  <a:schemeClr val="bg1"/>
                </a:solidFill>
              </a:rPr>
              <a:t> </a:t>
            </a:r>
            <a:endParaRPr lang="es-AR" dirty="0">
              <a:solidFill>
                <a:schemeClr val="bg1"/>
              </a:solidFill>
            </a:endParaRPr>
          </a:p>
          <a:p>
            <a:r>
              <a:rPr lang="es-AR" sz="1200" dirty="0">
                <a:solidFill>
                  <a:schemeClr val="bg1"/>
                </a:solidFill>
              </a:rPr>
              <a:t>$ 100.000 ____ 100%</a:t>
            </a:r>
          </a:p>
          <a:p>
            <a:r>
              <a:rPr lang="es-AR" sz="1200" dirty="0">
                <a:solidFill>
                  <a:schemeClr val="bg1"/>
                </a:solidFill>
              </a:rPr>
              <a:t> $ 22.560  ____ 22.560 x 100 / 100.000 = </a:t>
            </a:r>
            <a:r>
              <a:rPr lang="es-AR" sz="1800" b="1" dirty="0">
                <a:solidFill>
                  <a:schemeClr val="bg1"/>
                </a:solidFill>
              </a:rPr>
              <a:t>22,56%</a:t>
            </a:r>
            <a:endParaRPr lang="es-AR" sz="1200" dirty="0">
              <a:solidFill>
                <a:schemeClr val="bg1"/>
              </a:solidFill>
            </a:endParaRPr>
          </a:p>
          <a:p>
            <a:endParaRPr lang="es-AR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4E44515-E375-2F72-54EC-B0352F23F0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1658" y="4333313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399379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8" grpId="0" animBg="1"/>
      <p:bldP spid="9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C3B0319-A466-FE75-D44D-804E2A3DE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7501" y="1002413"/>
            <a:ext cx="7460606" cy="3138673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s-AR" sz="17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Juan fue a comprar una guitarra y le realizan dos descuentos consecutivos de 12% cada uno. </a:t>
            </a:r>
            <a:r>
              <a:rPr lang="es-AR" sz="17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¿El descuento fue igual, mayor o menor al 24%? </a:t>
            </a:r>
            <a:r>
              <a:rPr lang="es-AR" sz="17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700" i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</a:t>
            </a:r>
            <a:endParaRPr lang="es-AR" sz="1700" dirty="0">
              <a:solidFill>
                <a:schemeClr val="bg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7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a) Fue igual a 24 %</a:t>
            </a: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7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b) Fue mayor al 24% </a:t>
            </a: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7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c) Fue menor al 24% </a:t>
            </a: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7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d) Fue mayor al 24% </a:t>
            </a:r>
          </a:p>
          <a:p>
            <a:pPr marL="146050" indent="0">
              <a:buNone/>
            </a:pPr>
            <a:endParaRPr lang="es-AR" dirty="0"/>
          </a:p>
        </p:txBody>
      </p:sp>
      <p:sp>
        <p:nvSpPr>
          <p:cNvPr id="4" name="3 Rectángulo redondeado"/>
          <p:cNvSpPr/>
          <p:nvPr/>
        </p:nvSpPr>
        <p:spPr>
          <a:xfrm>
            <a:off x="1232900" y="2917861"/>
            <a:ext cx="3883631" cy="390418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611A3CB-1BF0-7779-E096-B4D811A22F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128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l meme que se usa para dar los peores consejos de la ...">
            <a:extLst>
              <a:ext uri="{FF2B5EF4-FFF2-40B4-BE49-F238E27FC236}">
                <a16:creationId xmlns:a16="http://schemas.microsoft.com/office/drawing/2014/main" id="{23F651C8-0792-AAF7-17DF-6DFAEA2E90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471" y="1208015"/>
            <a:ext cx="4273613" cy="2342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7A0C9EB3-123E-D243-3391-2CC4DD984A5B}"/>
              </a:ext>
            </a:extLst>
          </p:cNvPr>
          <p:cNvSpPr txBox="1"/>
          <p:nvPr/>
        </p:nvSpPr>
        <p:spPr>
          <a:xfrm>
            <a:off x="1199625" y="261484"/>
            <a:ext cx="75081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SI EL </a:t>
            </a:r>
            <a:r>
              <a:rPr lang="es-AR" sz="2400" b="1" i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AUMENTO</a:t>
            </a:r>
            <a:r>
              <a:rPr lang="es-AR" sz="20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ES ACUMULATIVO, </a:t>
            </a:r>
          </a:p>
          <a:p>
            <a:r>
              <a:rPr lang="es-AR" sz="20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ES </a:t>
            </a:r>
            <a:r>
              <a:rPr lang="es-AR" sz="2400" b="1" i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MAYOR</a:t>
            </a:r>
            <a:r>
              <a:rPr lang="es-AR" sz="20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 LA SUMA DE LOS 2 AUMENTOS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27478B8-ABDB-5F83-9452-9B35C522FDDA}"/>
              </a:ext>
            </a:extLst>
          </p:cNvPr>
          <p:cNvSpPr txBox="1"/>
          <p:nvPr/>
        </p:nvSpPr>
        <p:spPr>
          <a:xfrm>
            <a:off x="1199624" y="3737132"/>
            <a:ext cx="750814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SI EL </a:t>
            </a:r>
            <a:r>
              <a:rPr lang="es-AR" sz="2400" b="1" i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DESCUENTO</a:t>
            </a:r>
            <a:r>
              <a:rPr lang="es-AR" sz="20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ES ACUMULATIVO, </a:t>
            </a:r>
          </a:p>
          <a:p>
            <a:r>
              <a:rPr lang="es-AR" sz="20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ES </a:t>
            </a:r>
            <a:r>
              <a:rPr lang="es-AR" sz="2400" b="1" i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MENOR</a:t>
            </a:r>
            <a:r>
              <a:rPr lang="es-AR" sz="20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 LA SUMA DE LOS 2 DESCUENTOS 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4E386DD7-9A67-1730-9F2B-9C9F641959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084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76984A-92A2-ACE7-3BFD-66B3E42972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56223" y="1116150"/>
            <a:ext cx="7038900" cy="2911200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el resumen de la tarjeta de crédito figura que tengo que pagar $240.000 hasta el 5 de diciembre. Realicé el pago después del vencimiento por un total de $252.000. ¿Qué porcentaje me cobraron de intereses por pagar fuera de término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10 %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5 %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73FD3A0-4EF5-F8A5-473C-9CC0530DAF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6733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360561-7CD4-2F7D-EA7E-B64E5FCBB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7500" y="955812"/>
            <a:ext cx="7038900" cy="914100"/>
          </a:xfrm>
        </p:spPr>
        <p:txBody>
          <a:bodyPr>
            <a:normAutofit fontScale="90000"/>
          </a:bodyPr>
          <a:lstStyle/>
          <a:p>
            <a:r>
              <a:rPr lang="es-AR" sz="20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 primer paso es calcular la diferencia entre el monto original y el monto con intereses.  $ 252.000 - $ 240.000 = </a:t>
            </a:r>
            <a:r>
              <a:rPr lang="es-AR" sz="20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$ 12.000.</a:t>
            </a:r>
            <a:r>
              <a:rPr lang="es-AR" sz="20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Ahí ya calculamos el monto de los intereses.</a:t>
            </a:r>
            <a:b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0C88E99-C672-5BEE-F4C2-BC34050F1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6498" y="2189527"/>
            <a:ext cx="7189902" cy="2331168"/>
          </a:xfrm>
        </p:spPr>
        <p:txBody>
          <a:bodyPr>
            <a:normAutofit/>
          </a:bodyPr>
          <a:lstStyle/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 segundo paso es calcular que porcentaje representa esa diferencia del total del monto inicial. Utilizamos la regla de 3 simple.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$ 240.000 _________ 100 %</a:t>
            </a: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$ 12.000 _________ 12.000 x 100 / 240.000 = </a:t>
            </a:r>
            <a:r>
              <a:rPr lang="es-AR" sz="32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5% </a:t>
            </a:r>
            <a:endParaRPr lang="es-AR" sz="32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0796F6F-D72F-50B6-FA3E-95A62D6378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1658" y="4299510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751695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76984A-92A2-ACE7-3BFD-66B3E42972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56223" y="1116150"/>
            <a:ext cx="7038900" cy="2911200"/>
          </a:xfrm>
        </p:spPr>
        <p:txBody>
          <a:bodyPr>
            <a:normAutofit fontScale="85000" lnSpcReduction="20000"/>
          </a:bodyPr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el resumen de la tarjeta de crédito figura que tengo que pagar $240.000 hasta el 5 de diciembre. Realicé el pago después del vencimiento por un total de $252.000. ¿Qué porcentaje me cobraron de intereses por pagar fuera de término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70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10 %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70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5 %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70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70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sp>
        <p:nvSpPr>
          <p:cNvPr id="4" name="3 Rectángulo redondeado"/>
          <p:cNvSpPr/>
          <p:nvPr/>
        </p:nvSpPr>
        <p:spPr>
          <a:xfrm>
            <a:off x="1222626" y="2743200"/>
            <a:ext cx="3883631" cy="390418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19BB65C-2624-2944-D2E8-0DD1FDBBB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2561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472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6800FDF-C338-B204-B750-2761127350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89779" y="948370"/>
            <a:ext cx="7038900" cy="2911200"/>
          </a:xfrm>
        </p:spPr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un campo hay guanacos y llamas. 450 son guanacos y el 25% restante son llamas ¿Cuántos animales hay en total?</a:t>
            </a:r>
            <a:endParaRPr lang="es-AR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buNone/>
            </a:pPr>
            <a:endParaRPr lang="es-AR" sz="1800" dirty="0">
              <a:effectLst/>
              <a:latin typeface="Lato" panose="020F050202020403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500 animales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800 animales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450 animales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600 animales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4F88AE8-9B4A-1923-B60F-E4E86E903E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288494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374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COSAS IMPORTANTES A TENER EN CUENTA…</a:t>
            </a: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1" name="Google Shape;141;p14"/>
          <p:cNvSpPr txBox="1">
            <a:spLocks noGrp="1"/>
          </p:cNvSpPr>
          <p:nvPr>
            <p:ph type="body" idx="1"/>
          </p:nvPr>
        </p:nvSpPr>
        <p:spPr>
          <a:xfrm>
            <a:off x="1297499" y="1219200"/>
            <a:ext cx="7615273" cy="36470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1800" dirty="0"/>
              <a:t>1.- </a:t>
            </a:r>
            <a:r>
              <a:rPr lang="es-ES" sz="1800" b="1" dirty="0"/>
              <a:t>LEER BIEN LOS ENUNCIADOS </a:t>
            </a:r>
            <a:r>
              <a:rPr lang="es-ES" sz="1800" dirty="0"/>
              <a:t>PRESTANDO ATENCION A LAS PREGUNTAS QUE NOS REALIZAN.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1800" dirty="0"/>
              <a:t>2.- </a:t>
            </a:r>
            <a:r>
              <a:rPr lang="es-ES" sz="1800" b="1" dirty="0"/>
              <a:t>LEER BIEN LOS ENUNCIADOS </a:t>
            </a:r>
            <a:r>
              <a:rPr lang="es-ES" sz="1800" dirty="0"/>
              <a:t>CON TRANQUILIDAD Y PACIENCIA. SI ES NECESARIO RELEER LAS VECES QUE CONSIDEREN.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1800" dirty="0"/>
              <a:t>3.- </a:t>
            </a:r>
            <a:r>
              <a:rPr lang="es-ES" sz="1800" b="1" dirty="0"/>
              <a:t>LEER BIEN LOS ENUNCIADOS</a:t>
            </a:r>
            <a:r>
              <a:rPr lang="es-ES" sz="1800" dirty="0"/>
              <a:t>. ESTAR ANTENTXS TANTO A LAS INCOGNITAS PLANTEADAS COMO A LAS OPCIONES DE RESPUESTA.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lang="es-ES" sz="1800" dirty="0"/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1800" dirty="0"/>
              <a:t>Y POR ÚLTIMO…..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6EE6604-BED6-154F-BBD2-6E2D6D733E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DB62C5-6FEC-A94E-9DEC-77F867B7F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3610" y="1116150"/>
            <a:ext cx="7038900" cy="2911200"/>
          </a:xfrm>
        </p:spPr>
        <p:txBody>
          <a:bodyPr/>
          <a:lstStyle/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 el 25% de los animales son llamas, quiere decir que el 75% restante son guanacos. Entonces el 75 % de los animales es igual a 450. </a:t>
            </a: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endParaRPr lang="es-AR" sz="1800" b="1" dirty="0">
              <a:latin typeface="Lato" panose="020F050202020403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75%  _________ 450 animales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100 %  _________  100 x 450 / 75 = </a:t>
            </a:r>
            <a:r>
              <a:rPr lang="es-AR" sz="24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600 animales</a:t>
            </a:r>
            <a:endParaRPr lang="es-A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buNone/>
            </a:pPr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1840455-9FE8-FCF1-1D7C-BCF6EFC229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116768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6800FDF-C338-B204-B750-2761127350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89779" y="948370"/>
            <a:ext cx="7038900" cy="2911200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un campo hay Guanacos y llamas. 450 son Guanacos y el 25% restante son llamas ¿Cuántos animales hay en total?</a:t>
            </a:r>
            <a:endParaRPr lang="es-AR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buNone/>
            </a:pPr>
            <a:endParaRPr lang="es-AR" sz="1800" dirty="0">
              <a:effectLst/>
              <a:latin typeface="Lato" panose="020F050202020403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500 animales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800 animales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450 animales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600 animales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sp>
        <p:nvSpPr>
          <p:cNvPr id="4" name="3 Rectángulo redondeado"/>
          <p:cNvSpPr/>
          <p:nvPr/>
        </p:nvSpPr>
        <p:spPr>
          <a:xfrm>
            <a:off x="1222626" y="3277448"/>
            <a:ext cx="3883631" cy="390418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2DD759A-E7CB-CF54-89F8-9A0B22208D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1466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962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B159EA1-D15B-7D70-E869-F322C3B405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63276" y="955154"/>
            <a:ext cx="7038900" cy="2911200"/>
          </a:xfrm>
        </p:spPr>
        <p:txBody>
          <a:bodyPr/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un producto le hacen un 27% de descuento. ¿Por qué número tengo que multiplicar el precio de lista para saber de cuánto es el descuento? </a:t>
            </a:r>
            <a:endParaRPr lang="es-AR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0,27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27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0,73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buNone/>
            </a:pPr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1BDDEB7-4AEF-ACE7-489B-238C10293B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0310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FDE74E-B705-243F-F86D-EBB63FE59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7500" y="955812"/>
            <a:ext cx="7038900" cy="914100"/>
          </a:xfrm>
        </p:spPr>
        <p:txBody>
          <a:bodyPr>
            <a:normAutofit/>
          </a:bodyPr>
          <a:lstStyle/>
          <a:p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 porcentaje de una cantidad es un símbolo matemático que representa una fracción de 100 partes iguales.</a:t>
            </a:r>
            <a:endParaRPr lang="es-AR" sz="1800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0498E2A-5E23-F0C2-7C8B-D363003FF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7500" y="1947603"/>
            <a:ext cx="6361649" cy="1198797"/>
          </a:xfrm>
        </p:spPr>
        <p:txBody>
          <a:bodyPr>
            <a:normAutofit lnSpcReduction="10000"/>
          </a:bodyPr>
          <a:lstStyle/>
          <a:p>
            <a:pPr marL="146050" indent="0"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 lo que el 27% de un número es igual a la multiplicación de ese número por 27/100 = </a:t>
            </a:r>
            <a:r>
              <a:rPr lang="es-AR" sz="24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0.27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(se corre la coma dos lugares a la izquierda y se pone cero).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BB5BB4E-C326-D0F0-8A93-D5B9C7CE95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1658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215074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B159EA1-D15B-7D70-E869-F322C3B405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63276" y="955154"/>
            <a:ext cx="7038900" cy="2911200"/>
          </a:xfrm>
        </p:spPr>
        <p:txBody>
          <a:bodyPr>
            <a:normAutofit fontScale="92500"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un producto le hacen un 27% de descuento. ¿Por qué número tengo que multiplicar el precio de lista para saber de cuánto es el descuento? </a:t>
            </a:r>
            <a:endParaRPr lang="es-AR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0,27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27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0,73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buNone/>
            </a:pPr>
            <a:endParaRPr lang="es-AR" dirty="0"/>
          </a:p>
        </p:txBody>
      </p:sp>
      <p:sp>
        <p:nvSpPr>
          <p:cNvPr id="4" name="3 Rectángulo redondeado"/>
          <p:cNvSpPr/>
          <p:nvPr/>
        </p:nvSpPr>
        <p:spPr>
          <a:xfrm>
            <a:off x="965772" y="2137016"/>
            <a:ext cx="3883631" cy="390418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3EC71FB-32AF-34E2-BC97-1028FA1991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281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F0348DC-2444-8916-0643-ED0C9FDB57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14278" y="1005488"/>
            <a:ext cx="7038900" cy="2911200"/>
          </a:xfrm>
        </p:spPr>
        <p:txBody>
          <a:bodyPr/>
          <a:lstStyle/>
          <a:p>
            <a:pPr marL="0" lvl="0" indent="0">
              <a:lnSpc>
                <a:spcPts val="1800"/>
              </a:lnSpc>
              <a:buNone/>
            </a:pPr>
            <a:r>
              <a:rPr lang="es-AR" sz="18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Diego realizó una compra por un monto determinado, pero le realizaron un descuento del 35% ¿Porque número tiene que multiplicar el monto para calcular cuánto tiene que pagar?</a:t>
            </a:r>
            <a:endParaRPr lang="es-AR" sz="1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ts val="18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A. 65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B. 0,35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C. 35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D. 0,65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buNone/>
            </a:pPr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1FF1FBF-95C6-4365-2C13-A56231A705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0430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2399CC-FFD3-6A55-869D-F920F285C8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0054" y="1367406"/>
            <a:ext cx="7038900" cy="3624044"/>
          </a:xfrm>
        </p:spPr>
        <p:txBody>
          <a:bodyPr>
            <a:normAutofit fontScale="85000" lnSpcReduction="20000"/>
          </a:bodyPr>
          <a:lstStyle/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9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este caso tenemos que calcular el monto total que tiene que pagar con </a:t>
            </a:r>
            <a:r>
              <a:rPr lang="es-AR" sz="19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una sola cuenta</a:t>
            </a:r>
            <a:r>
              <a:rPr lang="es-AR" sz="19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9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Entonces, si hacen un descuento del 35%, quiere decir que va a pagar 65% (100% - 35%= 65%).</a:t>
            </a: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endParaRPr lang="es-AR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9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100 % (total de la compra)</a:t>
            </a:r>
            <a:endParaRPr lang="es-AR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9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s-AR" sz="1900" u="sng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35%  (descuento)       </a:t>
            </a:r>
            <a:endParaRPr lang="es-AR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9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  65 %  (total a pagar)    </a:t>
            </a: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endParaRPr lang="es-AR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9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 tenemos que calcular el 65% del monto, alcanza con multiplicar el monto total por </a:t>
            </a:r>
            <a:r>
              <a:rPr lang="es-AR" sz="26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0,65.</a:t>
            </a:r>
            <a:endParaRPr lang="es-AR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5E05D63-42A7-B07A-B9E2-74F214EB3A30}"/>
              </a:ext>
            </a:extLst>
          </p:cNvPr>
          <p:cNvSpPr txBox="1"/>
          <p:nvPr/>
        </p:nvSpPr>
        <p:spPr>
          <a:xfrm>
            <a:off x="1298038" y="167077"/>
            <a:ext cx="69209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Como vimos en el ejemplo anterior, en este ejercicio, para hacer el cálculo de manera rápida, dividimos el porcentaje que buscamos sobre 100 (se corre la coma dos lugares a la izquierda y se pone cero).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41CB6525-151E-3C35-812F-BE7DDC26A2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535188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F0348DC-2444-8916-0643-ED0C9FDB57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14278" y="1005488"/>
            <a:ext cx="7038900" cy="2911200"/>
          </a:xfrm>
        </p:spPr>
        <p:txBody>
          <a:bodyPr/>
          <a:lstStyle/>
          <a:p>
            <a:pPr marL="0" lvl="0" indent="0">
              <a:lnSpc>
                <a:spcPts val="1800"/>
              </a:lnSpc>
              <a:buNone/>
            </a:pPr>
            <a:r>
              <a:rPr lang="es-AR" sz="18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Diego realizó una compra por un monto determinado, pero le realizaron un descuento del 35% ¿Porque número tiene que multiplicar el monto para calcular cuánto tiene que pagar?</a:t>
            </a:r>
            <a:endParaRPr lang="es-AR" sz="1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ts val="18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A. 65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B. 0,35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C. 35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D. 0,65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buNone/>
            </a:pPr>
            <a:endParaRPr lang="es-AR" dirty="0"/>
          </a:p>
        </p:txBody>
      </p:sp>
      <p:sp>
        <p:nvSpPr>
          <p:cNvPr id="4" name="3 Rectángulo redondeado"/>
          <p:cNvSpPr/>
          <p:nvPr/>
        </p:nvSpPr>
        <p:spPr>
          <a:xfrm>
            <a:off x="1325367" y="3246625"/>
            <a:ext cx="3883631" cy="390418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B20BC23-8ED2-E902-98F8-4A029B2B56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889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5147F9A-3D10-B350-EC5D-4486658F1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5555" y="905940"/>
            <a:ext cx="7038900" cy="3331620"/>
          </a:xfrm>
        </p:spPr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el estacionamiento hay 6 autos, 20 motocicletas y 12 bicicletas. De las 20 motocicletas, 8 son rojas, ¿Qué porcentaje representan las motos rojas en todo el estacionamiento?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lphaUcPeriod"/>
              <a:tabLst>
                <a:tab pos="1170305" algn="l"/>
              </a:tabLst>
            </a:pPr>
            <a:r>
              <a:rPr lang="es-AR" sz="1800" u="none" strike="noStrike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50%</a:t>
            </a:r>
            <a:endParaRPr lang="es-AR" sz="18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lphaUcPeriod"/>
              <a:tabLst>
                <a:tab pos="1170305" algn="l"/>
              </a:tabLst>
            </a:pPr>
            <a:r>
              <a:rPr lang="es-AR" sz="1800" u="none" strike="noStrike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15%</a:t>
            </a:r>
            <a:endParaRPr lang="es-AR" sz="18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lphaUcPeriod"/>
              <a:tabLst>
                <a:tab pos="1170305" algn="l"/>
              </a:tabLst>
            </a:pPr>
            <a:r>
              <a:rPr lang="es-AR" sz="1800" u="none" strike="noStrike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21,05%</a:t>
            </a:r>
            <a:endParaRPr lang="es-AR" sz="18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lphaUcPeriod"/>
              <a:tabLst>
                <a:tab pos="1170305" algn="l"/>
              </a:tabLst>
            </a:pPr>
            <a:r>
              <a:rPr lang="es-AR" sz="1800" u="none" strike="noStrike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19,05%</a:t>
            </a:r>
            <a:endParaRPr lang="es-AR" sz="18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sz="1800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EA90EA5-1122-178C-9626-631B04CEC0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0791" y="4321544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9849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8964AE0-A2CE-821A-52CC-6FB8F08E2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105" y="809898"/>
            <a:ext cx="7552885" cy="1717830"/>
          </a:xfrm>
        </p:spPr>
        <p:txBody>
          <a:bodyPr>
            <a:normAutofit/>
          </a:bodyPr>
          <a:lstStyle/>
          <a:p>
            <a:pPr marL="44958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Tenemos que sumar la totalidad de los vehículos (autos, motos y bicicletas). 6+20+12= 38.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Entonces 38 vehículos representan al 100% de estacionamiento.</a:t>
            </a:r>
          </a:p>
          <a:p>
            <a:pPr marL="44958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como dice el enunciado, las motos rojas son 8.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2B0257B-8733-3FB4-EA72-46E4E7DDAA4C}"/>
              </a:ext>
            </a:extLst>
          </p:cNvPr>
          <p:cNvSpPr txBox="1"/>
          <p:nvPr/>
        </p:nvSpPr>
        <p:spPr>
          <a:xfrm>
            <a:off x="411060" y="2615773"/>
            <a:ext cx="7432645" cy="2298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580" indent="449580">
              <a:lnSpc>
                <a:spcPct val="107000"/>
              </a:lnSpc>
              <a:spcAft>
                <a:spcPts val="800"/>
              </a:spcAft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Usamos regla de 3 simple: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AR" sz="1800" dirty="0">
                <a:solidFill>
                  <a:schemeClr val="bg1"/>
                </a:solidFill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38 </a:t>
            </a:r>
            <a:r>
              <a:rPr lang="es-AR" sz="1800" dirty="0" err="1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vehiculos</a:t>
            </a: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_________ 100 %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8 </a:t>
            </a:r>
            <a:r>
              <a:rPr lang="es-AR" sz="1800" dirty="0" err="1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vehiculos</a:t>
            </a: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_________ 8 x 100 / 38 = </a:t>
            </a:r>
            <a:r>
              <a:rPr lang="es-AR" sz="24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21,05%</a:t>
            </a: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12F4E0E-C066-C345-DD79-0711EA8771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700127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2867" y="557048"/>
            <a:ext cx="5665587" cy="3188138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504496" y="4004442"/>
            <a:ext cx="8471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s-ES" sz="3600" b="1" dirty="0">
                <a:solidFill>
                  <a:schemeClr val="bg1"/>
                </a:solidFill>
              </a:rPr>
              <a:t>¡¡¡¡ LEER BIEN LOS ENUNCIADOS !!!!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B8223A3-995A-2048-2308-0F28C65A2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1133" y="0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206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5147F9A-3D10-B350-EC5D-4486658F1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5555" y="905940"/>
            <a:ext cx="7038900" cy="3331620"/>
          </a:xfrm>
        </p:spPr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el estacionamiento hay 6 autos, 20 motocicletas y 12 bicicletas. De las 20 motocicletas, 8 son rojas, ¿Qué porcentaje representan las motos rojas en todo el estacionamiento?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lphaUcPeriod"/>
              <a:tabLst>
                <a:tab pos="1170305" algn="l"/>
              </a:tabLst>
            </a:pPr>
            <a:r>
              <a:rPr lang="es-AR" sz="1800" u="none" strike="noStrike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50%</a:t>
            </a:r>
            <a:endParaRPr lang="es-AR" sz="18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lphaUcPeriod"/>
              <a:tabLst>
                <a:tab pos="1170305" algn="l"/>
              </a:tabLst>
            </a:pPr>
            <a:r>
              <a:rPr lang="es-AR" sz="1800" u="none" strike="noStrike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15%</a:t>
            </a:r>
            <a:endParaRPr lang="es-AR" sz="18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lphaUcPeriod"/>
              <a:tabLst>
                <a:tab pos="1170305" algn="l"/>
              </a:tabLst>
            </a:pPr>
            <a:r>
              <a:rPr lang="es-AR" sz="1800" u="none" strike="noStrike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21,05%</a:t>
            </a:r>
            <a:endParaRPr lang="es-AR" sz="18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lphaUcPeriod"/>
              <a:tabLst>
                <a:tab pos="1170305" algn="l"/>
              </a:tabLst>
            </a:pPr>
            <a:r>
              <a:rPr lang="es-AR" sz="1800" u="none" strike="noStrike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19,05%</a:t>
            </a:r>
            <a:endParaRPr lang="es-AR" sz="1800" u="none" strike="no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sz="1800" dirty="0"/>
          </a:p>
        </p:txBody>
      </p:sp>
      <p:sp>
        <p:nvSpPr>
          <p:cNvPr id="4" name="3 Rectángulo redondeado"/>
          <p:cNvSpPr/>
          <p:nvPr/>
        </p:nvSpPr>
        <p:spPr>
          <a:xfrm>
            <a:off x="1078787" y="3169801"/>
            <a:ext cx="3883631" cy="390418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407C7D54-8CC0-B7C1-648D-BE784CD8B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084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CFB4B4-42A8-9A4C-316F-2581AD655B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7500" y="553673"/>
            <a:ext cx="7038900" cy="3925077"/>
          </a:xfrm>
        </p:spPr>
        <p:txBody>
          <a:bodyPr>
            <a:normAutofit lnSpcReduction="10000"/>
          </a:bodyPr>
          <a:lstStyle/>
          <a:p>
            <a:pPr marL="146050" indent="0"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un autobús de excursión hay:</a:t>
            </a:r>
            <a:endParaRPr lang="es-AR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  <a:p>
            <a:endParaRPr lang="es-AR" dirty="0"/>
          </a:p>
          <a:p>
            <a:endParaRPr lang="es-AR" dirty="0"/>
          </a:p>
          <a:p>
            <a:endParaRPr lang="es-AR" dirty="0"/>
          </a:p>
          <a:p>
            <a:endParaRPr lang="es-AR" dirty="0"/>
          </a:p>
          <a:p>
            <a:pPr marL="146050" indent="0">
              <a:lnSpc>
                <a:spcPct val="107000"/>
              </a:lnSpc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realizará un sorteo con el grupo de turistas que estuvieron en el paseo. ¿Cuál es la probabilidad de que el sorteo sea ganado por una mujer casada?</a:t>
            </a:r>
            <a:endParaRPr lang="es-AR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50%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25%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7AD5F45B-3F56-816E-6A19-31BC2586FB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313264"/>
              </p:ext>
            </p:extLst>
          </p:nvPr>
        </p:nvGraphicFramePr>
        <p:xfrm>
          <a:off x="1744910" y="1041565"/>
          <a:ext cx="5813568" cy="7431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7559">
                  <a:extLst>
                    <a:ext uri="{9D8B030D-6E8A-4147-A177-3AD203B41FA5}">
                      <a16:colId xmlns:a16="http://schemas.microsoft.com/office/drawing/2014/main" val="53266387"/>
                    </a:ext>
                  </a:extLst>
                </a:gridCol>
                <a:gridCol w="1593734">
                  <a:extLst>
                    <a:ext uri="{9D8B030D-6E8A-4147-A177-3AD203B41FA5}">
                      <a16:colId xmlns:a16="http://schemas.microsoft.com/office/drawing/2014/main" val="1037819482"/>
                    </a:ext>
                  </a:extLst>
                </a:gridCol>
                <a:gridCol w="1682275">
                  <a:extLst>
                    <a:ext uri="{9D8B030D-6E8A-4147-A177-3AD203B41FA5}">
                      <a16:colId xmlns:a16="http://schemas.microsoft.com/office/drawing/2014/main" val="34867215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s-AR" sz="16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s-AR" sz="1600">
                          <a:effectLst/>
                        </a:rPr>
                        <a:t>MUJERES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600">
                          <a:effectLst/>
                        </a:rPr>
                        <a:t>HOMBRES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35106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s-AR" sz="1600">
                          <a:effectLst/>
                        </a:rPr>
                        <a:t>CASADAS/OS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</a:pPr>
                      <a:r>
                        <a:rPr lang="es-AR" sz="1600">
                          <a:effectLst/>
                        </a:rPr>
                        <a:t>6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600">
                          <a:effectLst/>
                        </a:rPr>
                        <a:t>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32101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s-AR" sz="1600">
                          <a:effectLst/>
                        </a:rPr>
                        <a:t>SOLTERAS/OS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</a:pPr>
                      <a:r>
                        <a:rPr lang="es-AR" sz="1600">
                          <a:effectLst/>
                        </a:rPr>
                        <a:t>9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600" dirty="0">
                          <a:effectLst/>
                        </a:rPr>
                        <a:t>7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4233432"/>
                  </a:ext>
                </a:extLst>
              </a:tr>
            </a:tbl>
          </a:graphicData>
        </a:graphic>
      </p:graphicFrame>
      <p:pic>
        <p:nvPicPr>
          <p:cNvPr id="2" name="Imagen 1">
            <a:extLst>
              <a:ext uri="{FF2B5EF4-FFF2-40B4-BE49-F238E27FC236}">
                <a16:creationId xmlns:a16="http://schemas.microsoft.com/office/drawing/2014/main" id="{55A24F3D-3D88-282C-6AD1-AC6338474D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8478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8680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A48A57-3A91-0DAB-622E-2D00254032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80723" y="963543"/>
            <a:ext cx="7038900" cy="2911200"/>
          </a:xfrm>
        </p:spPr>
        <p:txBody>
          <a:bodyPr/>
          <a:lstStyle/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la excursión había un total de 6 + 8 + 9 + 7 = 30 personas. La cantidad de mujeres y casadas es 6.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30 turistas _________ 100 %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6 turistas  _________ 6 x 100 / 30 = </a:t>
            </a:r>
            <a:r>
              <a:rPr lang="es-AR" sz="24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20%</a:t>
            </a:r>
            <a:endParaRPr lang="es-A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(mujeres casadas)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08BE670-91AB-4228-A3B5-B0012F5419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347201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CFB4B4-42A8-9A4C-316F-2581AD655B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7500" y="553673"/>
            <a:ext cx="7038900" cy="3925077"/>
          </a:xfrm>
        </p:spPr>
        <p:txBody>
          <a:bodyPr>
            <a:normAutofit fontScale="92500" lnSpcReduction="20000"/>
          </a:bodyPr>
          <a:lstStyle/>
          <a:p>
            <a:pPr marL="146050" indent="0"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un autobús de excursión hay:</a:t>
            </a:r>
            <a:endParaRPr lang="es-AR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  <a:p>
            <a:endParaRPr lang="es-AR" dirty="0"/>
          </a:p>
          <a:p>
            <a:endParaRPr lang="es-AR" dirty="0"/>
          </a:p>
          <a:p>
            <a:endParaRPr lang="es-AR" dirty="0"/>
          </a:p>
          <a:p>
            <a:endParaRPr lang="es-AR" dirty="0"/>
          </a:p>
          <a:p>
            <a:pPr marL="146050" indent="0">
              <a:lnSpc>
                <a:spcPct val="107000"/>
              </a:lnSpc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realizará un sorteo con el grupo de turistas que estuvieron en el paseo. ¿Cuál es la probabilidad de que el sorteo sea ganado por una mujer casada?</a:t>
            </a:r>
            <a:endParaRPr lang="es-AR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60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50%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60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25%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60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60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7AD5F45B-3F56-816E-6A19-31BC2586FB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446635"/>
              </p:ext>
            </p:extLst>
          </p:nvPr>
        </p:nvGraphicFramePr>
        <p:xfrm>
          <a:off x="1744910" y="897729"/>
          <a:ext cx="5813568" cy="7431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7559">
                  <a:extLst>
                    <a:ext uri="{9D8B030D-6E8A-4147-A177-3AD203B41FA5}">
                      <a16:colId xmlns:a16="http://schemas.microsoft.com/office/drawing/2014/main" val="53266387"/>
                    </a:ext>
                  </a:extLst>
                </a:gridCol>
                <a:gridCol w="1593734">
                  <a:extLst>
                    <a:ext uri="{9D8B030D-6E8A-4147-A177-3AD203B41FA5}">
                      <a16:colId xmlns:a16="http://schemas.microsoft.com/office/drawing/2014/main" val="1037819482"/>
                    </a:ext>
                  </a:extLst>
                </a:gridCol>
                <a:gridCol w="1682275">
                  <a:extLst>
                    <a:ext uri="{9D8B030D-6E8A-4147-A177-3AD203B41FA5}">
                      <a16:colId xmlns:a16="http://schemas.microsoft.com/office/drawing/2014/main" val="34867215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s-AR" sz="16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s-AR" sz="1600" dirty="0">
                          <a:effectLst/>
                        </a:rPr>
                        <a:t>MUJERES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600">
                          <a:effectLst/>
                        </a:rPr>
                        <a:t>HOMBRES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35106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s-AR" sz="1600">
                          <a:effectLst/>
                        </a:rPr>
                        <a:t>CASADAS/OS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</a:pPr>
                      <a:r>
                        <a:rPr lang="es-AR" sz="1600">
                          <a:effectLst/>
                        </a:rPr>
                        <a:t>6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600">
                          <a:effectLst/>
                        </a:rPr>
                        <a:t>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32101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s-AR" sz="1600" dirty="0">
                          <a:effectLst/>
                        </a:rPr>
                        <a:t>SOLTERAS/OS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</a:pPr>
                      <a:r>
                        <a:rPr lang="es-AR" sz="1600">
                          <a:effectLst/>
                        </a:rPr>
                        <a:t>9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600" dirty="0">
                          <a:effectLst/>
                        </a:rPr>
                        <a:t>7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4233432"/>
                  </a:ext>
                </a:extLst>
              </a:tr>
            </a:tbl>
          </a:graphicData>
        </a:graphic>
      </p:graphicFrame>
      <p:sp>
        <p:nvSpPr>
          <p:cNvPr id="4" name="3 Rectángulo redondeado"/>
          <p:cNvSpPr/>
          <p:nvPr/>
        </p:nvSpPr>
        <p:spPr>
          <a:xfrm>
            <a:off x="1078786" y="3390453"/>
            <a:ext cx="3883631" cy="390418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C599652-0567-E9FE-7BED-E972DC0DF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1658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145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006CF51-9190-07AD-1F94-951C2FBCC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3944" y="980321"/>
            <a:ext cx="7038900" cy="2911200"/>
          </a:xfrm>
        </p:spPr>
        <p:txBody>
          <a:bodyPr/>
          <a:lstStyle/>
          <a:p>
            <a:pPr marL="0" lvl="0" indent="0">
              <a:lnSpc>
                <a:spcPct val="107000"/>
              </a:lnSpc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¿Cual es la probabilidad de que al tirar un dado salga un número par?</a:t>
            </a:r>
          </a:p>
          <a:p>
            <a:pPr marL="0" lvl="0" indent="0">
              <a:lnSpc>
                <a:spcPct val="107000"/>
              </a:lnSpc>
              <a:buNone/>
            </a:pPr>
            <a:endParaRPr lang="es-AR" sz="1800" dirty="0">
              <a:latin typeface="Lato" panose="020F050202020403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07000"/>
              </a:lnSpc>
              <a:buNone/>
            </a:pP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60%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50%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80%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C61BB0E-D0E3-7673-9A1C-7930F024BF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38803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C22857B-8A04-B1F1-3192-237B5DA1D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30388" y="879653"/>
            <a:ext cx="7038900" cy="2911200"/>
          </a:xfrm>
        </p:spPr>
        <p:txBody>
          <a:bodyPr/>
          <a:lstStyle/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Los números pares de un dado son 2,4,6. O sea que hay 3 números pares de 6 números posibles.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6 números ______________ 100 %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3 números pares _________ 3 x 100 / 6 = </a:t>
            </a:r>
            <a:r>
              <a:rPr lang="es-AR" sz="24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50%</a:t>
            </a:r>
            <a:endParaRPr lang="es-A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F2CC274-B692-BBE7-031D-18944EF35A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703903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006CF51-9190-07AD-1F94-951C2FBCC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3944" y="980321"/>
            <a:ext cx="7038900" cy="2911200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¿Cual es la probabilidad de que al tirar un dado salga un número par?</a:t>
            </a:r>
          </a:p>
          <a:p>
            <a:pPr marL="0" lvl="0" indent="0">
              <a:lnSpc>
                <a:spcPct val="107000"/>
              </a:lnSpc>
              <a:buNone/>
            </a:pPr>
            <a:endParaRPr lang="es-AR" sz="1800" dirty="0">
              <a:latin typeface="Lato" panose="020F050202020403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07000"/>
              </a:lnSpc>
              <a:buNone/>
            </a:pP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60%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50%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80%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sp>
        <p:nvSpPr>
          <p:cNvPr id="4" name="3 Rectángulo redondeado"/>
          <p:cNvSpPr/>
          <p:nvPr/>
        </p:nvSpPr>
        <p:spPr>
          <a:xfrm>
            <a:off x="1078785" y="2917841"/>
            <a:ext cx="3883631" cy="390418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685424D-03C5-E17A-932C-8E2BCB3916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548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A28ED-D1FE-7E64-A593-B293F9C58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5555" y="938376"/>
            <a:ext cx="7038900" cy="3482622"/>
          </a:xfrm>
        </p:spPr>
        <p:txBody>
          <a:bodyPr>
            <a:normAutofit/>
          </a:bodyPr>
          <a:lstStyle/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s-AR" sz="18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un terreno hay 50 árboles, solo lapachos y jacarandás. Hay 20 jacarandás. ¿Cuál es el porcentaje de lapachos que hay en el terreno? 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6%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60%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30%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 3%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5D7BC6A-961C-DC9F-4C8E-EA76FB4677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2561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1369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AF8A4D9-B9E4-11B8-67E2-B8E0133C86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80722" y="980321"/>
            <a:ext cx="7038900" cy="2911200"/>
          </a:xfrm>
        </p:spPr>
        <p:txBody>
          <a:bodyPr>
            <a:normAutofit lnSpcReduction="10000"/>
          </a:bodyPr>
          <a:lstStyle/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Tenemos que calcular la cantidad de lapachos. Restamos los jacarandas al total de arboles.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50 arboles – 20 jacarandas = 30 lapachos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endParaRPr lang="es-AR" sz="1800" dirty="0">
              <a:effectLst/>
              <a:latin typeface="Lato" panose="020F050202020403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50 arboles _________ 100 %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30 arboles _________ 30 x 100 / 50 = </a:t>
            </a:r>
            <a:r>
              <a:rPr lang="es-AR" sz="24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60%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(lapachos)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5F3AEA7-0341-985A-CE83-481D1DDDE1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4880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204935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A28ED-D1FE-7E64-A593-B293F9C58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5555" y="938376"/>
            <a:ext cx="7038900" cy="3482622"/>
          </a:xfrm>
        </p:spPr>
        <p:txBody>
          <a:bodyPr>
            <a:normAutofit/>
          </a:bodyPr>
          <a:lstStyle/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s-AR" sz="18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un terreno hay 50 árboles, solo lapachos y jacarandás. Hay 20 jacarandás. ¿Cuál es el porcentaje de lapachos que hay en el terreno? 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6%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60%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30%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 3%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sp>
        <p:nvSpPr>
          <p:cNvPr id="4" name="3 Rectángulo redondeado"/>
          <p:cNvSpPr/>
          <p:nvPr/>
        </p:nvSpPr>
        <p:spPr>
          <a:xfrm>
            <a:off x="1294540" y="2887018"/>
            <a:ext cx="3883631" cy="390418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A3FD0BB-23F5-BE4C-FB13-F229E727EB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9713" y="4354595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249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5"/>
          <p:cNvSpPr txBox="1">
            <a:spLocks noGrp="1"/>
          </p:cNvSpPr>
          <p:nvPr>
            <p:ph type="title"/>
          </p:nvPr>
        </p:nvSpPr>
        <p:spPr>
          <a:xfrm>
            <a:off x="1085654" y="117878"/>
            <a:ext cx="2633369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ACLARACION:</a:t>
            </a:r>
            <a:endParaRPr dirty="0"/>
          </a:p>
        </p:txBody>
      </p:sp>
      <p:sp>
        <p:nvSpPr>
          <p:cNvPr id="147" name="Google Shape;147;p15"/>
          <p:cNvSpPr txBox="1">
            <a:spLocks noGrp="1"/>
          </p:cNvSpPr>
          <p:nvPr>
            <p:ph type="body" idx="1"/>
          </p:nvPr>
        </p:nvSpPr>
        <p:spPr>
          <a:xfrm>
            <a:off x="1085654" y="662729"/>
            <a:ext cx="7646803" cy="45468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0" lvl="0" indent="0" algn="just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1800" dirty="0"/>
              <a:t>Los ejercicios planteados en este encuentro están basados en las experiencias de compañeras/os que ya se presentaron a rendir. Por lo tanto no son los mismos ejercicios que aparecen en la evaluación. Pueden tener enunciados parecidos, pero </a:t>
            </a:r>
            <a:r>
              <a:rPr lang="es-ES" sz="1800" b="1" dirty="0"/>
              <a:t>no son los mismos</a:t>
            </a:r>
            <a:r>
              <a:rPr lang="es-ES" sz="1800" dirty="0"/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1800" dirty="0"/>
              <a:t>En esta pequeña guía de práctica vamos a estar repasando algunos ejercicios sobre los ejes temáticos que se están abordando en la evaluación.</a:t>
            </a:r>
          </a:p>
          <a:p>
            <a:pPr marL="0" lvl="0" indent="0" algn="just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1800" dirty="0"/>
              <a:t>También vamos a estar realizando ejercicios de las guías del SEP, pero con modificaciones en las incógnitas y en los números. No se confíen en que ya hicieron esos ejercicios…</a:t>
            </a:r>
          </a:p>
          <a:p>
            <a:pPr marL="0" lvl="0" indent="0" algn="just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1800" dirty="0"/>
              <a:t>No les va a quedar otra que…</a:t>
            </a:r>
          </a:p>
          <a:p>
            <a:pPr marL="0" lvl="0" indent="0" algn="just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3500" b="1" dirty="0"/>
              <a:t>¡¡¡LEER BIEN LOS ENUNCIADOS!!! 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3CC0D56-8F0B-326D-5043-3CD22A151B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0617" y="4338758"/>
            <a:ext cx="1609483" cy="804742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063B805-75D3-8A1A-A63F-76D8C9037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5354" y="1783307"/>
            <a:ext cx="8209050" cy="2157162"/>
          </a:xfrm>
        </p:spPr>
        <p:txBody>
          <a:bodyPr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MX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PROBABILIDAD</a:t>
            </a:r>
          </a:p>
          <a:p>
            <a:endParaRPr lang="es-AR" dirty="0"/>
          </a:p>
        </p:txBody>
      </p:sp>
      <p:sp>
        <p:nvSpPr>
          <p:cNvPr id="2" name="1 Rectángulo"/>
          <p:cNvSpPr/>
          <p:nvPr/>
        </p:nvSpPr>
        <p:spPr>
          <a:xfrm>
            <a:off x="1346597" y="907561"/>
            <a:ext cx="64508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Aft>
                <a:spcPts val="1200"/>
              </a:spcAft>
            </a:pPr>
            <a:r>
              <a:rPr lang="es-MX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EJEMPLOS DE EJERCICIOS DE CALCULO DE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3681FCA-FD08-D654-63B7-918A8443AB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759868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0F9D2-4AA2-B228-99A8-CBA58D794D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98E2F1C-CC1F-900B-8E65-40D798F3F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14278" y="2356115"/>
            <a:ext cx="7038900" cy="1888714"/>
          </a:xfrm>
        </p:spPr>
        <p:txBody>
          <a:bodyPr>
            <a:normAutofit/>
          </a:bodyPr>
          <a:lstStyle/>
          <a:p>
            <a:pPr marL="146050" indent="0" algn="just">
              <a:buNone/>
            </a:pPr>
            <a:r>
              <a:rPr lang="es-MX" sz="1800" dirty="0"/>
              <a:t>La probabilidad es un cálculo matemático que determina la posibilidad de que un fenómeno ocurra en un contexto de azar. Se expresa como un número entre 0 y 1, donde 0 indica que el evento es imposible y 1 que es seguro</a:t>
            </a:r>
            <a:r>
              <a:rPr lang="es-MX" sz="1800" b="0" i="0" dirty="0">
                <a:solidFill>
                  <a:srgbClr val="EEF0FF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También puede expresarse en fracciones.</a:t>
            </a:r>
            <a:endParaRPr lang="es-AR" sz="18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3074" name="Picture 2" descr="12 ideas de Rafita | los simpson, los simpsons, imágenes de los simpson">
            <a:extLst>
              <a:ext uri="{FF2B5EF4-FFF2-40B4-BE49-F238E27FC236}">
                <a16:creationId xmlns:a16="http://schemas.microsoft.com/office/drawing/2014/main" id="{78FBDF2A-CA41-4B46-FBDD-1412F79A3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0568" y="706639"/>
            <a:ext cx="1842610" cy="138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E6A244D-FCE5-7A20-FE40-DF31F8E5608E}"/>
              </a:ext>
            </a:extLst>
          </p:cNvPr>
          <p:cNvSpPr txBox="1"/>
          <p:nvPr/>
        </p:nvSpPr>
        <p:spPr>
          <a:xfrm>
            <a:off x="1314278" y="937342"/>
            <a:ext cx="49103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¿QUÉ ES LA </a:t>
            </a:r>
          </a:p>
          <a:p>
            <a:r>
              <a:rPr lang="es-AR" sz="32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PROBABILIDAD? 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9AA57A6-9AA9-2140-DAB8-40FD04A875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499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443B91-C55D-CC02-9D8E-A179449D8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80722" y="946765"/>
            <a:ext cx="7038900" cy="2911200"/>
          </a:xfrm>
        </p:spPr>
        <p:txBody>
          <a:bodyPr/>
          <a:lstStyle/>
          <a:p>
            <a:pPr marL="0" lvl="0" indent="0">
              <a:lnSpc>
                <a:spcPct val="107000"/>
              </a:lnSpc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 se extrae al azar una carta de un mazo de cartas españolas (50): ¿Cuál es la probabilidad de que sacar el 7 de oro? </a:t>
            </a:r>
            <a:endParaRPr lang="es-AR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146050" indent="0">
              <a:lnSpc>
                <a:spcPct val="107000"/>
              </a:lnSpc>
              <a:buNone/>
            </a:pP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0,20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0,05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0,50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0,02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87D605F-4251-BB88-7AB2-623268598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277477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11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6684000-7FAC-3A23-BD9D-7BB6A5AD45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443" y="988709"/>
            <a:ext cx="7038900" cy="3742681"/>
          </a:xfrm>
        </p:spPr>
        <p:txBody>
          <a:bodyPr>
            <a:normAutofit/>
          </a:bodyPr>
          <a:lstStyle/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probabilidad se calcula dividiendo el caso favorable (la carta que sacamos) sobre la totalidad de casos (el mazo de cartas).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buNone/>
            </a:pPr>
            <a:endParaRPr lang="es-AR" sz="1800" dirty="0">
              <a:effectLst/>
              <a:latin typeface="Lato" panose="020F050202020403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46050" indent="0">
              <a:lnSpc>
                <a:spcPct val="107000"/>
              </a:lnSpc>
              <a:buNone/>
            </a:pPr>
            <a:endParaRPr lang="es-AR" sz="1800" dirty="0">
              <a:latin typeface="Lato" panose="020F050202020403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	Probabilidad= 1 carta dividido 50 cartas</a:t>
            </a:r>
          </a:p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       (7 de oros)	   (mazo de cartas)  </a:t>
            </a: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Probabilidad= 1:50 = </a:t>
            </a:r>
            <a:r>
              <a:rPr lang="es-AR" sz="24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0.02</a:t>
            </a: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endParaRPr lang="es-AR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s-AR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enemos 0,02 de probabilidad que nos salga el 7 de oros</a:t>
            </a:r>
            <a:endParaRPr lang="es-AR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buNone/>
            </a:pPr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247DB4C-9268-1B92-57D4-74BE675169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450813"/>
            <a:ext cx="1609483" cy="682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089600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443B91-C55D-CC02-9D8E-A179449D8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80722" y="946765"/>
            <a:ext cx="7038900" cy="2911200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 se extrae al azar una carta de un mazo de cartas españolas (50): ¿Cuál es la probabilidad de que sacar el 7 de oro? </a:t>
            </a:r>
            <a:endParaRPr lang="es-AR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146050" indent="0">
              <a:lnSpc>
                <a:spcPct val="107000"/>
              </a:lnSpc>
              <a:buNone/>
            </a:pP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50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0,20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50000"/>
              </a:lnSpc>
              <a:buNone/>
            </a:pPr>
            <a:r>
              <a:rPr lang="es-AR" sz="1800" dirty="0"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0,05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50000"/>
              </a:lnSpc>
              <a:buNone/>
            </a:pPr>
            <a:r>
              <a:rPr lang="es-AR" sz="1800" dirty="0"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0,50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s-AR" sz="1800" dirty="0"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0,02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sp>
        <p:nvSpPr>
          <p:cNvPr id="4" name="3 Rectángulo redondeado"/>
          <p:cNvSpPr/>
          <p:nvPr/>
        </p:nvSpPr>
        <p:spPr>
          <a:xfrm>
            <a:off x="1294540" y="3287704"/>
            <a:ext cx="3883631" cy="390418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07AD0BA-273F-5423-9720-1DAF23BEB9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4880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750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E61D1A-56D5-9F53-0585-D36197460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89111" y="1039044"/>
            <a:ext cx="7038900" cy="2911200"/>
          </a:xfrm>
        </p:spPr>
        <p:txBody>
          <a:bodyPr/>
          <a:lstStyle/>
          <a:p>
            <a:pPr marL="0" lvl="0" indent="0">
              <a:lnSpc>
                <a:spcPct val="107000"/>
              </a:lnSpc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 lanzamos un dado, ¿cuál es la probabilidad de obtener un número mayor que 4?</a:t>
            </a:r>
            <a:endParaRPr lang="es-AR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None/>
            </a:pP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None/>
            </a:pP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None/>
            </a:pPr>
            <a:r>
              <a:rPr lang="es-A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2/3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1/4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1/3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 3/2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AE064C3-A958-147D-1378-853A97E5AA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3269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08859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5880E29-3A67-C682-3DE2-6A6CCAF4A0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55292" y="539382"/>
            <a:ext cx="7038900" cy="823312"/>
          </a:xfrm>
        </p:spPr>
        <p:txBody>
          <a:bodyPr/>
          <a:lstStyle/>
          <a:p>
            <a:pPr marL="146050" indent="0"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 dado tiene 6 caras con números del 1 al 6. Por tanto, el número total de posibilidades es 6.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C17138C-6709-83C6-84B3-79BCE57458E9}"/>
              </a:ext>
            </a:extLst>
          </p:cNvPr>
          <p:cNvSpPr txBox="1"/>
          <p:nvPr/>
        </p:nvSpPr>
        <p:spPr>
          <a:xfrm>
            <a:off x="777443" y="2108691"/>
            <a:ext cx="8119977" cy="12448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lnSpc>
                <a:spcPct val="107000"/>
              </a:lnSpc>
            </a:pP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s-AR" sz="1800" dirty="0">
                <a:solidFill>
                  <a:schemeClr val="bg1"/>
                </a:solidFill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Tenemos 2 posibilidades entre 6 números posibles, o sea, tenemos 2/6. 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br>
              <a:rPr lang="es-AR" sz="20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s-AR" dirty="0"/>
          </a:p>
        </p:txBody>
      </p:sp>
      <p:sp>
        <p:nvSpPr>
          <p:cNvPr id="5" name="Marcador de texto 2">
            <a:extLst>
              <a:ext uri="{FF2B5EF4-FFF2-40B4-BE49-F238E27FC236}">
                <a16:creationId xmlns:a16="http://schemas.microsoft.com/office/drawing/2014/main" id="{95880E29-3A67-C682-3DE2-6A6CCAF4A028}"/>
              </a:ext>
            </a:extLst>
          </p:cNvPr>
          <p:cNvSpPr txBox="1">
            <a:spLocks/>
          </p:cNvSpPr>
          <p:nvPr/>
        </p:nvSpPr>
        <p:spPr>
          <a:xfrm>
            <a:off x="1133049" y="1515094"/>
            <a:ext cx="7038900" cy="823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solidFill>
                  <a:schemeClr val="bg1"/>
                </a:solidFill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Buscamos un número mayor que 4; o sea 5 o 6. Es decir, solo tenemos dos posibilidades (5 y 6) de sacar un número mayor que 4.</a:t>
            </a:r>
          </a:p>
          <a:p>
            <a:endParaRPr lang="es-AR" dirty="0"/>
          </a:p>
        </p:txBody>
      </p:sp>
      <p:sp>
        <p:nvSpPr>
          <p:cNvPr id="6" name="5 Rectángulo"/>
          <p:cNvSpPr/>
          <p:nvPr/>
        </p:nvSpPr>
        <p:spPr>
          <a:xfrm>
            <a:off x="1133049" y="3264523"/>
            <a:ext cx="7109717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800"/>
              </a:spcAft>
            </a:pPr>
            <a:r>
              <a:rPr lang="es-AR" sz="1800" b="1" dirty="0">
                <a:solidFill>
                  <a:schemeClr val="bg1"/>
                </a:solidFill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Pero como no está esa opción entre las respuestas, debemos simplificar dividiendo por 2 ambos términos hasta llegar a 1/3</a:t>
            </a:r>
            <a:endParaRPr lang="es-AR" sz="18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108B7C4-1E62-77A9-2700-86929001C8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107276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E61D1A-56D5-9F53-0585-D36197460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89111" y="1039044"/>
            <a:ext cx="7038900" cy="2911200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 lanzamos un dado, ¿cuál es la probabilidad de obtener un número mayor que 4?</a:t>
            </a:r>
            <a:endParaRPr lang="es-AR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None/>
            </a:pP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None/>
            </a:pP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buNone/>
            </a:pPr>
            <a:r>
              <a:rPr lang="es-A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2/3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1/4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1/3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 3/2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sp>
        <p:nvSpPr>
          <p:cNvPr id="4" name="3 Rectángulo redondeado"/>
          <p:cNvSpPr/>
          <p:nvPr/>
        </p:nvSpPr>
        <p:spPr>
          <a:xfrm>
            <a:off x="1099331" y="2989753"/>
            <a:ext cx="3883631" cy="390418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BAC80DF-48F9-59F1-957A-2924A78E04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3269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7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3FB7DA3-7AFA-1352-CD98-9B7E72F70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39445" y="980321"/>
            <a:ext cx="7038900" cy="2911200"/>
          </a:xfrm>
        </p:spPr>
        <p:txBody>
          <a:bodyPr/>
          <a:lstStyle/>
          <a:p>
            <a:pPr marL="0" lvl="0" indent="0">
              <a:lnSpc>
                <a:spcPct val="107000"/>
              </a:lnSpc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 lanzamos una moneda, ¿cuál es la probabilidad de que el lado "cara" quede hacia arriba?</a:t>
            </a:r>
            <a:endParaRPr lang="es-AR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None/>
            </a:pP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None/>
            </a:pP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None/>
            </a:pPr>
            <a: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1/3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1/2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1/4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 0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914097F-3572-DC5E-BAB2-51AFFD1F48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2561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96940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82CCC73-059F-7030-1AFB-111203206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72333" y="1022266"/>
            <a:ext cx="7038900" cy="2911200"/>
          </a:xfrm>
        </p:spPr>
        <p:txBody>
          <a:bodyPr/>
          <a:lstStyle/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el lanzamiento de una moneda solo hay dos posibilidades: </a:t>
            </a:r>
          </a:p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 salga cara o que salga seca. </a:t>
            </a:r>
          </a:p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Tenemos 1 posibilidad entre 2 opciones (cara o seca). </a:t>
            </a:r>
          </a:p>
          <a:p>
            <a:pPr marL="146050" indent="0">
              <a:lnSpc>
                <a:spcPct val="107000"/>
              </a:lnSpc>
              <a:buNone/>
            </a:pP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24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sea tenemos 1/2 que nos salga “cara”.</a:t>
            </a:r>
            <a:endParaRPr lang="es-A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46E6EA74-A228-AF30-516C-3A8D2C1824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603506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6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 dirty="0">
                <a:latin typeface="Calibri" pitchFamily="34" charset="0"/>
                <a:cs typeface="Calibri" pitchFamily="34" charset="0"/>
              </a:rPr>
              <a:t>VAMOS A EMPEZAR POR EJES TEMATICOS </a:t>
            </a:r>
            <a:endParaRPr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3" name="Google Shape;153;p16"/>
          <p:cNvSpPr txBox="1">
            <a:spLocks noGrp="1"/>
          </p:cNvSpPr>
          <p:nvPr>
            <p:ph type="body" idx="1"/>
          </p:nvPr>
        </p:nvSpPr>
        <p:spPr>
          <a:xfrm>
            <a:off x="1052550" y="1542383"/>
            <a:ext cx="7038900" cy="12110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2800" dirty="0">
                <a:latin typeface="Calibri" pitchFamily="34" charset="0"/>
                <a:cs typeface="Calibri" pitchFamily="34" charset="0"/>
              </a:rPr>
              <a:t>COMENZAMOS CON EJEMPLOS DE EJERCICIOS DE CALCULO DE </a:t>
            </a:r>
          </a:p>
        </p:txBody>
      </p:sp>
      <p:sp>
        <p:nvSpPr>
          <p:cNvPr id="2" name="1 Rectángulo"/>
          <p:cNvSpPr/>
          <p:nvPr/>
        </p:nvSpPr>
        <p:spPr>
          <a:xfrm>
            <a:off x="236306" y="2721913"/>
            <a:ext cx="862001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1200"/>
              </a:spcAft>
            </a:pPr>
            <a:r>
              <a:rPr lang="es-ES" sz="8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PORCENTAJES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1E5ACE3-CA0A-700A-1675-DEEAFAF384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1658" y="4338758"/>
            <a:ext cx="1609483" cy="8047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3FB7DA3-7AFA-1352-CD98-9B7E72F70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39445" y="980321"/>
            <a:ext cx="7038900" cy="2911200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 lanzamos una moneda, ¿cuál es la probabilidad de que el lado "cara" quede hacia arriba?</a:t>
            </a:r>
            <a:endParaRPr lang="es-AR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None/>
            </a:pP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None/>
            </a:pP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buNone/>
            </a:pPr>
            <a: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1/3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1/2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1/4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 0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sp>
        <p:nvSpPr>
          <p:cNvPr id="4" name="3 Rectángulo redondeado"/>
          <p:cNvSpPr/>
          <p:nvPr/>
        </p:nvSpPr>
        <p:spPr>
          <a:xfrm>
            <a:off x="1027411" y="2537690"/>
            <a:ext cx="3883631" cy="390418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6CF7B14-C8FB-E094-D7CE-81A680DAE9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426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CEFD66E-CC4E-8916-58E4-A7FC53CB19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166" y="963543"/>
            <a:ext cx="7038900" cy="2911200"/>
          </a:xfrm>
        </p:spPr>
        <p:txBody>
          <a:bodyPr/>
          <a:lstStyle/>
          <a:p>
            <a:pPr marL="0" lvl="0" indent="0">
              <a:lnSpc>
                <a:spcPct val="107000"/>
              </a:lnSpc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 restaurante tiene 9 clientes y 4 mozos. Si elegimos una persona al azar del lugar, ¿cuál es la probabilidad de que sea un cliente?</a:t>
            </a:r>
            <a:endParaRPr lang="es-AR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None/>
            </a:pP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None/>
            </a:pPr>
            <a:endParaRPr lang="es-AR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None/>
            </a:pPr>
            <a:r>
              <a:rPr lang="es-A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3/13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9/13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6/13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 7/13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1782918-9CED-3284-956F-0FE72C116E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40705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178B935-D405-B52B-2526-3676105554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30388" y="1039044"/>
            <a:ext cx="7038900" cy="2911200"/>
          </a:xfrm>
        </p:spPr>
        <p:txBody>
          <a:bodyPr>
            <a:normAutofit lnSpcReduction="10000"/>
          </a:bodyPr>
          <a:lstStyle/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Primero calculamos la totalidad de personas en el restaurant. </a:t>
            </a:r>
          </a:p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 clientes + 4 mozos = 13 personas.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endParaRPr lang="es-AR" sz="1800" dirty="0">
              <a:effectLst/>
              <a:latin typeface="Lato" panose="020F050202020403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 de las 13 personas, 9 son clientes, el número de posibilidades es 9 sobre 13. </a:t>
            </a: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endParaRPr lang="es-AR" sz="1800" dirty="0">
              <a:latin typeface="Lato" panose="020F050202020403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20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sea, tenemos </a:t>
            </a:r>
            <a:r>
              <a:rPr lang="es-AR" sz="24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9/13</a:t>
            </a:r>
            <a:r>
              <a:rPr lang="es-AR" sz="20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posibilidades de elegir a un cliente.</a:t>
            </a: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81165D5-C86C-EEA4-2A0A-BF81D8081B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075516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CEFD66E-CC4E-8916-58E4-A7FC53CB19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166" y="963543"/>
            <a:ext cx="7038900" cy="2911200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 restaurante tiene 9 clientes y 4 mozos. Si elegimos una persona al azar del lugar, ¿cuál es la probabilidad de que sea un cliente?</a:t>
            </a:r>
            <a:endParaRPr lang="es-AR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None/>
            </a:pP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None/>
            </a:pPr>
            <a:endParaRPr lang="es-AR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buNone/>
            </a:pPr>
            <a:r>
              <a:rPr lang="es-A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3/13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9/13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6/13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 7/13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sp>
        <p:nvSpPr>
          <p:cNvPr id="4" name="3 Rectángulo redondeado"/>
          <p:cNvSpPr/>
          <p:nvPr/>
        </p:nvSpPr>
        <p:spPr>
          <a:xfrm>
            <a:off x="1027411" y="2472526"/>
            <a:ext cx="3883631" cy="390418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E4CE848-0370-8D1D-2650-E92DE68942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202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9B6D93A-06DE-71ED-2A6D-2213158FCB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21999" y="971932"/>
            <a:ext cx="7038900" cy="2911200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 elegimos al azar una letra del abecedario, ¿cuál es la probabilidad de seleccionar una vocal?</a:t>
            </a:r>
            <a:endParaRPr lang="es-AR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5/13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7/13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7/27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 5/27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7A264F1-AE18-4A49-8167-BE397C3686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12897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CE6B1C6-52CA-C20C-FECC-F4B1F134B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443" y="1013877"/>
            <a:ext cx="7038900" cy="2911200"/>
          </a:xfrm>
        </p:spPr>
        <p:txBody>
          <a:bodyPr/>
          <a:lstStyle/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 abecedario tiene 27 letras, de las cuales 5 son vocales. Por lo tanto, tenemos 5 posibilidades entre 27 letras.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endParaRPr lang="es-AR" sz="1800" dirty="0">
              <a:effectLst/>
              <a:latin typeface="Lato" panose="020F050202020403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endParaRPr lang="es-AR" sz="1800" dirty="0">
              <a:effectLst/>
              <a:latin typeface="Lato" panose="020F050202020403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20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Entonces, la probabilidad es </a:t>
            </a:r>
            <a:r>
              <a:rPr lang="es-AR" sz="24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5/27</a:t>
            </a:r>
            <a:r>
              <a:rPr lang="es-AR" sz="20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seleccionar una vocal en todo el abecedario</a:t>
            </a: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4405BCA-7BEB-0184-95A3-8AD078ABE0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606260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9B6D93A-06DE-71ED-2A6D-2213158FCB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21999" y="971932"/>
            <a:ext cx="7038900" cy="2911200"/>
          </a:xfrm>
        </p:spPr>
        <p:txBody>
          <a:bodyPr>
            <a:normAutofit fontScale="70000" lnSpcReduction="20000"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23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 elegimos al azar una letra del abecedario, ¿cuál es la probabilidad de seleccionar una vocal?</a:t>
            </a:r>
            <a:endParaRPr lang="es-AR" sz="23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endParaRPr lang="es-AR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endParaRPr lang="es-AR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60000"/>
              </a:lnSpc>
              <a:spcAft>
                <a:spcPts val="800"/>
              </a:spcAft>
              <a:buNone/>
            </a:pPr>
            <a:r>
              <a:rPr lang="es-AR" sz="23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5/13</a:t>
            </a:r>
            <a:br>
              <a:rPr lang="es-AR" sz="23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23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7/13</a:t>
            </a:r>
            <a:br>
              <a:rPr lang="es-AR" sz="23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23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7/27</a:t>
            </a:r>
            <a:br>
              <a:rPr lang="es-AR" sz="23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23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 5/27</a:t>
            </a:r>
            <a:endParaRPr lang="es-AR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sp>
        <p:nvSpPr>
          <p:cNvPr id="4" name="3 Rectángulo redondeado"/>
          <p:cNvSpPr/>
          <p:nvPr/>
        </p:nvSpPr>
        <p:spPr>
          <a:xfrm>
            <a:off x="1027411" y="3246596"/>
            <a:ext cx="3883631" cy="390418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B7181EA-1B56-7F04-8E96-1716968F9D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365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0C105BB-F1C4-F482-7EB4-1A7918BF0A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5555" y="1005488"/>
            <a:ext cx="7038900" cy="2911200"/>
          </a:xfrm>
        </p:spPr>
        <p:txBody>
          <a:bodyPr/>
          <a:lstStyle/>
          <a:p>
            <a:pPr marL="0" lvl="0" indent="0">
              <a:lnSpc>
                <a:spcPct val="107000"/>
              </a:lnSpc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 se elige al azar un número de la secuencia (2, 3, 5, 7, 11, 13, 17, 19), ¿cuál es la probabilidad de elegir un número primo?</a:t>
            </a:r>
          </a:p>
          <a:p>
            <a:pPr marL="0" lvl="0" indent="0">
              <a:lnSpc>
                <a:spcPct val="107000"/>
              </a:lnSpc>
              <a:buNone/>
            </a:pPr>
            <a:endParaRPr lang="es-AR" sz="1800" dirty="0">
              <a:latin typeface="Lato" panose="020F050202020403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07000"/>
              </a:lnSpc>
              <a:buNone/>
            </a:pP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3/8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1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0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 5/8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530C3A1-23E1-B806-D783-9616F5141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55739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841276-02C4-0F4C-44A5-E24B9D899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71665" y="284035"/>
            <a:ext cx="7038900" cy="2911200"/>
          </a:xfrm>
        </p:spPr>
        <p:txBody>
          <a:bodyPr/>
          <a:lstStyle/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Los números primos son números enteros que son divisibles únicamente por el número 1 y por sí mismos.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Todos los 8 números de la secuencia son números primos. Así, la probabilidad de elegir un número primo en la secuencia es: </a:t>
            </a: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8/8, o sea 1.</a:t>
            </a:r>
            <a:endParaRPr lang="es-AR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buNone/>
            </a:pPr>
            <a:endParaRPr lang="es-AR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0069C6F-A749-CC59-FED4-972F1CF496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77" y="2090960"/>
            <a:ext cx="2483992" cy="2775084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D62178B1-3BCD-EF50-976E-CC528B18E9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742971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0C105BB-F1C4-F482-7EB4-1A7918BF0A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5555" y="1005488"/>
            <a:ext cx="7038900" cy="2911200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 se elige al azar un número de la secuencia (2, 3, 5, 7, 11, 13, 17, 19), ¿cuál es la probabilidad de elegir un número primo?</a:t>
            </a:r>
          </a:p>
          <a:p>
            <a:pPr marL="0" lvl="0" indent="0">
              <a:lnSpc>
                <a:spcPct val="107000"/>
              </a:lnSpc>
              <a:buNone/>
            </a:pPr>
            <a:endParaRPr lang="es-AR" sz="1800" dirty="0">
              <a:latin typeface="Lato" panose="020F050202020403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07000"/>
              </a:lnSpc>
              <a:buNone/>
            </a:pP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s-AR" sz="1800" dirty="0"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3/8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1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0</a:t>
            </a:r>
            <a:b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 5/8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sp>
        <p:nvSpPr>
          <p:cNvPr id="4" name="3 Rectángulo redondeado"/>
          <p:cNvSpPr/>
          <p:nvPr/>
        </p:nvSpPr>
        <p:spPr>
          <a:xfrm>
            <a:off x="1027411" y="2558227"/>
            <a:ext cx="3883631" cy="390418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8AAF589-C1B0-DD3E-E3AC-5FF10BFB04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87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671BB-4DB6-94B1-7102-8FB1ABA5E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39B0DB8-7FCD-3AF6-F358-8C31ADF42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14278" y="2356115"/>
            <a:ext cx="7038900" cy="1888714"/>
          </a:xfrm>
        </p:spPr>
        <p:txBody>
          <a:bodyPr>
            <a:normAutofit/>
          </a:bodyPr>
          <a:lstStyle/>
          <a:p>
            <a:pPr marL="146050" indent="0" algn="just">
              <a:buNone/>
            </a:pPr>
            <a:r>
              <a:rPr lang="es-MX" sz="1800" dirty="0"/>
              <a:t>Un porcentaje es una expresión matemática que representa una cantidad como una fracción de 100 partes iguales. Se representa con el símbolo % y se lee como "tanto por ciento“.</a:t>
            </a:r>
          </a:p>
          <a:p>
            <a:pPr marL="146050" indent="0" algn="just">
              <a:buNone/>
            </a:pPr>
            <a:r>
              <a:rPr lang="es-MX" sz="1800" dirty="0"/>
              <a:t>Los porcentajes son útiles para comparar cantidades y expresar proporciones.</a:t>
            </a:r>
            <a:endParaRPr lang="es-AR" sz="18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3074" name="Picture 2" descr="12 ideas de Rafita | los simpson, los simpsons, imágenes de los simpson">
            <a:extLst>
              <a:ext uri="{FF2B5EF4-FFF2-40B4-BE49-F238E27FC236}">
                <a16:creationId xmlns:a16="http://schemas.microsoft.com/office/drawing/2014/main" id="{7F77465F-8FDD-8675-DDEE-7F75CCD904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0568" y="706639"/>
            <a:ext cx="1842610" cy="138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C23E6B3-13F1-0D5E-70D5-E99194B293F9}"/>
              </a:ext>
            </a:extLst>
          </p:cNvPr>
          <p:cNvSpPr txBox="1"/>
          <p:nvPr/>
        </p:nvSpPr>
        <p:spPr>
          <a:xfrm>
            <a:off x="1314278" y="937342"/>
            <a:ext cx="49103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¿QUÉ ES EL </a:t>
            </a:r>
          </a:p>
          <a:p>
            <a:r>
              <a:rPr lang="es-AR" sz="32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PORCENTAJE? 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CD8412E-5ACA-B3D5-597C-F5FAD4620D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98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>
            <a:extLst>
              <a:ext uri="{FF2B5EF4-FFF2-40B4-BE49-F238E27FC236}">
                <a16:creationId xmlns:a16="http://schemas.microsoft.com/office/drawing/2014/main" id="{5819B769-6B54-E758-305D-49C7952B32C8}"/>
              </a:ext>
            </a:extLst>
          </p:cNvPr>
          <p:cNvSpPr txBox="1"/>
          <p:nvPr/>
        </p:nvSpPr>
        <p:spPr>
          <a:xfrm>
            <a:off x="1124125" y="989901"/>
            <a:ext cx="7222921" cy="3055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08940">
              <a:lnSpc>
                <a:spcPct val="107000"/>
              </a:lnSpc>
            </a:pPr>
            <a:r>
              <a:rPr lang="es-ES" sz="18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Si saco una galletita de un paquete que contiene 16 galletitas de vainilla, 30 de chocolate y 15 de frutilla, ¿qué probabilidad tengo que la galletita que saque sea de chocolate?</a:t>
            </a:r>
            <a:endParaRPr lang="es-AR" sz="1800" b="1" dirty="0">
              <a:solidFill>
                <a:schemeClr val="bg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408940">
              <a:lnSpc>
                <a:spcPct val="107000"/>
              </a:lnSpc>
            </a:pPr>
            <a:r>
              <a:rPr lang="es-ES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</a:t>
            </a:r>
          </a:p>
          <a:p>
            <a:pPr marL="408940">
              <a:lnSpc>
                <a:spcPct val="107000"/>
              </a:lnSpc>
            </a:pPr>
            <a:endParaRPr lang="es-AR" sz="1800" dirty="0">
              <a:solidFill>
                <a:schemeClr val="bg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0">
              <a:lnSpc>
                <a:spcPct val="107000"/>
              </a:lnSpc>
            </a:pPr>
            <a:r>
              <a:rPr lang="es-ES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	A. 16/61</a:t>
            </a:r>
            <a:endParaRPr lang="es-AR" sz="18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0">
              <a:lnSpc>
                <a:spcPct val="107000"/>
              </a:lnSpc>
            </a:pPr>
            <a:r>
              <a:rPr lang="es-ES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	B. 30/15</a:t>
            </a:r>
            <a:endParaRPr lang="es-AR" sz="1800" dirty="0">
              <a:solidFill>
                <a:schemeClr val="bg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0">
              <a:lnSpc>
                <a:spcPct val="107000"/>
              </a:lnSpc>
            </a:pPr>
            <a:r>
              <a:rPr lang="es-ES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	C. 30/61</a:t>
            </a:r>
            <a:endParaRPr lang="es-AR" sz="1800" dirty="0">
              <a:solidFill>
                <a:schemeClr val="bg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s-ES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	D. 15/16</a:t>
            </a:r>
            <a:endParaRPr lang="es-AR" sz="1800" dirty="0">
              <a:solidFill>
                <a:schemeClr val="bg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BDBF222-25DE-9483-EA61-402641920C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80258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F833E9C-F51B-C00A-C998-DE51E22CE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6498" y="963542"/>
            <a:ext cx="7038900" cy="3390343"/>
          </a:xfrm>
        </p:spPr>
        <p:txBody>
          <a:bodyPr>
            <a:normAutofit lnSpcReduction="10000"/>
          </a:bodyPr>
          <a:lstStyle/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s-AR" sz="1800" dirty="0"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total de las galletitas del paquete es de 61 galletitas (16+30+15=61)</a:t>
            </a:r>
          </a:p>
          <a:p>
            <a:pPr marL="146050" indent="0">
              <a:lnSpc>
                <a:spcPct val="107000"/>
              </a:lnSpc>
              <a:buNone/>
            </a:pPr>
            <a:endParaRPr lang="es-AR" sz="1800" dirty="0">
              <a:effectLst/>
              <a:latin typeface="Lato" panose="020F050202020403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46050" indent="0">
              <a:lnSpc>
                <a:spcPct val="107000"/>
              </a:lnSpc>
              <a:buNone/>
            </a:pPr>
            <a:endParaRPr lang="es-AR" sz="1800" dirty="0">
              <a:latin typeface="Lato" panose="020F050202020403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46050" indent="0">
              <a:lnSpc>
                <a:spcPct val="107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las 61 galletitas, 30 son de chocolate. Por lo tanto, tenemos 30 posibilidades  de sacar </a:t>
            </a:r>
            <a:r>
              <a:rPr lang="es-AR" sz="1800" dirty="0"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una de chocolate entre las 61 del paquete</a:t>
            </a: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endParaRPr lang="es-AR" sz="1800" dirty="0">
              <a:effectLst/>
              <a:latin typeface="Lato" panose="020F050202020403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endParaRPr lang="es-AR" sz="1800" dirty="0">
              <a:effectLst/>
              <a:latin typeface="Lato" panose="020F050202020403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Entonces, </a:t>
            </a:r>
            <a:r>
              <a:rPr lang="es-AR" sz="20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probabilidad es </a:t>
            </a:r>
            <a:r>
              <a:rPr lang="es-AR" sz="2000" b="1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30/61</a:t>
            </a:r>
            <a:r>
              <a:rPr lang="es-AR" sz="20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seleccionar una galletita de chocolate del paquete.</a:t>
            </a:r>
            <a:endParaRPr lang="es-AR" sz="2000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46CF922-B2C3-CB0D-8E66-5AC3708DF1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961703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>
            <a:extLst>
              <a:ext uri="{FF2B5EF4-FFF2-40B4-BE49-F238E27FC236}">
                <a16:creationId xmlns:a16="http://schemas.microsoft.com/office/drawing/2014/main" id="{5819B769-6B54-E758-305D-49C7952B32C8}"/>
              </a:ext>
            </a:extLst>
          </p:cNvPr>
          <p:cNvSpPr txBox="1"/>
          <p:nvPr/>
        </p:nvSpPr>
        <p:spPr>
          <a:xfrm>
            <a:off x="1124125" y="989901"/>
            <a:ext cx="7222921" cy="35325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08940">
              <a:lnSpc>
                <a:spcPct val="107000"/>
              </a:lnSpc>
            </a:pPr>
            <a:r>
              <a:rPr lang="es-ES" sz="18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Si saco una galletita de un paquete que contiene 16 galletitas de vainilla, 30 de chocolate y 15 de frutilla, ¿qué probabilidad tengo que la galletita que saque sea de chocolate?</a:t>
            </a:r>
            <a:endParaRPr lang="es-AR" sz="1800" b="1" dirty="0">
              <a:solidFill>
                <a:schemeClr val="bg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408940">
              <a:lnSpc>
                <a:spcPct val="107000"/>
              </a:lnSpc>
            </a:pPr>
            <a:r>
              <a:rPr lang="es-ES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</a:t>
            </a:r>
          </a:p>
          <a:p>
            <a:pPr marL="408940">
              <a:lnSpc>
                <a:spcPct val="107000"/>
              </a:lnSpc>
            </a:pPr>
            <a:endParaRPr lang="es-AR" sz="1800" dirty="0">
              <a:solidFill>
                <a:schemeClr val="bg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0">
              <a:lnSpc>
                <a:spcPct val="150000"/>
              </a:lnSpc>
            </a:pPr>
            <a:r>
              <a:rPr lang="es-ES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	A. 16/61</a:t>
            </a:r>
            <a:endParaRPr lang="es-AR" sz="18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0">
              <a:lnSpc>
                <a:spcPct val="150000"/>
              </a:lnSpc>
            </a:pPr>
            <a:r>
              <a:rPr lang="es-ES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	B. 30/15</a:t>
            </a:r>
            <a:endParaRPr lang="es-AR" sz="1800" dirty="0">
              <a:solidFill>
                <a:schemeClr val="bg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0">
              <a:lnSpc>
                <a:spcPct val="150000"/>
              </a:lnSpc>
            </a:pPr>
            <a:r>
              <a:rPr lang="es-ES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	C. 30/61</a:t>
            </a:r>
            <a:endParaRPr lang="es-AR" sz="1800" dirty="0">
              <a:solidFill>
                <a:schemeClr val="bg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0">
              <a:lnSpc>
                <a:spcPct val="150000"/>
              </a:lnSpc>
              <a:spcAft>
                <a:spcPts val="800"/>
              </a:spcAft>
            </a:pPr>
            <a:r>
              <a:rPr lang="es-ES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	D. 15/16</a:t>
            </a:r>
            <a:endParaRPr lang="es-AR" sz="1800" dirty="0">
              <a:solidFill>
                <a:schemeClr val="bg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2 Rectángulo redondeado"/>
          <p:cNvSpPr/>
          <p:nvPr/>
        </p:nvSpPr>
        <p:spPr>
          <a:xfrm>
            <a:off x="1407555" y="3367045"/>
            <a:ext cx="3883631" cy="390418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07BD37D-20E2-7624-A9A9-BA9A807023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7568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165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06F134-6AE3-BA03-DD71-09A988178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4622760-FDE9-8A75-EF36-22A96A5C17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4130" y="1050637"/>
            <a:ext cx="7038900" cy="3380763"/>
          </a:xfrm>
        </p:spPr>
        <p:txBody>
          <a:bodyPr>
            <a:normAutofit fontScale="92500" lnSpcReduction="1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MX" sz="9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SECUENCIAS NUMERICAS</a:t>
            </a:r>
          </a:p>
          <a:p>
            <a:endParaRPr lang="es-AR" dirty="0"/>
          </a:p>
        </p:txBody>
      </p:sp>
      <p:sp>
        <p:nvSpPr>
          <p:cNvPr id="2" name="1 Rectángulo"/>
          <p:cNvSpPr/>
          <p:nvPr/>
        </p:nvSpPr>
        <p:spPr>
          <a:xfrm>
            <a:off x="1254130" y="527417"/>
            <a:ext cx="64508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Aft>
                <a:spcPts val="1200"/>
              </a:spcAft>
            </a:pPr>
            <a:r>
              <a:rPr lang="es-MX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EJEMPLOS DE EJERCICIOS DE CALCULO DE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3420576" y="3887066"/>
            <a:ext cx="24459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1200"/>
              </a:spcAft>
            </a:pPr>
            <a:r>
              <a:rPr lang="es-MX" sz="1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Y OTRAS YERBAS</a:t>
            </a:r>
            <a:endParaRPr lang="es-MX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8326237-9F52-B0AE-F0C2-19B7510173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8288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266229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1A7093B-BF57-0096-C385-8B0CE5D891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14278" y="2356115"/>
            <a:ext cx="7038900" cy="1888714"/>
          </a:xfrm>
        </p:spPr>
        <p:txBody>
          <a:bodyPr>
            <a:normAutofit/>
          </a:bodyPr>
          <a:lstStyle/>
          <a:p>
            <a:pPr marL="146050" indent="0">
              <a:buNone/>
            </a:pPr>
            <a:r>
              <a:rPr lang="es-MX" sz="1800" b="0" i="0" dirty="0">
                <a:solidFill>
                  <a:srgbClr val="EEF0FF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Una secuencia numérica es un conjunto de números ordenados que siguen una regla o patrón determinado. Los números en una secuencia numérica guardan una relación consecutiva entre sí, por lo que pueden ir de un número a otro de 1 en 1, de 2 en 2, o de acuerdo a la serie que se elija.</a:t>
            </a:r>
            <a:endParaRPr lang="es-AR" sz="18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3074" name="Picture 2" descr="12 ideas de Rafita | los simpson, los simpsons, imágenes de los simpson">
            <a:extLst>
              <a:ext uri="{FF2B5EF4-FFF2-40B4-BE49-F238E27FC236}">
                <a16:creationId xmlns:a16="http://schemas.microsoft.com/office/drawing/2014/main" id="{8D53F12C-2133-A814-8E65-F28BA08B57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0568" y="706639"/>
            <a:ext cx="1842610" cy="138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9CD9F4A-EDF3-DB6A-0BB6-BC608A136179}"/>
              </a:ext>
            </a:extLst>
          </p:cNvPr>
          <p:cNvSpPr txBox="1"/>
          <p:nvPr/>
        </p:nvSpPr>
        <p:spPr>
          <a:xfrm>
            <a:off x="1314278" y="937342"/>
            <a:ext cx="49103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¿QUÉ ES UNA </a:t>
            </a:r>
          </a:p>
          <a:p>
            <a:r>
              <a:rPr lang="es-AR" sz="32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SECUENCIA NUMÉRICA? 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F17FC4C-5C27-1D35-AF20-F8E844BE90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354595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771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DE9EFE4-E43A-0B11-D9D4-77ABCA93E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2942" y="980321"/>
            <a:ext cx="7038900" cy="2911200"/>
          </a:xfrm>
        </p:spPr>
        <p:txBody>
          <a:bodyPr/>
          <a:lstStyle/>
          <a:p>
            <a:pPr marL="14605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7/16; 14/15; 21/14; 28/13; ……. Siguiendo este patrón de números ¿cuál sería el quinto número de la serie? </a:t>
            </a:r>
            <a:endParaRPr lang="es-AR" sz="1800" b="1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46050" indent="0">
              <a:buNone/>
            </a:pPr>
            <a:endParaRPr lang="es-AR" sz="1800" dirty="0">
              <a:effectLst/>
              <a:latin typeface="Lato" panose="020F0502020204030203" pitchFamily="34" charset="0"/>
              <a:ea typeface="Times New Roman" panose="02020603050405020304" pitchFamily="18" charset="0"/>
            </a:endParaRPr>
          </a:p>
          <a:p>
            <a:pPr marL="146050" indent="0">
              <a:buNone/>
            </a:pPr>
            <a:endParaRPr lang="es-AR" sz="1800" dirty="0">
              <a:latin typeface="Lato" panose="020F0502020204030203" pitchFamily="34" charset="0"/>
              <a:ea typeface="Times New Roman" panose="02020603050405020304" pitchFamily="18" charset="0"/>
            </a:endParaRPr>
          </a:p>
          <a:p>
            <a:pPr marL="146050" indent="0"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Times New Roman" panose="02020603050405020304" pitchFamily="18" charset="0"/>
              </a:rPr>
              <a:t>A. 35/12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6050" indent="0"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Times New Roman" panose="02020603050405020304" pitchFamily="18" charset="0"/>
              </a:rPr>
              <a:t>B. 29/12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6050" indent="0"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Times New Roman" panose="02020603050405020304" pitchFamily="18" charset="0"/>
              </a:rPr>
              <a:t>C. 31/31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6050" indent="0"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Times New Roman" panose="02020603050405020304" pitchFamily="18" charset="0"/>
              </a:rPr>
              <a:t>D. 29/14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84D59EA-1A6B-7C29-A5B6-C4502F3703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90289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B0A4957-DF3C-D1B3-10CF-CEF5C07B7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2790" y="208535"/>
            <a:ext cx="3976380" cy="2244194"/>
          </a:xfrm>
        </p:spPr>
        <p:txBody>
          <a:bodyPr>
            <a:normAutofit/>
          </a:bodyPr>
          <a:lstStyle/>
          <a:p>
            <a:pPr marL="146050" indent="0"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Vemos que la secuencia es de 2 números que avanza progresivamente de maneras diferentes, por lo que los podemos diferenciar en 2 columnas para ver más claro</a:t>
            </a:r>
            <a:r>
              <a:rPr lang="es-AR" sz="18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…</a:t>
            </a:r>
            <a:endParaRPr lang="es-AR" sz="1800" dirty="0">
              <a:solidFill>
                <a:schemeClr val="bg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146050" indent="0">
              <a:buNone/>
            </a:pPr>
            <a:endParaRPr lang="es-AR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2E99605D-D714-4FDD-9ABE-49E8B073F1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347771"/>
              </p:ext>
            </p:extLst>
          </p:nvPr>
        </p:nvGraphicFramePr>
        <p:xfrm>
          <a:off x="5416022" y="397644"/>
          <a:ext cx="2455644" cy="1645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93716">
                  <a:extLst>
                    <a:ext uri="{9D8B030D-6E8A-4147-A177-3AD203B41FA5}">
                      <a16:colId xmlns:a16="http://schemas.microsoft.com/office/drawing/2014/main" val="2168858529"/>
                    </a:ext>
                  </a:extLst>
                </a:gridCol>
                <a:gridCol w="1261928">
                  <a:extLst>
                    <a:ext uri="{9D8B030D-6E8A-4147-A177-3AD203B41FA5}">
                      <a16:colId xmlns:a16="http://schemas.microsoft.com/office/drawing/2014/main" val="1742081778"/>
                    </a:ext>
                  </a:extLst>
                </a:gridCol>
              </a:tblGrid>
              <a:tr h="539103">
                <a:tc>
                  <a:txBody>
                    <a:bodyPr/>
                    <a:lstStyle/>
                    <a:p>
                      <a:pPr algn="ctr"/>
                      <a:r>
                        <a:rPr lang="es-AR" sz="1800" kern="100" dirty="0">
                          <a:effectLst/>
                        </a:rPr>
                        <a:t>Columna 1</a:t>
                      </a:r>
                      <a:endParaRPr lang="es-AR" sz="11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800" kern="100" dirty="0">
                          <a:effectLst/>
                        </a:rPr>
                        <a:t>Columna </a:t>
                      </a:r>
                    </a:p>
                    <a:p>
                      <a:pPr algn="ctr"/>
                      <a:r>
                        <a:rPr lang="es-AR" sz="1800" kern="100" dirty="0">
                          <a:effectLst/>
                        </a:rPr>
                        <a:t>2</a:t>
                      </a:r>
                      <a:endParaRPr lang="es-AR" sz="11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  <a:alpha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0428231"/>
                  </a:ext>
                </a:extLst>
              </a:tr>
              <a:tr h="269551">
                <a:tc>
                  <a:txBody>
                    <a:bodyPr/>
                    <a:lstStyle/>
                    <a:p>
                      <a:pPr algn="ctr"/>
                      <a:r>
                        <a:rPr lang="es-AR" sz="1800" kern="100" dirty="0">
                          <a:effectLst/>
                        </a:rPr>
                        <a:t>7</a:t>
                      </a:r>
                      <a:endParaRPr lang="es-AR" sz="11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800" kern="100" dirty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s-AR" sz="11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6269929"/>
                  </a:ext>
                </a:extLst>
              </a:tr>
              <a:tr h="269551">
                <a:tc>
                  <a:txBody>
                    <a:bodyPr/>
                    <a:lstStyle/>
                    <a:p>
                      <a:pPr algn="ctr"/>
                      <a:r>
                        <a:rPr lang="es-AR" sz="1800" kern="100" dirty="0">
                          <a:effectLst/>
                        </a:rPr>
                        <a:t>14</a:t>
                      </a:r>
                      <a:endParaRPr lang="es-AR" sz="11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800" kern="10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s-AR" sz="11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5357703"/>
                  </a:ext>
                </a:extLst>
              </a:tr>
              <a:tr h="269551">
                <a:tc>
                  <a:txBody>
                    <a:bodyPr/>
                    <a:lstStyle/>
                    <a:p>
                      <a:pPr algn="ctr"/>
                      <a:r>
                        <a:rPr lang="es-AR" sz="1800" kern="100" dirty="0">
                          <a:effectLst/>
                        </a:rPr>
                        <a:t>21</a:t>
                      </a:r>
                      <a:endParaRPr lang="es-AR" sz="11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800" kern="10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s-AR" sz="11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6143277"/>
                  </a:ext>
                </a:extLst>
              </a:tr>
              <a:tr h="269551">
                <a:tc>
                  <a:txBody>
                    <a:bodyPr/>
                    <a:lstStyle/>
                    <a:p>
                      <a:pPr algn="ctr"/>
                      <a:r>
                        <a:rPr lang="es-AR" sz="1800" kern="100" dirty="0">
                          <a:effectLst/>
                        </a:rPr>
                        <a:t>28</a:t>
                      </a:r>
                      <a:endParaRPr lang="es-AR" sz="11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800" kern="100" dirty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s-AR" sz="11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1716532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B2EAB030-58C4-AD8E-7C6F-5F900B0F3840}"/>
              </a:ext>
            </a:extLst>
          </p:cNvPr>
          <p:cNvSpPr txBox="1"/>
          <p:nvPr/>
        </p:nvSpPr>
        <p:spPr>
          <a:xfrm>
            <a:off x="419448" y="2608977"/>
            <a:ext cx="3909271" cy="1754326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Podemos notar que en la </a:t>
            </a:r>
            <a:r>
              <a:rPr lang="es-AR" sz="20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columna 1</a:t>
            </a: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la secuencia de números aumenta de a 7. Para calcular el número siguiente hay que sumarle 7 al último número. (28+7=35)</a:t>
            </a:r>
            <a:endParaRPr lang="es-AR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AR" dirty="0"/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C421F84A-FEF5-4EAB-47E4-02E29F7843FA}"/>
              </a:ext>
            </a:extLst>
          </p:cNvPr>
          <p:cNvCxnSpPr>
            <a:cxnSpLocks/>
          </p:cNvCxnSpPr>
          <p:nvPr/>
        </p:nvCxnSpPr>
        <p:spPr>
          <a:xfrm flipH="1">
            <a:off x="3833767" y="1493240"/>
            <a:ext cx="1342239" cy="108218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214E5E71-EF53-46C4-4B29-2A9511E085C3}"/>
              </a:ext>
            </a:extLst>
          </p:cNvPr>
          <p:cNvSpPr txBox="1"/>
          <p:nvPr/>
        </p:nvSpPr>
        <p:spPr>
          <a:xfrm>
            <a:off x="4588778" y="2571750"/>
            <a:ext cx="4462943" cy="1169551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La secuencia de números de la </a:t>
            </a:r>
            <a:r>
              <a:rPr lang="es-AR" sz="20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columna 2</a:t>
            </a: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disminuye de a 1. Para calcular en número siguiente hay que restarle 1. ( 13–1 =12).</a:t>
            </a:r>
            <a:endParaRPr lang="es-AR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AR" dirty="0"/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B899A1F4-5B5A-84FD-7909-B3A95F4DCCCA}"/>
              </a:ext>
            </a:extLst>
          </p:cNvPr>
          <p:cNvCxnSpPr>
            <a:cxnSpLocks/>
          </p:cNvCxnSpPr>
          <p:nvPr/>
        </p:nvCxnSpPr>
        <p:spPr>
          <a:xfrm>
            <a:off x="7933354" y="1106834"/>
            <a:ext cx="508936" cy="140540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3096DCC-F46D-4EE6-5417-4CB9D8853C20}"/>
              </a:ext>
            </a:extLst>
          </p:cNvPr>
          <p:cNvSpPr txBox="1"/>
          <p:nvPr/>
        </p:nvSpPr>
        <p:spPr>
          <a:xfrm>
            <a:off x="1070525" y="4528875"/>
            <a:ext cx="728491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O sea que los números que siguen en la secuencia son </a:t>
            </a:r>
            <a:r>
              <a:rPr lang="es-AR" sz="20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35/12</a:t>
            </a:r>
            <a:endParaRPr lang="es-AR" sz="20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438E3D8-3958-60CC-F44B-4BD780E863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3354" y="4332561"/>
            <a:ext cx="1226822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598019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8" grpId="0" animBg="1"/>
      <p:bldP spid="13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DE9EFE4-E43A-0B11-D9D4-77ABCA93E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2942" y="980321"/>
            <a:ext cx="7038900" cy="2911200"/>
          </a:xfrm>
        </p:spPr>
        <p:txBody>
          <a:bodyPr>
            <a:normAutofit fontScale="92500" lnSpcReduction="10000"/>
          </a:bodyPr>
          <a:lstStyle/>
          <a:p>
            <a:pPr marL="14605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7/16; 14/15; 21/14; 28/13; ……. Siguiendo este patrón de números ¿cuál sería el quinto número de la serie? </a:t>
            </a:r>
            <a:endParaRPr lang="es-AR" sz="1800" b="1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46050" indent="0">
              <a:buNone/>
            </a:pPr>
            <a:endParaRPr lang="es-AR" sz="1800" dirty="0">
              <a:effectLst/>
              <a:latin typeface="Lato" panose="020F0502020204030203" pitchFamily="34" charset="0"/>
              <a:ea typeface="Times New Roman" panose="02020603050405020304" pitchFamily="18" charset="0"/>
            </a:endParaRPr>
          </a:p>
          <a:p>
            <a:pPr marL="146050" indent="0">
              <a:buNone/>
            </a:pPr>
            <a:endParaRPr lang="es-AR" sz="1800" dirty="0">
              <a:latin typeface="Lato" panose="020F0502020204030203" pitchFamily="34" charset="0"/>
              <a:ea typeface="Times New Roman" panose="02020603050405020304" pitchFamily="18" charset="0"/>
            </a:endParaRPr>
          </a:p>
          <a:p>
            <a:pPr marL="146050" indent="0">
              <a:lnSpc>
                <a:spcPct val="150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Times New Roman" panose="02020603050405020304" pitchFamily="18" charset="0"/>
              </a:rPr>
              <a:t>A. 35/12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6050" indent="0">
              <a:lnSpc>
                <a:spcPct val="150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Times New Roman" panose="02020603050405020304" pitchFamily="18" charset="0"/>
              </a:rPr>
              <a:t>B. 29/12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6050" indent="0">
              <a:lnSpc>
                <a:spcPct val="150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Times New Roman" panose="02020603050405020304" pitchFamily="18" charset="0"/>
              </a:rPr>
              <a:t>C. 31/31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6050" indent="0">
              <a:lnSpc>
                <a:spcPct val="150000"/>
              </a:lnSpc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Times New Roman" panose="02020603050405020304" pitchFamily="18" charset="0"/>
              </a:rPr>
              <a:t>D. 29/14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AR" dirty="0"/>
          </a:p>
        </p:txBody>
      </p:sp>
      <p:sp>
        <p:nvSpPr>
          <p:cNvPr id="4" name="3 Rectángulo redondeado"/>
          <p:cNvSpPr/>
          <p:nvPr/>
        </p:nvSpPr>
        <p:spPr>
          <a:xfrm>
            <a:off x="1109605" y="2229453"/>
            <a:ext cx="3883631" cy="390418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9AEB35F-AB2A-1145-49D2-13CDBC5D8A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078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3F3C458-7E94-32F4-64EC-54F85E010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5555" y="980321"/>
            <a:ext cx="7038900" cy="2911200"/>
          </a:xfrm>
        </p:spPr>
        <p:txBody>
          <a:bodyPr/>
          <a:lstStyle/>
          <a:p>
            <a:pPr marL="0" lvl="0" indent="0">
              <a:lnSpc>
                <a:spcPts val="1800"/>
              </a:lnSpc>
              <a:spcBef>
                <a:spcPts val="500"/>
              </a:spcBef>
              <a:buNone/>
            </a:pPr>
            <a:r>
              <a:rPr lang="es-AR" sz="18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Completar la siguiente serie numérica: 30, -19, 32, -24, 34, ---</a:t>
            </a:r>
          </a:p>
          <a:p>
            <a:pPr marL="146050" indent="0"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</a:t>
            </a:r>
            <a:endParaRPr lang="es-AR" sz="18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146050" indent="0">
              <a:buNone/>
            </a:pPr>
            <a:endParaRPr lang="es-AR" sz="1800" dirty="0">
              <a:solidFill>
                <a:schemeClr val="bg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146050" indent="0"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A.  36</a:t>
            </a:r>
          </a:p>
          <a:p>
            <a:pPr marL="146050" indent="0">
              <a:buNone/>
            </a:pPr>
            <a:r>
              <a:rPr lang="es-AR" sz="18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B.</a:t>
            </a: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-29</a:t>
            </a: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C.  28</a:t>
            </a:r>
            <a:endParaRPr lang="es-AR" sz="18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1460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  -35</a:t>
            </a:r>
          </a:p>
          <a:p>
            <a:pPr marL="146050" indent="0">
              <a:buNone/>
            </a:pPr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EA9A69A-8C78-B1DC-951A-18FE371E6D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2201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D2F9C65-DC06-41A5-DBCC-2DEE12FB7B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30389" y="191756"/>
            <a:ext cx="2712438" cy="2106827"/>
          </a:xfrm>
        </p:spPr>
        <p:txBody>
          <a:bodyPr>
            <a:normAutofit/>
          </a:bodyPr>
          <a:lstStyle/>
          <a:p>
            <a:pPr marL="146050" indent="0">
              <a:buNone/>
            </a:pPr>
            <a:r>
              <a:rPr lang="es-AR" sz="1800" kern="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Aptos" panose="020B0004020202020204" pitchFamily="34" charset="0"/>
                <a:cs typeface="Aptos" panose="020B0004020202020204" pitchFamily="34" charset="0"/>
              </a:rPr>
              <a:t>Vemos </a:t>
            </a:r>
            <a:r>
              <a:rPr lang="es-AR" sz="1800" kern="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que los números alternan entre positivos y negativos</a:t>
            </a:r>
            <a:r>
              <a:rPr lang="es-AR" sz="1800" kern="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Aptos" panose="020B0004020202020204" pitchFamily="34" charset="0"/>
                <a:cs typeface="Aptos" panose="020B0004020202020204" pitchFamily="34" charset="0"/>
              </a:rPr>
              <a:t>, por lo que los podemos diferenciar en 2 columnas diferentes </a:t>
            </a:r>
            <a:endParaRPr lang="es-AR" sz="1800" dirty="0">
              <a:solidFill>
                <a:schemeClr val="bg1"/>
              </a:solidFill>
            </a:endParaRP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B7BFBA42-E161-9A8B-11D6-CF49084A20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804578"/>
              </p:ext>
            </p:extLst>
          </p:nvPr>
        </p:nvGraphicFramePr>
        <p:xfrm>
          <a:off x="4696375" y="855648"/>
          <a:ext cx="3029886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7921">
                  <a:extLst>
                    <a:ext uri="{9D8B030D-6E8A-4147-A177-3AD203B41FA5}">
                      <a16:colId xmlns:a16="http://schemas.microsoft.com/office/drawing/2014/main" val="270038960"/>
                    </a:ext>
                  </a:extLst>
                </a:gridCol>
                <a:gridCol w="1551965">
                  <a:extLst>
                    <a:ext uri="{9D8B030D-6E8A-4147-A177-3AD203B41FA5}">
                      <a16:colId xmlns:a16="http://schemas.microsoft.com/office/drawing/2014/main" val="100073933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s-AR" sz="1800" kern="100" dirty="0">
                          <a:effectLst/>
                        </a:rPr>
                        <a:t>POSITIVOS</a:t>
                      </a:r>
                      <a:endParaRPr lang="es-AR" sz="11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800" kern="100" dirty="0">
                          <a:effectLst/>
                        </a:rPr>
                        <a:t>NEGATIVOS</a:t>
                      </a:r>
                      <a:endParaRPr lang="es-AR" sz="11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800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AR" sz="1800" kern="100">
                          <a:effectLst/>
                        </a:rPr>
                        <a:t>30</a:t>
                      </a:r>
                      <a:endParaRPr lang="es-AR" sz="11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800" b="1" kern="100" dirty="0">
                          <a:solidFill>
                            <a:schemeClr val="bg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-19</a:t>
                      </a:r>
                      <a:endParaRPr lang="es-AR" sz="1100" b="1" kern="100" dirty="0">
                        <a:solidFill>
                          <a:schemeClr val="bg1"/>
                        </a:solidFill>
                        <a:effectLst/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54699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AR" sz="1800" kern="100">
                          <a:effectLst/>
                        </a:rPr>
                        <a:t>32</a:t>
                      </a:r>
                      <a:endParaRPr lang="es-AR" sz="11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800" b="1" kern="100" dirty="0">
                          <a:solidFill>
                            <a:schemeClr val="bg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-24</a:t>
                      </a:r>
                      <a:endParaRPr lang="es-AR" sz="1100" b="1" kern="100" dirty="0">
                        <a:solidFill>
                          <a:schemeClr val="bg1"/>
                        </a:solidFill>
                        <a:effectLst/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62075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AR" sz="1800" kern="100">
                          <a:effectLst/>
                        </a:rPr>
                        <a:t>34</a:t>
                      </a:r>
                      <a:endParaRPr lang="es-AR" sz="11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800" b="1" kern="100" dirty="0">
                          <a:solidFill>
                            <a:schemeClr val="bg1"/>
                          </a:solidFill>
                          <a:effectLst/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 </a:t>
                      </a:r>
                      <a:endParaRPr lang="es-AR" sz="1100" b="1" kern="100" dirty="0">
                        <a:solidFill>
                          <a:schemeClr val="bg1"/>
                        </a:solidFill>
                        <a:effectLst/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7697902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F5883DE3-48C8-A57C-1CCB-684A05BA7601}"/>
              </a:ext>
            </a:extLst>
          </p:cNvPr>
          <p:cNvSpPr txBox="1"/>
          <p:nvPr/>
        </p:nvSpPr>
        <p:spPr>
          <a:xfrm>
            <a:off x="-58722" y="2608977"/>
            <a:ext cx="438744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spcBef>
                <a:spcPts val="500"/>
              </a:spcBef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Podemos notar que en la columna de </a:t>
            </a:r>
            <a:r>
              <a:rPr lang="es-AR" sz="20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positivos</a:t>
            </a: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la secuencia de números aumenta de 2. Para calcular en numero siguiente hay que sumarle 2. (32+2=34)</a:t>
            </a:r>
            <a:endParaRPr lang="es-AR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AR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D0594E1B-DF41-8788-C03F-3F2468676D3E}"/>
              </a:ext>
            </a:extLst>
          </p:cNvPr>
          <p:cNvSpPr/>
          <p:nvPr/>
        </p:nvSpPr>
        <p:spPr>
          <a:xfrm>
            <a:off x="335560" y="2608977"/>
            <a:ext cx="3993159" cy="154147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F22AF12-28F1-A7A3-7D75-30F576BF9904}"/>
              </a:ext>
            </a:extLst>
          </p:cNvPr>
          <p:cNvSpPr txBox="1"/>
          <p:nvPr/>
        </p:nvSpPr>
        <p:spPr>
          <a:xfrm>
            <a:off x="4013403" y="2518650"/>
            <a:ext cx="5234730" cy="1756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spcBef>
                <a:spcPts val="500"/>
              </a:spcBef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La secuencia de números </a:t>
            </a:r>
            <a:r>
              <a:rPr lang="es-AR" sz="18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negativos</a:t>
            </a: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disminuye de a 5. Para calcular en número siguiente hay que restarle 5.  En este caso estamos restando 2 números negativos.</a:t>
            </a:r>
          </a:p>
          <a:p>
            <a:pPr marL="457200">
              <a:spcBef>
                <a:spcPts val="500"/>
              </a:spcBef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(-24 – 5 = -29)</a:t>
            </a:r>
            <a:endParaRPr lang="es-AR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AR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23FE4CDE-AFD5-9667-80AD-8DDC53F07F3F}"/>
              </a:ext>
            </a:extLst>
          </p:cNvPr>
          <p:cNvSpPr/>
          <p:nvPr/>
        </p:nvSpPr>
        <p:spPr>
          <a:xfrm>
            <a:off x="4454554" y="2517145"/>
            <a:ext cx="4572000" cy="159675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7F41473-8901-AF44-FAFD-E609DD830F2F}"/>
              </a:ext>
            </a:extLst>
          </p:cNvPr>
          <p:cNvSpPr txBox="1"/>
          <p:nvPr/>
        </p:nvSpPr>
        <p:spPr>
          <a:xfrm>
            <a:off x="1070525" y="4306696"/>
            <a:ext cx="728491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O sea que el numero que sigue en la secuencia son </a:t>
            </a:r>
            <a:r>
              <a:rPr lang="es-AR" sz="24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-29</a:t>
            </a:r>
            <a:endParaRPr lang="es-AR" sz="24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AR" dirty="0"/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049E4188-65DC-AAB6-3ED4-C0FD7A655292}"/>
              </a:ext>
            </a:extLst>
          </p:cNvPr>
          <p:cNvCxnSpPr>
            <a:cxnSpLocks/>
          </p:cNvCxnSpPr>
          <p:nvPr/>
        </p:nvCxnSpPr>
        <p:spPr>
          <a:xfrm flipH="1">
            <a:off x="3833767" y="1029604"/>
            <a:ext cx="862608" cy="15458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143E3549-37D6-41BB-9B82-70E61C5A2651}"/>
              </a:ext>
            </a:extLst>
          </p:cNvPr>
          <p:cNvCxnSpPr>
            <a:cxnSpLocks/>
          </p:cNvCxnSpPr>
          <p:nvPr/>
        </p:nvCxnSpPr>
        <p:spPr>
          <a:xfrm>
            <a:off x="7752760" y="1082950"/>
            <a:ext cx="727049" cy="1403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" name="Imagen 1">
            <a:extLst>
              <a:ext uri="{FF2B5EF4-FFF2-40B4-BE49-F238E27FC236}">
                <a16:creationId xmlns:a16="http://schemas.microsoft.com/office/drawing/2014/main" id="{5A93B6D8-D5F8-E468-EB1F-5A3DD850E3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021537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9" grpId="0" animBg="1"/>
      <p:bldP spid="10" grpId="0"/>
      <p:bldP spid="11" grpId="0" animBg="1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238777" y="880073"/>
            <a:ext cx="7038900" cy="3900681"/>
          </a:xfrm>
        </p:spPr>
        <p:txBody>
          <a:bodyPr/>
          <a:lstStyle/>
          <a:p>
            <a:pPr marL="146050" indent="0" algn="just">
              <a:buNone/>
            </a:pPr>
            <a:r>
              <a:rPr lang="es-AR" sz="1800" b="1" dirty="0"/>
              <a:t>Juan tuvo dos aumentos paritarios acumulativos en el mes de febrero del 12% cada uno. ¿El aumento fue igual, mayor o menor al 24%? ¿Cuál fue el aumento real recibido?</a:t>
            </a:r>
          </a:p>
          <a:p>
            <a:pPr marL="146050" indent="0">
              <a:buNone/>
            </a:pPr>
            <a:r>
              <a:rPr lang="es-AR" sz="1800" dirty="0"/>
              <a:t> </a:t>
            </a:r>
          </a:p>
          <a:p>
            <a:pPr marL="146050" indent="0">
              <a:buNone/>
            </a:pPr>
            <a:endParaRPr lang="es-AR" sz="1800" dirty="0"/>
          </a:p>
          <a:p>
            <a:pPr marL="146050" indent="0">
              <a:buNone/>
            </a:pPr>
            <a:r>
              <a:rPr lang="es-AR" sz="1800" dirty="0"/>
              <a:t>A) Fue igual a 24 %</a:t>
            </a:r>
          </a:p>
          <a:p>
            <a:pPr marL="146050" indent="0">
              <a:buNone/>
            </a:pPr>
            <a:r>
              <a:rPr lang="es-AR" sz="1800" dirty="0"/>
              <a:t>B) Fue mayor al 24% recibió 48%</a:t>
            </a:r>
          </a:p>
          <a:p>
            <a:pPr marL="146050" indent="0">
              <a:buNone/>
            </a:pPr>
            <a:r>
              <a:rPr lang="es-AR" sz="1800" dirty="0"/>
              <a:t>C) Fue menor al 24% recibió el 12%</a:t>
            </a:r>
          </a:p>
          <a:p>
            <a:pPr marL="146050" indent="0">
              <a:buNone/>
            </a:pPr>
            <a:r>
              <a:rPr lang="es-AR" sz="1800" dirty="0"/>
              <a:t>D) Fue mayor al 24% recibió 25,4%</a:t>
            </a: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5F071F8-0D0F-75A4-E50F-0E348BFB56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299510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96894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3F3C458-7E94-32F4-64EC-54F85E010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5555" y="980321"/>
            <a:ext cx="7038900" cy="2911200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ts val="1800"/>
              </a:lnSpc>
              <a:spcBef>
                <a:spcPts val="500"/>
              </a:spcBef>
              <a:buNone/>
            </a:pPr>
            <a:r>
              <a:rPr lang="es-AR" sz="18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Completar la siguiente serie numérica: 30, -19, 32, -24, 34, ---</a:t>
            </a:r>
          </a:p>
          <a:p>
            <a:pPr marL="146050" indent="0"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</a:t>
            </a:r>
            <a:endParaRPr lang="es-AR" sz="18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146050" indent="0">
              <a:buNone/>
            </a:pPr>
            <a:endParaRPr lang="es-AR" sz="1800" dirty="0">
              <a:solidFill>
                <a:schemeClr val="bg1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146050" indent="0">
              <a:lnSpc>
                <a:spcPct val="150000"/>
              </a:lnSpc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A.  36</a:t>
            </a:r>
          </a:p>
          <a:p>
            <a:pPr marL="146050" indent="0">
              <a:lnSpc>
                <a:spcPct val="150000"/>
              </a:lnSpc>
              <a:buNone/>
            </a:pPr>
            <a:r>
              <a:rPr lang="es-AR" sz="18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B.</a:t>
            </a: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-29</a:t>
            </a:r>
          </a:p>
          <a:p>
            <a:pPr marL="14605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C.  28</a:t>
            </a:r>
            <a:endParaRPr lang="es-AR" sz="18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14605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  -35</a:t>
            </a:r>
          </a:p>
          <a:p>
            <a:pPr marL="146050" indent="0">
              <a:buNone/>
            </a:pPr>
            <a:endParaRPr lang="es-AR" dirty="0"/>
          </a:p>
        </p:txBody>
      </p:sp>
      <p:sp>
        <p:nvSpPr>
          <p:cNvPr id="4" name="3 Rectángulo redondeado"/>
          <p:cNvSpPr/>
          <p:nvPr/>
        </p:nvSpPr>
        <p:spPr>
          <a:xfrm>
            <a:off x="1109604" y="2332194"/>
            <a:ext cx="3883631" cy="390418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D25873F-70F5-C867-97FA-49783D1AC6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224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9ECFDE-7557-A674-3252-DD297E93D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38778" y="971932"/>
            <a:ext cx="7038900" cy="2911200"/>
          </a:xfrm>
        </p:spPr>
        <p:txBody>
          <a:bodyPr/>
          <a:lstStyle/>
          <a:p>
            <a:pPr marL="0" lvl="0" indent="0">
              <a:lnSpc>
                <a:spcPts val="1800"/>
              </a:lnSpc>
              <a:spcAft>
                <a:spcPts val="800"/>
              </a:spcAft>
              <a:buNone/>
            </a:pPr>
            <a:r>
              <a:rPr lang="es-AR" sz="18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El código para madre es </a:t>
            </a:r>
            <a:r>
              <a:rPr lang="es-AR" sz="20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* + $ ¿=</a:t>
            </a:r>
            <a:r>
              <a:rPr lang="es-AR" sz="18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¿Cuál será el código para dama?</a:t>
            </a:r>
            <a:endParaRPr lang="es-AR" sz="1800" b="1" dirty="0">
              <a:solidFill>
                <a:schemeClr val="bg1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ts val="1800"/>
              </a:lnSpc>
              <a:spcAft>
                <a:spcPts val="800"/>
              </a:spcAft>
              <a:buNone/>
            </a:pPr>
            <a:endParaRPr lang="es-AR" sz="1800" b="1" dirty="0">
              <a:solidFill>
                <a:schemeClr val="bg1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ts val="1800"/>
              </a:lnSpc>
              <a:spcAft>
                <a:spcPts val="800"/>
              </a:spcAft>
              <a:buNone/>
            </a:pPr>
            <a:endParaRPr lang="es-AR" sz="1800" b="1" dirty="0">
              <a:solidFill>
                <a:schemeClr val="bg1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ts val="18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s-AR" sz="1800" b="1" dirty="0">
                <a:solidFill>
                  <a:schemeClr val="bg1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$+*+</a:t>
            </a:r>
            <a:endParaRPr lang="es-AR" sz="1800" dirty="0">
              <a:solidFill>
                <a:schemeClr val="bg1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ts val="18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B. ++$=</a:t>
            </a:r>
            <a:endParaRPr lang="es-AR" sz="1800" dirty="0">
              <a:solidFill>
                <a:schemeClr val="bg1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ts val="18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¿+*+</a:t>
            </a:r>
            <a:endParaRPr lang="es-AR" sz="1800" dirty="0">
              <a:solidFill>
                <a:schemeClr val="bg1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ts val="18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=$*+</a:t>
            </a:r>
            <a:endParaRPr lang="es-AR" sz="18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46050" indent="0">
              <a:buNone/>
            </a:pPr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FF65ECD-C8CE-4773-1804-C7AAF69C99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4357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0209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4B42AF2-91A4-FE13-6292-5218696010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4220" y="602816"/>
            <a:ext cx="7628226" cy="1217595"/>
          </a:xfrm>
        </p:spPr>
        <p:txBody>
          <a:bodyPr>
            <a:normAutofit fontScale="92500"/>
          </a:bodyPr>
          <a:lstStyle/>
          <a:p>
            <a:pPr marL="146050" indent="0">
              <a:buNone/>
            </a:pPr>
            <a:r>
              <a:rPr lang="es-AR" sz="19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Vemos que la palabra "madre" tiene 5 letras y que su código es * + $ ¿ =</a:t>
            </a:r>
            <a:endParaRPr lang="es-AR" sz="19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6050" indent="0">
              <a:buNone/>
            </a:pPr>
            <a:endParaRPr lang="es-AR" sz="1900" dirty="0">
              <a:solidFill>
                <a:schemeClr val="bg1"/>
              </a:solidFill>
              <a:effectLst/>
              <a:latin typeface="Lato" panose="020F0502020204030203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146050" indent="0">
              <a:buNone/>
            </a:pPr>
            <a:r>
              <a:rPr lang="es-AR" sz="19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Asumimos que a cada letra le corresponde un símbolo:</a:t>
            </a:r>
            <a:endParaRPr lang="es-AR" sz="19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6050" indent="0">
              <a:buNone/>
            </a:pPr>
            <a:endParaRPr lang="es-AR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BD3AC59-164F-6878-0665-5DEA829C54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448674"/>
              </p:ext>
            </p:extLst>
          </p:nvPr>
        </p:nvGraphicFramePr>
        <p:xfrm>
          <a:off x="6019698" y="1971686"/>
          <a:ext cx="2068396" cy="7692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0935">
                  <a:extLst>
                    <a:ext uri="{9D8B030D-6E8A-4147-A177-3AD203B41FA5}">
                      <a16:colId xmlns:a16="http://schemas.microsoft.com/office/drawing/2014/main" val="1460506879"/>
                    </a:ext>
                  </a:extLst>
                </a:gridCol>
                <a:gridCol w="417601">
                  <a:extLst>
                    <a:ext uri="{9D8B030D-6E8A-4147-A177-3AD203B41FA5}">
                      <a16:colId xmlns:a16="http://schemas.microsoft.com/office/drawing/2014/main" val="1109829783"/>
                    </a:ext>
                  </a:extLst>
                </a:gridCol>
                <a:gridCol w="416620">
                  <a:extLst>
                    <a:ext uri="{9D8B030D-6E8A-4147-A177-3AD203B41FA5}">
                      <a16:colId xmlns:a16="http://schemas.microsoft.com/office/drawing/2014/main" val="164004046"/>
                    </a:ext>
                  </a:extLst>
                </a:gridCol>
                <a:gridCol w="416620">
                  <a:extLst>
                    <a:ext uri="{9D8B030D-6E8A-4147-A177-3AD203B41FA5}">
                      <a16:colId xmlns:a16="http://schemas.microsoft.com/office/drawing/2014/main" val="3120664355"/>
                    </a:ext>
                  </a:extLst>
                </a:gridCol>
                <a:gridCol w="416620">
                  <a:extLst>
                    <a:ext uri="{9D8B030D-6E8A-4147-A177-3AD203B41FA5}">
                      <a16:colId xmlns:a16="http://schemas.microsoft.com/office/drawing/2014/main" val="4232282852"/>
                    </a:ext>
                  </a:extLst>
                </a:gridCol>
              </a:tblGrid>
              <a:tr h="384621">
                <a:tc>
                  <a:txBody>
                    <a:bodyPr/>
                    <a:lstStyle/>
                    <a:p>
                      <a:pPr algn="ctr"/>
                      <a:r>
                        <a:rPr lang="es-AR" sz="2500" kern="100" dirty="0">
                          <a:effectLst/>
                        </a:rPr>
                        <a:t>M</a:t>
                      </a:r>
                      <a:endParaRPr lang="es-AR" sz="15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733" marR="9573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500" kern="100" dirty="0">
                          <a:effectLst/>
                        </a:rPr>
                        <a:t>A</a:t>
                      </a:r>
                      <a:endParaRPr lang="es-AR" sz="15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733" marR="9573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500" kern="100" dirty="0">
                          <a:effectLst/>
                        </a:rPr>
                        <a:t>D</a:t>
                      </a:r>
                      <a:endParaRPr lang="es-AR" sz="15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733" marR="9573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500" kern="100">
                          <a:effectLst/>
                        </a:rPr>
                        <a:t>R</a:t>
                      </a:r>
                      <a:endParaRPr lang="es-AR" sz="15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733" marR="9573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500" kern="100">
                          <a:effectLst/>
                        </a:rPr>
                        <a:t>E</a:t>
                      </a:r>
                      <a:endParaRPr lang="es-AR" sz="15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733" marR="9573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1284884"/>
                  </a:ext>
                </a:extLst>
              </a:tr>
              <a:tr h="384621">
                <a:tc>
                  <a:txBody>
                    <a:bodyPr/>
                    <a:lstStyle/>
                    <a:p>
                      <a:pPr algn="ctr"/>
                      <a:r>
                        <a:rPr lang="es-AR" sz="2500" kern="100">
                          <a:effectLst/>
                        </a:rPr>
                        <a:t>*</a:t>
                      </a:r>
                      <a:endParaRPr lang="es-AR" sz="15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733" marR="9573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500" kern="100" dirty="0">
                          <a:solidFill>
                            <a:schemeClr val="bg1"/>
                          </a:solidFill>
                          <a:effectLst/>
                        </a:rPr>
                        <a:t>+</a:t>
                      </a:r>
                      <a:endParaRPr lang="es-AR" sz="15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733" marR="9573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500" kern="100" dirty="0">
                          <a:solidFill>
                            <a:schemeClr val="bg1"/>
                          </a:solidFill>
                          <a:effectLst/>
                        </a:rPr>
                        <a:t>$</a:t>
                      </a:r>
                      <a:endParaRPr lang="es-AR" sz="15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733" marR="9573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500" kern="100" dirty="0">
                          <a:solidFill>
                            <a:schemeClr val="bg1"/>
                          </a:solidFill>
                          <a:effectLst/>
                        </a:rPr>
                        <a:t>¿</a:t>
                      </a:r>
                      <a:endParaRPr lang="es-AR" sz="15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733" marR="9573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500" kern="100" dirty="0">
                          <a:solidFill>
                            <a:schemeClr val="bg1"/>
                          </a:solidFill>
                          <a:effectLst/>
                        </a:rPr>
                        <a:t>=</a:t>
                      </a:r>
                      <a:endParaRPr lang="es-AR" sz="15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733" marR="9573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407190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80D37C58-8352-CE15-8DBD-1A00B093242D}"/>
              </a:ext>
            </a:extLst>
          </p:cNvPr>
          <p:cNvSpPr txBox="1"/>
          <p:nvPr/>
        </p:nvSpPr>
        <p:spPr>
          <a:xfrm>
            <a:off x="1572809" y="2632144"/>
            <a:ext cx="444616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Entonces reemplazamos las letras de la palabra DAMA por los símbolos que le corresponden a cada letra….</a:t>
            </a:r>
            <a:endParaRPr lang="es-AR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AR" dirty="0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C9BF495C-F1EC-4F86-1352-B2CCE0D23D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436405"/>
              </p:ext>
            </p:extLst>
          </p:nvPr>
        </p:nvGraphicFramePr>
        <p:xfrm>
          <a:off x="6018974" y="3441727"/>
          <a:ext cx="2069120" cy="10778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2238">
                  <a:extLst>
                    <a:ext uri="{9D8B030D-6E8A-4147-A177-3AD203B41FA5}">
                      <a16:colId xmlns:a16="http://schemas.microsoft.com/office/drawing/2014/main" val="722760001"/>
                    </a:ext>
                  </a:extLst>
                </a:gridCol>
                <a:gridCol w="523112">
                  <a:extLst>
                    <a:ext uri="{9D8B030D-6E8A-4147-A177-3AD203B41FA5}">
                      <a16:colId xmlns:a16="http://schemas.microsoft.com/office/drawing/2014/main" val="1702630583"/>
                    </a:ext>
                  </a:extLst>
                </a:gridCol>
                <a:gridCol w="521885">
                  <a:extLst>
                    <a:ext uri="{9D8B030D-6E8A-4147-A177-3AD203B41FA5}">
                      <a16:colId xmlns:a16="http://schemas.microsoft.com/office/drawing/2014/main" val="3379623061"/>
                    </a:ext>
                  </a:extLst>
                </a:gridCol>
                <a:gridCol w="521885">
                  <a:extLst>
                    <a:ext uri="{9D8B030D-6E8A-4147-A177-3AD203B41FA5}">
                      <a16:colId xmlns:a16="http://schemas.microsoft.com/office/drawing/2014/main" val="1172484605"/>
                    </a:ext>
                  </a:extLst>
                </a:gridCol>
              </a:tblGrid>
              <a:tr h="538944">
                <a:tc>
                  <a:txBody>
                    <a:bodyPr/>
                    <a:lstStyle/>
                    <a:p>
                      <a:pPr algn="ctr"/>
                      <a:r>
                        <a:rPr lang="es-AR" sz="3500" kern="100" dirty="0">
                          <a:solidFill>
                            <a:schemeClr val="bg1"/>
                          </a:solidFill>
                          <a:effectLst/>
                        </a:rPr>
                        <a:t>D</a:t>
                      </a:r>
                      <a:endParaRPr lang="es-AR" sz="2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32620" marR="13262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3500" kern="100" dirty="0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endParaRPr lang="es-AR" sz="2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32620" marR="13262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3500" kern="100">
                          <a:solidFill>
                            <a:schemeClr val="bg1"/>
                          </a:solidFill>
                          <a:effectLst/>
                        </a:rPr>
                        <a:t>M</a:t>
                      </a:r>
                      <a:endParaRPr lang="es-AR" sz="2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32620" marR="13262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3500" kern="100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endParaRPr lang="es-AR" sz="2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32620" marR="13262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147589"/>
                  </a:ext>
                </a:extLst>
              </a:tr>
              <a:tr h="538944">
                <a:tc>
                  <a:txBody>
                    <a:bodyPr/>
                    <a:lstStyle/>
                    <a:p>
                      <a:pPr algn="ctr"/>
                      <a:r>
                        <a:rPr lang="es-AR" sz="3500" kern="100" dirty="0">
                          <a:solidFill>
                            <a:schemeClr val="bg1"/>
                          </a:solidFill>
                          <a:effectLst/>
                        </a:rPr>
                        <a:t>$</a:t>
                      </a:r>
                      <a:endParaRPr lang="es-AR" sz="2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32620" marR="13262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3500" kern="100">
                          <a:solidFill>
                            <a:schemeClr val="bg1"/>
                          </a:solidFill>
                          <a:effectLst/>
                        </a:rPr>
                        <a:t>+</a:t>
                      </a:r>
                      <a:endParaRPr lang="es-AR" sz="2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32620" marR="13262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3500" kern="100">
                          <a:solidFill>
                            <a:schemeClr val="bg1"/>
                          </a:solidFill>
                          <a:effectLst/>
                        </a:rPr>
                        <a:t>*</a:t>
                      </a:r>
                      <a:endParaRPr lang="es-AR" sz="2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32620" marR="13262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3500" kern="100" dirty="0">
                          <a:solidFill>
                            <a:schemeClr val="bg1"/>
                          </a:solidFill>
                          <a:effectLst/>
                        </a:rPr>
                        <a:t>+</a:t>
                      </a:r>
                      <a:endParaRPr lang="es-AR" sz="2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32620" marR="13262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4795229"/>
                  </a:ext>
                </a:extLst>
              </a:tr>
            </a:tbl>
          </a:graphicData>
        </a:graphic>
      </p:graphicFrame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8662C931-3EB0-C954-04D7-428A79CCB8DE}"/>
              </a:ext>
            </a:extLst>
          </p:cNvPr>
          <p:cNvCxnSpPr/>
          <p:nvPr/>
        </p:nvCxnSpPr>
        <p:spPr>
          <a:xfrm>
            <a:off x="6233020" y="2740928"/>
            <a:ext cx="1057013" cy="7007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781A3E95-B60B-F6AF-342C-99145BE2CB5D}"/>
              </a:ext>
            </a:extLst>
          </p:cNvPr>
          <p:cNvCxnSpPr/>
          <p:nvPr/>
        </p:nvCxnSpPr>
        <p:spPr>
          <a:xfrm>
            <a:off x="6677637" y="2740928"/>
            <a:ext cx="83889" cy="7007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5B1A2D88-7A0A-0FBB-8364-CBF3F3C5ABB3}"/>
              </a:ext>
            </a:extLst>
          </p:cNvPr>
          <p:cNvCxnSpPr>
            <a:cxnSpLocks/>
          </p:cNvCxnSpPr>
          <p:nvPr/>
        </p:nvCxnSpPr>
        <p:spPr>
          <a:xfrm flipH="1">
            <a:off x="6251832" y="2740928"/>
            <a:ext cx="857837" cy="7007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1302708A-B835-3869-30BD-C73E16458CC7}"/>
              </a:ext>
            </a:extLst>
          </p:cNvPr>
          <p:cNvCxnSpPr/>
          <p:nvPr/>
        </p:nvCxnSpPr>
        <p:spPr>
          <a:xfrm>
            <a:off x="6677637" y="2740928"/>
            <a:ext cx="1140902" cy="7007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Imagen 1">
            <a:extLst>
              <a:ext uri="{FF2B5EF4-FFF2-40B4-BE49-F238E27FC236}">
                <a16:creationId xmlns:a16="http://schemas.microsoft.com/office/drawing/2014/main" id="{39781156-7E7B-ED0D-A2AF-A77B4A8A7E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34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285757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9ECFDE-7557-A674-3252-DD297E93D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38778" y="971932"/>
            <a:ext cx="7038900" cy="2911200"/>
          </a:xfrm>
        </p:spPr>
        <p:txBody>
          <a:bodyPr>
            <a:normAutofit fontScale="85000" lnSpcReduction="10000"/>
          </a:bodyPr>
          <a:lstStyle/>
          <a:p>
            <a:pPr marL="0" lvl="0" indent="0">
              <a:lnSpc>
                <a:spcPts val="1800"/>
              </a:lnSpc>
              <a:spcAft>
                <a:spcPts val="800"/>
              </a:spcAft>
              <a:buNone/>
            </a:pPr>
            <a:r>
              <a:rPr lang="es-AR" sz="1800" b="1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El código para madre es * + $ ¿= ¿Cuál será el código para dama?</a:t>
            </a:r>
            <a:endParaRPr lang="es-AR" sz="1800" b="1" dirty="0">
              <a:solidFill>
                <a:schemeClr val="bg1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ts val="1800"/>
              </a:lnSpc>
              <a:spcAft>
                <a:spcPts val="800"/>
              </a:spcAft>
              <a:buNone/>
            </a:pPr>
            <a:endParaRPr lang="es-AR" sz="1800" b="1" dirty="0">
              <a:solidFill>
                <a:schemeClr val="bg1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ts val="1800"/>
              </a:lnSpc>
              <a:spcAft>
                <a:spcPts val="800"/>
              </a:spcAft>
              <a:buNone/>
            </a:pPr>
            <a:endParaRPr lang="es-AR" sz="1800" b="1" dirty="0">
              <a:solidFill>
                <a:schemeClr val="bg1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s-AR" sz="1800" b="1" dirty="0">
                <a:solidFill>
                  <a:schemeClr val="bg1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$+*+</a:t>
            </a:r>
            <a:endParaRPr lang="es-AR" sz="1800" dirty="0">
              <a:solidFill>
                <a:schemeClr val="bg1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B. ++$=</a:t>
            </a:r>
            <a:endParaRPr lang="es-AR" sz="1800" dirty="0">
              <a:solidFill>
                <a:schemeClr val="bg1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¿+*+</a:t>
            </a:r>
            <a:endParaRPr lang="es-AR" sz="1800" dirty="0">
              <a:solidFill>
                <a:schemeClr val="bg1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s-AR" sz="1800" dirty="0">
                <a:solidFill>
                  <a:schemeClr val="bg1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=$*+</a:t>
            </a:r>
            <a:endParaRPr lang="es-AR" sz="18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46050" indent="0">
              <a:buNone/>
            </a:pPr>
            <a:endParaRPr lang="es-AR" dirty="0"/>
          </a:p>
        </p:txBody>
      </p:sp>
      <p:sp>
        <p:nvSpPr>
          <p:cNvPr id="4" name="3 Rectángulo redondeado"/>
          <p:cNvSpPr/>
          <p:nvPr/>
        </p:nvSpPr>
        <p:spPr>
          <a:xfrm>
            <a:off x="1089056" y="2044522"/>
            <a:ext cx="3883631" cy="390418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C158A071-48A6-7EF0-AF11-DAEFF45303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26153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619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B38177-EA60-7257-FC56-10B253A05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2550" y="980321"/>
            <a:ext cx="7038900" cy="2911200"/>
          </a:xfrm>
        </p:spPr>
        <p:txBody>
          <a:bodyPr>
            <a:normAutofit lnSpcReduction="10000"/>
          </a:bodyPr>
          <a:lstStyle/>
          <a:p>
            <a:pPr marL="14605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b="1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El código de gato es </a:t>
            </a:r>
            <a:r>
              <a:rPr lang="es-AR" sz="2000" b="1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#&amp;?/</a:t>
            </a:r>
            <a:r>
              <a:rPr lang="es-AR" sz="1800" b="1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y el de perro es </a:t>
            </a:r>
            <a:r>
              <a:rPr lang="es-AR" sz="2000" b="1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+*22/</a:t>
            </a:r>
            <a:r>
              <a:rPr lang="es-AR" sz="1800" b="1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</a:p>
          <a:p>
            <a:pPr marL="14605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¿C</a:t>
            </a:r>
            <a:r>
              <a:rPr lang="es-AR" sz="1800" b="1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uál es el de rata?</a:t>
            </a:r>
          </a:p>
          <a:p>
            <a:pPr marL="14605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 </a:t>
            </a:r>
          </a:p>
          <a:p>
            <a:pPr marL="14605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s-AR" sz="1800" dirty="0"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lvl="0" indent="0" algn="just">
              <a:lnSpc>
                <a:spcPct val="107000"/>
              </a:lnSpc>
              <a:buNone/>
            </a:pPr>
            <a:r>
              <a:rPr lang="es-AR" sz="1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A. </a:t>
            </a:r>
            <a:r>
              <a:rPr lang="es-AR" sz="18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#?&amp;*</a:t>
            </a:r>
          </a:p>
          <a:p>
            <a:pPr marL="0" lvl="0" indent="0" algn="just">
              <a:lnSpc>
                <a:spcPct val="107000"/>
              </a:lnSpc>
              <a:buNone/>
            </a:pPr>
            <a:r>
              <a:rPr lang="es-ES" sz="18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B. 2&amp;?&amp;</a:t>
            </a:r>
            <a:endParaRPr lang="es-AR" sz="1800" dirty="0"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lvl="0" indent="0" algn="just">
              <a:lnSpc>
                <a:spcPct val="107000"/>
              </a:lnSpc>
              <a:buNone/>
            </a:pPr>
            <a:r>
              <a:rPr lang="es-ES" sz="18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C. 2/*/</a:t>
            </a:r>
            <a:endParaRPr lang="es-AR" sz="1800" dirty="0"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D. &amp;#?#</a:t>
            </a:r>
            <a:endParaRPr lang="es-AR" sz="1800" dirty="0"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146050" indent="0">
              <a:buNone/>
            </a:pPr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CF1C52E-0379-FC6D-5E42-53EC9FF10A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68621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C2F05F5-DF24-891E-D5B0-CE2FDA551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0054" y="544093"/>
            <a:ext cx="7038900" cy="789756"/>
          </a:xfrm>
        </p:spPr>
        <p:txBody>
          <a:bodyPr>
            <a:normAutofit lnSpcReduction="10000"/>
          </a:bodyPr>
          <a:lstStyle/>
          <a:p>
            <a:pPr marL="146050" indent="0">
              <a:buNone/>
            </a:pP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Al igual que en el ejercicio anterior, asumimos que a cada letra le corresponde un símbolo:</a:t>
            </a:r>
            <a:endParaRPr lang="es-AR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6050" indent="0">
              <a:buNone/>
            </a:pPr>
            <a:endParaRPr lang="es-AR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7C193CBC-92DA-C242-0D59-E7F0FAA3A7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975596"/>
              </p:ext>
            </p:extLst>
          </p:nvPr>
        </p:nvGraphicFramePr>
        <p:xfrm>
          <a:off x="2040433" y="1565444"/>
          <a:ext cx="1608779" cy="8249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0499">
                  <a:extLst>
                    <a:ext uri="{9D8B030D-6E8A-4147-A177-3AD203B41FA5}">
                      <a16:colId xmlns:a16="http://schemas.microsoft.com/office/drawing/2014/main" val="2141363228"/>
                    </a:ext>
                  </a:extLst>
                </a:gridCol>
                <a:gridCol w="406730">
                  <a:extLst>
                    <a:ext uri="{9D8B030D-6E8A-4147-A177-3AD203B41FA5}">
                      <a16:colId xmlns:a16="http://schemas.microsoft.com/office/drawing/2014/main" val="2299173536"/>
                    </a:ext>
                  </a:extLst>
                </a:gridCol>
                <a:gridCol w="405775">
                  <a:extLst>
                    <a:ext uri="{9D8B030D-6E8A-4147-A177-3AD203B41FA5}">
                      <a16:colId xmlns:a16="http://schemas.microsoft.com/office/drawing/2014/main" val="649306246"/>
                    </a:ext>
                  </a:extLst>
                </a:gridCol>
                <a:gridCol w="405775">
                  <a:extLst>
                    <a:ext uri="{9D8B030D-6E8A-4147-A177-3AD203B41FA5}">
                      <a16:colId xmlns:a16="http://schemas.microsoft.com/office/drawing/2014/main" val="1126054614"/>
                    </a:ext>
                  </a:extLst>
                </a:gridCol>
              </a:tblGrid>
              <a:tr h="412458">
                <a:tc>
                  <a:txBody>
                    <a:bodyPr/>
                    <a:lstStyle/>
                    <a:p>
                      <a:pPr algn="ctr"/>
                      <a:r>
                        <a:rPr lang="es-AR" sz="2700" b="1" kern="100" dirty="0">
                          <a:solidFill>
                            <a:schemeClr val="bg1"/>
                          </a:solidFill>
                          <a:effectLst/>
                        </a:rPr>
                        <a:t>G</a:t>
                      </a:r>
                      <a:endParaRPr lang="es-AR" sz="1700" b="1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3115" marR="10311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700" b="1" kern="100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endParaRPr lang="es-AR" sz="17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3115" marR="10311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700" b="1" kern="100" dirty="0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endParaRPr lang="es-AR" sz="1700" b="1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3115" marR="10311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700" b="1" kern="100">
                          <a:solidFill>
                            <a:schemeClr val="bg1"/>
                          </a:solidFill>
                          <a:effectLst/>
                        </a:rPr>
                        <a:t>O</a:t>
                      </a:r>
                      <a:endParaRPr lang="es-AR" sz="17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3115" marR="103115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90462"/>
                  </a:ext>
                </a:extLst>
              </a:tr>
              <a:tr h="412458">
                <a:tc>
                  <a:txBody>
                    <a:bodyPr/>
                    <a:lstStyle/>
                    <a:p>
                      <a:pPr algn="ctr"/>
                      <a:r>
                        <a:rPr lang="es-AR" sz="2700" b="1" kern="100">
                          <a:solidFill>
                            <a:schemeClr val="bg1"/>
                          </a:solidFill>
                          <a:effectLst/>
                        </a:rPr>
                        <a:t>#</a:t>
                      </a:r>
                      <a:endParaRPr lang="es-AR" sz="17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3115" marR="10311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700" b="1" kern="100">
                          <a:solidFill>
                            <a:schemeClr val="bg1"/>
                          </a:solidFill>
                          <a:effectLst/>
                        </a:rPr>
                        <a:t>&amp;</a:t>
                      </a:r>
                      <a:endParaRPr lang="es-AR" sz="17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3115" marR="10311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700" b="1" kern="100">
                          <a:solidFill>
                            <a:schemeClr val="bg1"/>
                          </a:solidFill>
                          <a:effectLst/>
                        </a:rPr>
                        <a:t>?</a:t>
                      </a:r>
                      <a:endParaRPr lang="es-AR" sz="17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3115" marR="10311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700" b="1" kern="100" dirty="0">
                          <a:solidFill>
                            <a:schemeClr val="bg1"/>
                          </a:solidFill>
                          <a:effectLst/>
                        </a:rPr>
                        <a:t>/</a:t>
                      </a:r>
                      <a:endParaRPr lang="es-AR" sz="1700" b="1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3115" marR="103115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9067396"/>
                  </a:ext>
                </a:extLst>
              </a:tr>
            </a:tbl>
          </a:graphicData>
        </a:graphic>
      </p:graphicFrame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9175388B-E01A-A3F6-27F6-E740BE5BD5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787107"/>
              </p:ext>
            </p:extLst>
          </p:nvPr>
        </p:nvGraphicFramePr>
        <p:xfrm>
          <a:off x="4850032" y="1565444"/>
          <a:ext cx="2014552" cy="8249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0498">
                  <a:extLst>
                    <a:ext uri="{9D8B030D-6E8A-4147-A177-3AD203B41FA5}">
                      <a16:colId xmlns:a16="http://schemas.microsoft.com/office/drawing/2014/main" val="2684923541"/>
                    </a:ext>
                  </a:extLst>
                </a:gridCol>
                <a:gridCol w="406729">
                  <a:extLst>
                    <a:ext uri="{9D8B030D-6E8A-4147-A177-3AD203B41FA5}">
                      <a16:colId xmlns:a16="http://schemas.microsoft.com/office/drawing/2014/main" val="3490032208"/>
                    </a:ext>
                  </a:extLst>
                </a:gridCol>
                <a:gridCol w="405775">
                  <a:extLst>
                    <a:ext uri="{9D8B030D-6E8A-4147-A177-3AD203B41FA5}">
                      <a16:colId xmlns:a16="http://schemas.microsoft.com/office/drawing/2014/main" val="843676595"/>
                    </a:ext>
                  </a:extLst>
                </a:gridCol>
                <a:gridCol w="405775">
                  <a:extLst>
                    <a:ext uri="{9D8B030D-6E8A-4147-A177-3AD203B41FA5}">
                      <a16:colId xmlns:a16="http://schemas.microsoft.com/office/drawing/2014/main" val="2752339488"/>
                    </a:ext>
                  </a:extLst>
                </a:gridCol>
                <a:gridCol w="405775">
                  <a:extLst>
                    <a:ext uri="{9D8B030D-6E8A-4147-A177-3AD203B41FA5}">
                      <a16:colId xmlns:a16="http://schemas.microsoft.com/office/drawing/2014/main" val="1092717523"/>
                    </a:ext>
                  </a:extLst>
                </a:gridCol>
              </a:tblGrid>
              <a:tr h="412458">
                <a:tc>
                  <a:txBody>
                    <a:bodyPr/>
                    <a:lstStyle/>
                    <a:p>
                      <a:pPr algn="ctr"/>
                      <a:r>
                        <a:rPr lang="es-AR" sz="2700" kern="100" dirty="0">
                          <a:solidFill>
                            <a:schemeClr val="bg1"/>
                          </a:solidFill>
                          <a:effectLst/>
                        </a:rPr>
                        <a:t>P</a:t>
                      </a:r>
                      <a:endParaRPr lang="es-AR" sz="17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3115" marR="10311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700" kern="10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endParaRPr lang="es-AR" sz="17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3115" marR="10311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700" kern="100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endParaRPr lang="es-AR" sz="17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3115" marR="10311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700" kern="100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endParaRPr lang="es-AR" sz="17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3115" marR="10311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700" kern="100">
                          <a:solidFill>
                            <a:schemeClr val="bg1"/>
                          </a:solidFill>
                          <a:effectLst/>
                        </a:rPr>
                        <a:t>O</a:t>
                      </a:r>
                      <a:endParaRPr lang="es-AR" sz="17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3115" marR="103115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0368913"/>
                  </a:ext>
                </a:extLst>
              </a:tr>
              <a:tr h="412458">
                <a:tc>
                  <a:txBody>
                    <a:bodyPr/>
                    <a:lstStyle/>
                    <a:p>
                      <a:pPr algn="ctr"/>
                      <a:r>
                        <a:rPr lang="es-AR" sz="2700" kern="100">
                          <a:solidFill>
                            <a:schemeClr val="bg1"/>
                          </a:solidFill>
                          <a:effectLst/>
                        </a:rPr>
                        <a:t>+</a:t>
                      </a:r>
                      <a:endParaRPr lang="es-AR" sz="17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3115" marR="10311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700" kern="100">
                          <a:solidFill>
                            <a:schemeClr val="bg1"/>
                          </a:solidFill>
                          <a:effectLst/>
                        </a:rPr>
                        <a:t>*</a:t>
                      </a:r>
                      <a:endParaRPr lang="es-AR" sz="17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3115" marR="10311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700" kern="10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s-AR" sz="17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3115" marR="10311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700" kern="10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s-AR" sz="17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3115" marR="10311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700" kern="100" dirty="0">
                          <a:solidFill>
                            <a:schemeClr val="bg1"/>
                          </a:solidFill>
                          <a:effectLst/>
                        </a:rPr>
                        <a:t>/</a:t>
                      </a:r>
                      <a:endParaRPr lang="es-AR" sz="17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3115" marR="103115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5413080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D3B135BE-3ECD-3FEE-1ED3-F2FB94B3974F}"/>
              </a:ext>
            </a:extLst>
          </p:cNvPr>
          <p:cNvSpPr txBox="1"/>
          <p:nvPr/>
        </p:nvSpPr>
        <p:spPr>
          <a:xfrm>
            <a:off x="1188442" y="2753141"/>
            <a:ext cx="68062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1800" dirty="0">
                <a:solidFill>
                  <a:schemeClr val="bg1"/>
                </a:solidFill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R</a:t>
            </a: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eemplazamos las letras por los símbolos que le corresponden</a:t>
            </a:r>
            <a:endParaRPr lang="es-AR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D646E78A-E999-EC48-D1C0-DCFA540E2C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024766"/>
              </p:ext>
            </p:extLst>
          </p:nvPr>
        </p:nvGraphicFramePr>
        <p:xfrm>
          <a:off x="3171040" y="3259263"/>
          <a:ext cx="2613594" cy="13401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4398">
                  <a:extLst>
                    <a:ext uri="{9D8B030D-6E8A-4147-A177-3AD203B41FA5}">
                      <a16:colId xmlns:a16="http://schemas.microsoft.com/office/drawing/2014/main" val="2117440695"/>
                    </a:ext>
                  </a:extLst>
                </a:gridCol>
                <a:gridCol w="660766">
                  <a:extLst>
                    <a:ext uri="{9D8B030D-6E8A-4147-A177-3AD203B41FA5}">
                      <a16:colId xmlns:a16="http://schemas.microsoft.com/office/drawing/2014/main" val="1206664868"/>
                    </a:ext>
                  </a:extLst>
                </a:gridCol>
                <a:gridCol w="659215">
                  <a:extLst>
                    <a:ext uri="{9D8B030D-6E8A-4147-A177-3AD203B41FA5}">
                      <a16:colId xmlns:a16="http://schemas.microsoft.com/office/drawing/2014/main" val="1545435063"/>
                    </a:ext>
                  </a:extLst>
                </a:gridCol>
                <a:gridCol w="659215">
                  <a:extLst>
                    <a:ext uri="{9D8B030D-6E8A-4147-A177-3AD203B41FA5}">
                      <a16:colId xmlns:a16="http://schemas.microsoft.com/office/drawing/2014/main" val="2474397780"/>
                    </a:ext>
                  </a:extLst>
                </a:gridCol>
              </a:tblGrid>
              <a:tr h="670072">
                <a:tc>
                  <a:txBody>
                    <a:bodyPr/>
                    <a:lstStyle/>
                    <a:p>
                      <a:pPr algn="ctr"/>
                      <a:r>
                        <a:rPr lang="es-AR" sz="4300" b="1" kern="100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endParaRPr lang="es-AR" sz="27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7519" marR="167519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4300" b="1" kern="100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endParaRPr lang="es-AR" sz="27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7519" marR="167519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4300" b="1" kern="100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endParaRPr lang="es-AR" sz="27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7519" marR="167519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4300" b="1" kern="100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endParaRPr lang="es-AR" sz="27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7519" marR="167519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3171263"/>
                  </a:ext>
                </a:extLst>
              </a:tr>
              <a:tr h="670072">
                <a:tc>
                  <a:txBody>
                    <a:bodyPr/>
                    <a:lstStyle/>
                    <a:p>
                      <a:pPr algn="ctr"/>
                      <a:r>
                        <a:rPr lang="es-AR" sz="4300" b="1" kern="10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s-AR" sz="27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7519" marR="167519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4300" b="1" kern="100">
                          <a:solidFill>
                            <a:schemeClr val="bg1"/>
                          </a:solidFill>
                          <a:effectLst/>
                        </a:rPr>
                        <a:t>&amp;</a:t>
                      </a:r>
                      <a:endParaRPr lang="es-AR" sz="27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7519" marR="167519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4300" b="1" kern="100">
                          <a:solidFill>
                            <a:schemeClr val="bg1"/>
                          </a:solidFill>
                          <a:effectLst/>
                        </a:rPr>
                        <a:t>?</a:t>
                      </a:r>
                      <a:endParaRPr lang="es-AR" sz="27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7519" marR="167519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4300" b="1" kern="100" dirty="0">
                          <a:solidFill>
                            <a:schemeClr val="bg1"/>
                          </a:solidFill>
                          <a:effectLst/>
                        </a:rPr>
                        <a:t>&amp;</a:t>
                      </a:r>
                      <a:endParaRPr lang="es-AR" sz="2700" b="1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7519" marR="167519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0758585"/>
                  </a:ext>
                </a:extLst>
              </a:tr>
            </a:tbl>
          </a:graphicData>
        </a:graphic>
      </p:graphicFrame>
      <p:pic>
        <p:nvPicPr>
          <p:cNvPr id="2" name="Imagen 1">
            <a:extLst>
              <a:ext uri="{FF2B5EF4-FFF2-40B4-BE49-F238E27FC236}">
                <a16:creationId xmlns:a16="http://schemas.microsoft.com/office/drawing/2014/main" id="{6FF6BCF1-B57F-57AB-9268-9A200B13EA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731213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B38177-EA60-7257-FC56-10B253A05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2550" y="980321"/>
            <a:ext cx="7038900" cy="3293728"/>
          </a:xfrm>
        </p:spPr>
        <p:txBody>
          <a:bodyPr>
            <a:normAutofit fontScale="77500" lnSpcReduction="20000"/>
          </a:bodyPr>
          <a:lstStyle/>
          <a:p>
            <a:pPr marL="14605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2300" b="1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El código de gato es #&amp;?/ Y el de perro es +*22/.</a:t>
            </a:r>
          </a:p>
          <a:p>
            <a:pPr marL="14605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23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¿C</a:t>
            </a:r>
            <a:r>
              <a:rPr lang="es-AR" sz="2300" b="1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uál es el de rata?</a:t>
            </a:r>
          </a:p>
          <a:p>
            <a:pPr marL="14605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23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 </a:t>
            </a:r>
          </a:p>
          <a:p>
            <a:pPr marL="14605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s-AR" sz="2300" dirty="0"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lvl="0" indent="0" algn="just">
              <a:lnSpc>
                <a:spcPct val="160000"/>
              </a:lnSpc>
              <a:buNone/>
            </a:pPr>
            <a:r>
              <a:rPr lang="es-AR" sz="23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A. </a:t>
            </a:r>
            <a:r>
              <a:rPr lang="es-AR" sz="23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#?&amp;*</a:t>
            </a:r>
          </a:p>
          <a:p>
            <a:pPr marL="0" lvl="0" indent="0" algn="just">
              <a:lnSpc>
                <a:spcPct val="160000"/>
              </a:lnSpc>
              <a:buNone/>
            </a:pPr>
            <a:r>
              <a:rPr lang="es-ES" sz="23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B. 2&amp;?&amp;</a:t>
            </a:r>
            <a:endParaRPr lang="es-AR" sz="2300" dirty="0"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lvl="0" indent="0" algn="just">
              <a:lnSpc>
                <a:spcPct val="160000"/>
              </a:lnSpc>
              <a:buNone/>
            </a:pPr>
            <a:r>
              <a:rPr lang="es-ES" sz="23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C. 2/*/</a:t>
            </a:r>
            <a:endParaRPr lang="es-AR" sz="2300" dirty="0"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lvl="0" indent="0" algn="just">
              <a:lnSpc>
                <a:spcPct val="160000"/>
              </a:lnSpc>
              <a:spcAft>
                <a:spcPts val="800"/>
              </a:spcAft>
              <a:buNone/>
            </a:pPr>
            <a:r>
              <a:rPr lang="es-ES" sz="23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D. &amp;#?#</a:t>
            </a:r>
            <a:endParaRPr lang="es-AR" sz="2300" dirty="0"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146050" indent="0">
              <a:buNone/>
            </a:pPr>
            <a:endParaRPr lang="es-AR" dirty="0"/>
          </a:p>
        </p:txBody>
      </p:sp>
      <p:sp>
        <p:nvSpPr>
          <p:cNvPr id="4" name="3 Rectángulo redondeado"/>
          <p:cNvSpPr/>
          <p:nvPr/>
        </p:nvSpPr>
        <p:spPr>
          <a:xfrm>
            <a:off x="842477" y="2815084"/>
            <a:ext cx="3883631" cy="390418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F63441A-EAFB-5F4F-E222-5B609E2F1B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6892" y="4301866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277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D1FEFC7-E58F-5D2B-8A4F-F1A4FEC0AE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444" y="897622"/>
            <a:ext cx="7038900" cy="3195234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b="1" dirty="0">
                <a:latin typeface="Lato" panose="020F0502020204030203" pitchFamily="34" charset="0"/>
                <a:ea typeface="Aptos" panose="020B0004020202020204" pitchFamily="34" charset="0"/>
                <a:cs typeface="Calibri" panose="020F0502020204030204" pitchFamily="34" charset="0"/>
              </a:rPr>
              <a:t>¿</a:t>
            </a:r>
            <a:r>
              <a:rPr lang="es-AR" sz="1800" b="1" dirty="0">
                <a:effectLst/>
                <a:latin typeface="Lato" panose="020F0502020204030203" pitchFamily="34" charset="0"/>
                <a:ea typeface="Aptos" panose="020B0004020202020204" pitchFamily="34" charset="0"/>
                <a:cs typeface="Calibri" panose="020F0502020204030204" pitchFamily="34" charset="0"/>
              </a:rPr>
              <a:t>Qué número debe reemplazar la X en la secuencia: 2, 6, 12, 20, X?</a:t>
            </a:r>
            <a:endParaRPr lang="es-AR" sz="1800" b="1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4605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s-AR" sz="1800" dirty="0">
              <a:effectLst/>
              <a:latin typeface="Lato" panose="020F0502020204030203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14605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s-AR" sz="1800" dirty="0">
              <a:latin typeface="Lato" panose="020F0502020204030203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14605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latin typeface="Lato" panose="020F0502020204030203" pitchFamily="34" charset="0"/>
                <a:ea typeface="Aptos" panose="020B0004020202020204" pitchFamily="34" charset="0"/>
                <a:cs typeface="Calibri" panose="020F0502020204030204" pitchFamily="34" charset="0"/>
              </a:rPr>
              <a:t>A. </a:t>
            </a:r>
            <a:r>
              <a:rPr lang="es-AR" sz="1800" dirty="0">
                <a:effectLst/>
                <a:latin typeface="Lato" panose="020F0502020204030203" pitchFamily="34" charset="0"/>
                <a:ea typeface="Aptos" panose="020B0004020202020204" pitchFamily="34" charset="0"/>
                <a:cs typeface="Calibri" panose="020F0502020204030204" pitchFamily="34" charset="0"/>
              </a:rPr>
              <a:t>30</a:t>
            </a:r>
            <a:endParaRPr lang="es-A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4605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Aptos" panose="020B0004020202020204" pitchFamily="34" charset="0"/>
                <a:cs typeface="Calibri" panose="020F0502020204030204" pitchFamily="34" charset="0"/>
              </a:rPr>
              <a:t>B. 28</a:t>
            </a:r>
            <a:endParaRPr lang="es-A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4605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Aptos" panose="020B0004020202020204" pitchFamily="34" charset="0"/>
                <a:cs typeface="Calibri" panose="020F0502020204030204" pitchFamily="34" charset="0"/>
              </a:rPr>
              <a:t>C. 24</a:t>
            </a:r>
            <a:endParaRPr lang="es-A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4605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Aptos" panose="020B0004020202020204" pitchFamily="34" charset="0"/>
                <a:cs typeface="Calibri" panose="020F0502020204030204" pitchFamily="34" charset="0"/>
              </a:rPr>
              <a:t>D. 36</a:t>
            </a:r>
            <a:endParaRPr lang="es-A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A25F8A7-8E9E-DABF-BA20-20B0D00A09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47903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943E865-7B87-C430-68D7-7058AC4DA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5068" y="275646"/>
            <a:ext cx="7270998" cy="2417220"/>
          </a:xfrm>
        </p:spPr>
        <p:txBody>
          <a:bodyPr>
            <a:noAutofit/>
          </a:bodyPr>
          <a:lstStyle/>
          <a:p>
            <a:pPr marL="14605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Aptos" panose="020B0004020202020204" pitchFamily="34" charset="0"/>
                <a:cs typeface="Calibri" panose="020F0502020204030204" pitchFamily="34" charset="0"/>
              </a:rPr>
              <a:t>La secuencia es la siguiente: 2, 6, 12, 20</a:t>
            </a:r>
            <a:endParaRPr lang="es-A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4605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Aptos" panose="020B0004020202020204" pitchFamily="34" charset="0"/>
                <a:cs typeface="Calibri" panose="020F0502020204030204" pitchFamily="34" charset="0"/>
              </a:rPr>
              <a:t>Primer paso: Calculamos las diferencias entre los números consecutivos:</a:t>
            </a:r>
            <a:endParaRPr lang="es-A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1" indent="0" algn="just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914400" algn="l"/>
              </a:tabLst>
            </a:pPr>
            <a:r>
              <a:rPr lang="es-AR" sz="1800" dirty="0">
                <a:effectLst/>
                <a:latin typeface="Lato" panose="020F0502020204030203" pitchFamily="34" charset="0"/>
                <a:ea typeface="Aptos" panose="020B0004020202020204" pitchFamily="34" charset="0"/>
                <a:cs typeface="Calibri" panose="020F0502020204030204" pitchFamily="34" charset="0"/>
              </a:rPr>
              <a:t>6 - 2 = 4</a:t>
            </a:r>
            <a:endParaRPr lang="es-A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1" indent="0" algn="just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914400" algn="l"/>
              </a:tabLst>
            </a:pPr>
            <a:r>
              <a:rPr lang="es-AR" sz="1800" dirty="0">
                <a:effectLst/>
                <a:latin typeface="Lato" panose="020F0502020204030203" pitchFamily="34" charset="0"/>
                <a:ea typeface="Aptos" panose="020B0004020202020204" pitchFamily="34" charset="0"/>
                <a:cs typeface="Calibri" panose="020F0502020204030204" pitchFamily="34" charset="0"/>
              </a:rPr>
              <a:t>12 - 6 = 6</a:t>
            </a:r>
            <a:endParaRPr lang="es-A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1" indent="0" algn="just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914400" algn="l"/>
              </a:tabLst>
            </a:pPr>
            <a:r>
              <a:rPr lang="es-AR" sz="1800" dirty="0">
                <a:effectLst/>
                <a:latin typeface="Lato" panose="020F0502020204030203" pitchFamily="34" charset="0"/>
                <a:ea typeface="Aptos" panose="020B0004020202020204" pitchFamily="34" charset="0"/>
                <a:cs typeface="Calibri" panose="020F0502020204030204" pitchFamily="34" charset="0"/>
              </a:rPr>
              <a:t>20 - 12 = 8</a:t>
            </a:r>
            <a:endParaRPr lang="es-A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46050" indent="0">
              <a:buNone/>
            </a:pPr>
            <a:endParaRPr lang="es-AR" sz="18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A7B1EF6-0928-EF1F-0506-97407924CE79}"/>
              </a:ext>
            </a:extLst>
          </p:cNvPr>
          <p:cNvSpPr txBox="1"/>
          <p:nvPr/>
        </p:nvSpPr>
        <p:spPr>
          <a:xfrm>
            <a:off x="3322041" y="1590997"/>
            <a:ext cx="4964025" cy="660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AR" sz="1800" dirty="0">
                <a:solidFill>
                  <a:schemeClr val="bg1"/>
                </a:solidFill>
                <a:latin typeface="Lato" panose="020F0502020204030203" pitchFamily="34" charset="0"/>
                <a:ea typeface="Aptos" panose="020B0004020202020204" pitchFamily="34" charset="0"/>
                <a:cs typeface="Calibri" panose="020F0502020204030204" pitchFamily="34" charset="0"/>
              </a:rPr>
              <a:t>Vemos que las diferencias aumenta de 2 en 2. (</a:t>
            </a:r>
            <a:r>
              <a:rPr lang="es-AR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Aptos" panose="020B0004020202020204" pitchFamily="34" charset="0"/>
                <a:cs typeface="Calibri" panose="020F0502020204030204" pitchFamily="34" charset="0"/>
              </a:rPr>
              <a:t>4, 6, 8, …. ).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2035B1C0-B0C6-1B98-499F-66C68BB99002}"/>
              </a:ext>
            </a:extLst>
          </p:cNvPr>
          <p:cNvSpPr/>
          <p:nvPr/>
        </p:nvSpPr>
        <p:spPr>
          <a:xfrm>
            <a:off x="3271706" y="1568741"/>
            <a:ext cx="5150841" cy="77178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71D84E7-93C9-F0BB-AD88-9F0757068348}"/>
              </a:ext>
            </a:extLst>
          </p:cNvPr>
          <p:cNvSpPr txBox="1"/>
          <p:nvPr/>
        </p:nvSpPr>
        <p:spPr>
          <a:xfrm>
            <a:off x="385893" y="2802973"/>
            <a:ext cx="83722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Entonces, si las diferencias aumentan de dos en dos, en el próximo paso tiene que aumentar 10. Por lo que el valor de x = 30 (20+10)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51A8C68-2804-4778-565D-C13ED9557CB3}"/>
              </a:ext>
            </a:extLst>
          </p:cNvPr>
          <p:cNvSpPr txBox="1"/>
          <p:nvPr/>
        </p:nvSpPr>
        <p:spPr>
          <a:xfrm>
            <a:off x="2375464" y="3633623"/>
            <a:ext cx="5366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6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  -  6  -  12  -  20  -  30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17E4910-8B1C-3B2D-4B5C-BE38CC21B1A7}"/>
              </a:ext>
            </a:extLst>
          </p:cNvPr>
          <p:cNvSpPr txBox="1"/>
          <p:nvPr/>
        </p:nvSpPr>
        <p:spPr>
          <a:xfrm>
            <a:off x="2718033" y="4245859"/>
            <a:ext cx="4311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+4     +6       +8     +10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012D72A5-0AB3-3BEE-978D-8BAC7FF604ED}"/>
              </a:ext>
            </a:extLst>
          </p:cNvPr>
          <p:cNvCxnSpPr>
            <a:endCxn id="10" idx="1"/>
          </p:cNvCxnSpPr>
          <p:nvPr/>
        </p:nvCxnSpPr>
        <p:spPr>
          <a:xfrm>
            <a:off x="2483141" y="4245859"/>
            <a:ext cx="234892" cy="2923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26F0029C-9C6D-497C-42A3-A638B8768BC4}"/>
              </a:ext>
            </a:extLst>
          </p:cNvPr>
          <p:cNvCxnSpPr/>
          <p:nvPr/>
        </p:nvCxnSpPr>
        <p:spPr>
          <a:xfrm>
            <a:off x="3583497" y="4245858"/>
            <a:ext cx="234892" cy="2923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DB638DE6-AB91-8D23-4064-2FE2BF937192}"/>
              </a:ext>
            </a:extLst>
          </p:cNvPr>
          <p:cNvCxnSpPr/>
          <p:nvPr/>
        </p:nvCxnSpPr>
        <p:spPr>
          <a:xfrm>
            <a:off x="4823668" y="4245858"/>
            <a:ext cx="234892" cy="2923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7AF6FB40-92C6-10D9-0346-AF5D578C4DA8}"/>
              </a:ext>
            </a:extLst>
          </p:cNvPr>
          <p:cNvCxnSpPr/>
          <p:nvPr/>
        </p:nvCxnSpPr>
        <p:spPr>
          <a:xfrm>
            <a:off x="5804053" y="4203715"/>
            <a:ext cx="234892" cy="2923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200B8D7D-8CC4-6955-D88A-ED8214510EC0}"/>
              </a:ext>
            </a:extLst>
          </p:cNvPr>
          <p:cNvCxnSpPr>
            <a:cxnSpLocks/>
          </p:cNvCxnSpPr>
          <p:nvPr/>
        </p:nvCxnSpPr>
        <p:spPr>
          <a:xfrm flipV="1">
            <a:off x="3271706" y="4179274"/>
            <a:ext cx="191820" cy="3168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68ADAE1C-2E5B-8E31-89C1-CDED5BFF2155}"/>
              </a:ext>
            </a:extLst>
          </p:cNvPr>
          <p:cNvCxnSpPr>
            <a:cxnSpLocks/>
          </p:cNvCxnSpPr>
          <p:nvPr/>
        </p:nvCxnSpPr>
        <p:spPr>
          <a:xfrm flipV="1">
            <a:off x="4320896" y="4242619"/>
            <a:ext cx="191820" cy="3168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0FFA59E2-4724-1A2D-6B6B-0A56FC91D972}"/>
              </a:ext>
            </a:extLst>
          </p:cNvPr>
          <p:cNvCxnSpPr>
            <a:cxnSpLocks/>
          </p:cNvCxnSpPr>
          <p:nvPr/>
        </p:nvCxnSpPr>
        <p:spPr>
          <a:xfrm flipV="1">
            <a:off x="5506681" y="4163683"/>
            <a:ext cx="191820" cy="3168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30EBB354-A060-8E31-FC5E-76A2B7A579EF}"/>
              </a:ext>
            </a:extLst>
          </p:cNvPr>
          <p:cNvCxnSpPr>
            <a:cxnSpLocks/>
          </p:cNvCxnSpPr>
          <p:nvPr/>
        </p:nvCxnSpPr>
        <p:spPr>
          <a:xfrm flipV="1">
            <a:off x="6796209" y="4195854"/>
            <a:ext cx="191820" cy="3168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ángulo 25">
            <a:extLst>
              <a:ext uri="{FF2B5EF4-FFF2-40B4-BE49-F238E27FC236}">
                <a16:creationId xmlns:a16="http://schemas.microsoft.com/office/drawing/2014/main" id="{99860BFD-3715-4FA6-4AF3-D600F9E179DD}"/>
              </a:ext>
            </a:extLst>
          </p:cNvPr>
          <p:cNvSpPr/>
          <p:nvPr/>
        </p:nvSpPr>
        <p:spPr>
          <a:xfrm>
            <a:off x="2105637" y="3699545"/>
            <a:ext cx="5519956" cy="116830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9BE5CD9-1440-A8AB-8862-0A931D3A29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22" y="4279954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24786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6" grpId="0" animBg="1"/>
      <p:bldP spid="8" grpId="0"/>
      <p:bldP spid="9" grpId="0"/>
      <p:bldP spid="10" grpId="0"/>
      <p:bldP spid="26" grpId="0" animBg="1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D1FEFC7-E58F-5D2B-8A4F-F1A4FEC0AE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444" y="897622"/>
            <a:ext cx="7038900" cy="3195234"/>
          </a:xfrm>
        </p:spPr>
        <p:txBody>
          <a:bodyPr>
            <a:normAutofit fontScale="92500" lnSpcReduction="20000"/>
          </a:bodyPr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1800" b="1" dirty="0">
                <a:latin typeface="Lato" panose="020F0502020204030203" pitchFamily="34" charset="0"/>
                <a:ea typeface="Aptos" panose="020B0004020202020204" pitchFamily="34" charset="0"/>
                <a:cs typeface="Calibri" panose="020F0502020204030204" pitchFamily="34" charset="0"/>
              </a:rPr>
              <a:t>¿</a:t>
            </a:r>
            <a:r>
              <a:rPr lang="es-AR" sz="1800" b="1" dirty="0">
                <a:effectLst/>
                <a:latin typeface="Lato" panose="020F0502020204030203" pitchFamily="34" charset="0"/>
                <a:ea typeface="Aptos" panose="020B0004020202020204" pitchFamily="34" charset="0"/>
                <a:cs typeface="Calibri" panose="020F0502020204030204" pitchFamily="34" charset="0"/>
              </a:rPr>
              <a:t>Qué número debe reemplazar la X en la secuencia: 2, 6, 12, 20, X?</a:t>
            </a:r>
            <a:endParaRPr lang="es-AR" sz="1800" b="1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4605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s-AR" sz="1800" dirty="0">
              <a:effectLst/>
              <a:latin typeface="Lato" panose="020F0502020204030203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14605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s-AR" sz="1800" dirty="0">
              <a:latin typeface="Lato" panose="020F0502020204030203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146050" indent="0" algn="just">
              <a:lnSpc>
                <a:spcPct val="160000"/>
              </a:lnSpc>
              <a:spcAft>
                <a:spcPts val="800"/>
              </a:spcAft>
              <a:buNone/>
            </a:pPr>
            <a:r>
              <a:rPr lang="es-AR" sz="1800" dirty="0">
                <a:latin typeface="Lato" panose="020F0502020204030203" pitchFamily="34" charset="0"/>
                <a:ea typeface="Aptos" panose="020B0004020202020204" pitchFamily="34" charset="0"/>
                <a:cs typeface="Calibri" panose="020F0502020204030204" pitchFamily="34" charset="0"/>
              </a:rPr>
              <a:t>A. </a:t>
            </a:r>
            <a:r>
              <a:rPr lang="es-AR" sz="1800" dirty="0">
                <a:effectLst/>
                <a:latin typeface="Lato" panose="020F0502020204030203" pitchFamily="34" charset="0"/>
                <a:ea typeface="Aptos" panose="020B0004020202020204" pitchFamily="34" charset="0"/>
                <a:cs typeface="Calibri" panose="020F0502020204030204" pitchFamily="34" charset="0"/>
              </a:rPr>
              <a:t>30</a:t>
            </a:r>
            <a:endParaRPr lang="es-A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46050" indent="0" algn="just">
              <a:lnSpc>
                <a:spcPct val="160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Aptos" panose="020B0004020202020204" pitchFamily="34" charset="0"/>
                <a:cs typeface="Calibri" panose="020F0502020204030204" pitchFamily="34" charset="0"/>
              </a:rPr>
              <a:t>B. 28</a:t>
            </a:r>
            <a:endParaRPr lang="es-A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46050" indent="0" algn="just">
              <a:lnSpc>
                <a:spcPct val="160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Aptos" panose="020B0004020202020204" pitchFamily="34" charset="0"/>
                <a:cs typeface="Calibri" panose="020F0502020204030204" pitchFamily="34" charset="0"/>
              </a:rPr>
              <a:t>C. 24</a:t>
            </a:r>
            <a:endParaRPr lang="es-A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46050" indent="0" algn="just">
              <a:lnSpc>
                <a:spcPct val="160000"/>
              </a:lnSpc>
              <a:spcAft>
                <a:spcPts val="800"/>
              </a:spcAft>
              <a:buNone/>
            </a:pPr>
            <a:r>
              <a:rPr lang="es-AR" sz="1800" dirty="0">
                <a:effectLst/>
                <a:latin typeface="Lato" panose="020F0502020204030203" pitchFamily="34" charset="0"/>
                <a:ea typeface="Aptos" panose="020B0004020202020204" pitchFamily="34" charset="0"/>
                <a:cs typeface="Calibri" panose="020F0502020204030204" pitchFamily="34" charset="0"/>
              </a:rPr>
              <a:t>D. 36</a:t>
            </a:r>
            <a:endParaRPr lang="es-A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sp>
        <p:nvSpPr>
          <p:cNvPr id="4" name="3 Rectángulo redondeado"/>
          <p:cNvSpPr/>
          <p:nvPr/>
        </p:nvSpPr>
        <p:spPr>
          <a:xfrm>
            <a:off x="1119879" y="1962329"/>
            <a:ext cx="3883631" cy="390418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F9DC3EB-9112-9127-564F-CE59E4B08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061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/>
          <p:cNvSpPr>
            <a:spLocks noGrp="1"/>
          </p:cNvSpPr>
          <p:nvPr>
            <p:ph type="title"/>
          </p:nvPr>
        </p:nvSpPr>
        <p:spPr>
          <a:xfrm>
            <a:off x="1339541" y="1192536"/>
            <a:ext cx="7038900" cy="3610691"/>
          </a:xfrm>
        </p:spPr>
        <p:txBody>
          <a:bodyPr>
            <a:normAutofit/>
          </a:bodyPr>
          <a:lstStyle/>
          <a:p>
            <a:r>
              <a:rPr lang="es-AR" dirty="0"/>
              <a:t>Para calcular el aumento total acumulativo primero se tiene que calcular el primer aumento, o sea un 12%. </a:t>
            </a:r>
            <a:br>
              <a:rPr lang="es-AR" dirty="0"/>
            </a:br>
            <a:r>
              <a:rPr lang="es-AR" dirty="0"/>
              <a:t>Y sobre el nuevo salario (con aumento), se aplica el segundo aumento del 12%, por lo que va a ser </a:t>
            </a:r>
            <a:r>
              <a:rPr lang="es-AR" b="1" dirty="0"/>
              <a:t>mayor que 24%.</a:t>
            </a:r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CF704BE-A160-68A0-88DC-821AAF1C57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251566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939164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9CFC03C6-6467-9409-965E-AEF5D94B0D34}"/>
              </a:ext>
            </a:extLst>
          </p:cNvPr>
          <p:cNvCxnSpPr>
            <a:cxnSpLocks/>
          </p:cNvCxnSpPr>
          <p:nvPr/>
        </p:nvCxnSpPr>
        <p:spPr>
          <a:xfrm flipV="1">
            <a:off x="3271706" y="4179274"/>
            <a:ext cx="191820" cy="3168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18" name="Picture 2" descr="Los tiernos memes de despedida al Profesor Jirafales">
            <a:extLst>
              <a:ext uri="{FF2B5EF4-FFF2-40B4-BE49-F238E27FC236}">
                <a16:creationId xmlns:a16="http://schemas.microsoft.com/office/drawing/2014/main" id="{C6BCE407-54D0-E162-3171-BC122CB292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54" y="764891"/>
            <a:ext cx="5612234" cy="3453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99EC8FE2-F625-40BE-ADFF-E465ED279A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33875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801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76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>
          <a:xfrm>
            <a:off x="1297500" y="304800"/>
            <a:ext cx="7038900" cy="4635062"/>
          </a:xfrm>
        </p:spPr>
        <p:txBody>
          <a:bodyPr>
            <a:normAutofit/>
          </a:bodyPr>
          <a:lstStyle/>
          <a:p>
            <a:r>
              <a:rPr lang="es-AR" sz="2000" b="1" dirty="0"/>
              <a:t>Utilicemos de ejemplo un salario inicial de $100.000</a:t>
            </a:r>
            <a:endParaRPr lang="es-AR" sz="1800" b="1" dirty="0"/>
          </a:p>
        </p:txBody>
      </p:sp>
      <p:sp>
        <p:nvSpPr>
          <p:cNvPr id="7" name="Marcador de texto 2"/>
          <p:cNvSpPr txBox="1">
            <a:spLocks/>
          </p:cNvSpPr>
          <p:nvPr/>
        </p:nvSpPr>
        <p:spPr>
          <a:xfrm>
            <a:off x="1297499" y="1221882"/>
            <a:ext cx="3663383" cy="1392082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spcFirstLastPara="1" wrap="square" lIns="91425" tIns="91425" rIns="91425" bIns="91425" anchor="t" anchorCtr="0">
            <a:normAutofit fontScale="62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146050" indent="0">
              <a:buFont typeface="Lato"/>
              <a:buNone/>
            </a:pPr>
            <a:r>
              <a:rPr lang="es-AR" sz="1200" dirty="0"/>
              <a:t> </a:t>
            </a:r>
            <a:r>
              <a:rPr lang="es-AR" sz="1900" dirty="0"/>
              <a:t>100% _________ $ 100.000</a:t>
            </a:r>
          </a:p>
          <a:p>
            <a:pPr marL="146050" indent="0">
              <a:buFont typeface="Lato"/>
              <a:buNone/>
            </a:pPr>
            <a:r>
              <a:rPr lang="es-AR" sz="1900" dirty="0"/>
              <a:t>  12%  _________ 12 x 100.000 / 100 = </a:t>
            </a:r>
            <a:r>
              <a:rPr lang="es-AR" sz="1900" b="1" dirty="0"/>
              <a:t>$ 12.000</a:t>
            </a:r>
            <a:r>
              <a:rPr lang="es-AR" sz="1900" dirty="0"/>
              <a:t> </a:t>
            </a:r>
          </a:p>
          <a:p>
            <a:pPr marL="146050" indent="0">
              <a:buFont typeface="Lato"/>
              <a:buNone/>
            </a:pPr>
            <a:r>
              <a:rPr lang="es-AR" sz="1600" dirty="0"/>
              <a:t>(primer aumento)</a:t>
            </a:r>
          </a:p>
          <a:p>
            <a:pPr marL="1530350" lvl="3" indent="0">
              <a:buFont typeface="Lato"/>
              <a:buNone/>
            </a:pPr>
            <a:endParaRPr lang="es-AR" sz="1600" dirty="0"/>
          </a:p>
          <a:p>
            <a:pPr marL="146050" indent="0">
              <a:buFont typeface="Lato"/>
              <a:buNone/>
            </a:pPr>
            <a:r>
              <a:rPr lang="es-AR" sz="1900" dirty="0"/>
              <a:t>NUEVO SALARIO: $100.000 + $12.000= </a:t>
            </a:r>
            <a:r>
              <a:rPr lang="es-AR" sz="2900" b="1" dirty="0"/>
              <a:t>$112.000</a:t>
            </a:r>
            <a:endParaRPr lang="es-AR" sz="1900" dirty="0"/>
          </a:p>
        </p:txBody>
      </p:sp>
      <p:sp>
        <p:nvSpPr>
          <p:cNvPr id="10" name="Marcador de texto 3"/>
          <p:cNvSpPr txBox="1">
            <a:spLocks/>
          </p:cNvSpPr>
          <p:nvPr/>
        </p:nvSpPr>
        <p:spPr>
          <a:xfrm>
            <a:off x="1053737" y="2969711"/>
            <a:ext cx="4103225" cy="1970152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146050" indent="0">
              <a:buFont typeface="Lato"/>
              <a:buNone/>
            </a:pPr>
            <a:r>
              <a:rPr lang="es-AR" sz="1700" dirty="0"/>
              <a:t>Ahora hay que aplicar el segundo aumento sobre el nuevo salario: </a:t>
            </a:r>
          </a:p>
          <a:p>
            <a:pPr marL="146050" indent="0">
              <a:buFont typeface="Lato"/>
              <a:buNone/>
            </a:pPr>
            <a:r>
              <a:rPr lang="es-AR" sz="1700" dirty="0"/>
              <a:t> </a:t>
            </a:r>
          </a:p>
          <a:p>
            <a:pPr marL="146050" indent="0">
              <a:buFont typeface="Lato"/>
              <a:buNone/>
            </a:pPr>
            <a:r>
              <a:rPr lang="es-AR" sz="1700" dirty="0"/>
              <a:t>100% _________ $ 112.000</a:t>
            </a:r>
          </a:p>
          <a:p>
            <a:pPr marL="146050" indent="0">
              <a:buFont typeface="Lato"/>
              <a:buNone/>
            </a:pPr>
            <a:r>
              <a:rPr lang="es-AR" sz="1700" dirty="0"/>
              <a:t>12%  _________ 12 x 112.000 / 100 = </a:t>
            </a:r>
            <a:r>
              <a:rPr lang="es-AR" sz="1700" b="1" dirty="0"/>
              <a:t>$ 13.440 </a:t>
            </a:r>
            <a:r>
              <a:rPr lang="es-AR" sz="1700" dirty="0"/>
              <a:t>(segundo aumento)</a:t>
            </a:r>
          </a:p>
          <a:p>
            <a:pPr marL="146050" indent="0">
              <a:buFont typeface="Lato"/>
              <a:buNone/>
            </a:pPr>
            <a:endParaRPr lang="es-AR" sz="1700" dirty="0"/>
          </a:p>
          <a:p>
            <a:pPr marL="146050" indent="0">
              <a:buNone/>
            </a:pPr>
            <a:r>
              <a:rPr lang="es-AR" sz="1700" b="1" dirty="0"/>
              <a:t>TOTAL AUMENTO ACUMULADO</a:t>
            </a:r>
          </a:p>
          <a:p>
            <a:pPr marL="146050" indent="0">
              <a:buNone/>
            </a:pPr>
            <a:r>
              <a:rPr lang="es-AR" sz="1700" b="1" dirty="0"/>
              <a:t>$ 12.000 + </a:t>
            </a:r>
            <a:r>
              <a:rPr lang="es-AR" sz="1700" b="1"/>
              <a:t>$13.440 </a:t>
            </a:r>
            <a:r>
              <a:rPr lang="es-AR" sz="1700" b="1" dirty="0"/>
              <a:t>= $ 25.440 </a:t>
            </a:r>
          </a:p>
          <a:p>
            <a:endParaRPr lang="es-AR" dirty="0"/>
          </a:p>
        </p:txBody>
      </p:sp>
      <p:sp>
        <p:nvSpPr>
          <p:cNvPr id="11" name="CuadroTexto 10"/>
          <p:cNvSpPr txBox="1"/>
          <p:nvPr/>
        </p:nvSpPr>
        <p:spPr>
          <a:xfrm>
            <a:off x="214931" y="1533203"/>
            <a:ext cx="9962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bg1"/>
                </a:solidFill>
              </a:rPr>
              <a:t>1º PASO: </a:t>
            </a:r>
          </a:p>
          <a:p>
            <a:r>
              <a:rPr lang="es-ES" sz="1100" b="1" dirty="0">
                <a:solidFill>
                  <a:schemeClr val="bg1"/>
                </a:solidFill>
              </a:rPr>
              <a:t>CALCULAR</a:t>
            </a:r>
          </a:p>
          <a:p>
            <a:r>
              <a:rPr lang="es-ES" sz="1100" b="1" dirty="0">
                <a:solidFill>
                  <a:schemeClr val="bg1"/>
                </a:solidFill>
              </a:rPr>
              <a:t>PRIMER AUMENTO</a:t>
            </a:r>
            <a:endParaRPr lang="es-AR" sz="1100" b="1" dirty="0">
              <a:solidFill>
                <a:schemeClr val="bg1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133564" y="3335727"/>
            <a:ext cx="10431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bg1"/>
                </a:solidFill>
              </a:rPr>
              <a:t>2º PASO: </a:t>
            </a:r>
          </a:p>
          <a:p>
            <a:r>
              <a:rPr lang="es-ES" sz="1100" b="1" dirty="0">
                <a:solidFill>
                  <a:schemeClr val="bg1"/>
                </a:solidFill>
              </a:rPr>
              <a:t>CALCULAR</a:t>
            </a:r>
          </a:p>
          <a:p>
            <a:r>
              <a:rPr lang="es-ES" sz="1100" b="1" dirty="0">
                <a:solidFill>
                  <a:schemeClr val="bg1"/>
                </a:solidFill>
              </a:rPr>
              <a:t>SEGUNDO AUMENTO</a:t>
            </a:r>
            <a:endParaRPr lang="es-AR" sz="1100" b="1" dirty="0">
              <a:solidFill>
                <a:schemeClr val="bg1"/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5156963" y="1714391"/>
            <a:ext cx="398703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solidFill>
                  <a:schemeClr val="bg1"/>
                </a:solidFill>
              </a:rPr>
              <a:t>Para calcular el porcentaje total del aumento hay que compararlo con el salario inicial ($100.000) </a:t>
            </a:r>
            <a:endParaRPr lang="es-AR" dirty="0">
              <a:solidFill>
                <a:schemeClr val="bg1"/>
              </a:solidFill>
            </a:endParaRPr>
          </a:p>
          <a:p>
            <a:r>
              <a:rPr lang="es-AR" b="1" dirty="0">
                <a:solidFill>
                  <a:schemeClr val="bg1"/>
                </a:solidFill>
              </a:rPr>
              <a:t> </a:t>
            </a:r>
            <a:endParaRPr lang="es-AR" dirty="0">
              <a:solidFill>
                <a:schemeClr val="bg1"/>
              </a:solidFill>
            </a:endParaRPr>
          </a:p>
          <a:p>
            <a:r>
              <a:rPr lang="es-AR" sz="1200" dirty="0">
                <a:solidFill>
                  <a:schemeClr val="bg1"/>
                </a:solidFill>
              </a:rPr>
              <a:t>$ 100.000 ____ 100%</a:t>
            </a:r>
          </a:p>
          <a:p>
            <a:r>
              <a:rPr lang="es-AR" sz="1200" dirty="0">
                <a:solidFill>
                  <a:schemeClr val="bg1"/>
                </a:solidFill>
              </a:rPr>
              <a:t> $ 25.440  ____ 25.440 x 100 / 100.000 = </a:t>
            </a:r>
            <a:r>
              <a:rPr lang="es-AR" sz="1800" b="1" dirty="0">
                <a:solidFill>
                  <a:schemeClr val="bg1"/>
                </a:solidFill>
              </a:rPr>
              <a:t>25,44%</a:t>
            </a:r>
            <a:endParaRPr lang="es-AR" sz="1200" dirty="0">
              <a:solidFill>
                <a:schemeClr val="bg1"/>
              </a:solidFill>
            </a:endParaRPr>
          </a:p>
          <a:p>
            <a:endParaRPr lang="es-AR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B1CFFD6-8FBB-5591-0424-90A8CBE08B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517" y="4330708"/>
            <a:ext cx="1609483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920528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animBg="1"/>
      <p:bldP spid="10" grpId="0" animBg="1"/>
      <p:bldP spid="11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10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11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12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13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14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15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16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17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18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19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2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20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21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22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23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24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25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26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3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4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5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6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7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8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ppt/theme/themeOverride9.xml><?xml version="1.0" encoding="utf-8"?>
<a:themeOverride xmlns:a="http://schemas.openxmlformats.org/drawingml/2006/main">
  <a:clrScheme name="Focus">
    <a:dk1>
      <a:srgbClr val="1B212C"/>
    </a:dk1>
    <a:lt1>
      <a:srgbClr val="FFFFFF"/>
    </a:lt1>
    <a:dk2>
      <a:srgbClr val="D9D9D9"/>
    </a:dk2>
    <a:lt2>
      <a:srgbClr val="82C7A5"/>
    </a:lt2>
    <a:accent1>
      <a:srgbClr val="0145AC"/>
    </a:accent1>
    <a:accent2>
      <a:srgbClr val="EECE1A"/>
    </a:accent2>
    <a:accent3>
      <a:srgbClr val="4E5567"/>
    </a:accent3>
    <a:accent4>
      <a:srgbClr val="F4D6AD"/>
    </a:accent4>
    <a:accent5>
      <a:srgbClr val="7890CD"/>
    </a:accent5>
    <a:accent6>
      <a:srgbClr val="F15E22"/>
    </a:accent6>
    <a:hlink>
      <a:srgbClr val="7890CD"/>
    </a:hlink>
    <a:folHlink>
      <a:srgbClr val="7890C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1063</TotalTime>
  <Words>4055</Words>
  <Application>Microsoft Office PowerPoint</Application>
  <PresentationFormat>Presentación en pantalla (16:9)</PresentationFormat>
  <Paragraphs>552</Paragraphs>
  <Slides>80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80</vt:i4>
      </vt:variant>
    </vt:vector>
  </HeadingPairs>
  <TitlesOfParts>
    <vt:vector size="87" baseType="lpstr">
      <vt:lpstr>Aptos</vt:lpstr>
      <vt:lpstr>Arial</vt:lpstr>
      <vt:lpstr>Calibri</vt:lpstr>
      <vt:lpstr>Lato</vt:lpstr>
      <vt:lpstr>Montserrat</vt:lpstr>
      <vt:lpstr>Times New Roman</vt:lpstr>
      <vt:lpstr>Focus</vt:lpstr>
      <vt:lpstr>SEP:  RAZONAMIENTO LÓGICO MATEMATICO</vt:lpstr>
      <vt:lpstr>COSAS IMPORTANTES A TENER EN CUENTA…</vt:lpstr>
      <vt:lpstr>Presentación de PowerPoint</vt:lpstr>
      <vt:lpstr>ACLARACION:</vt:lpstr>
      <vt:lpstr>VAMOS A EMPEZAR POR EJES TEMATICOS </vt:lpstr>
      <vt:lpstr>Presentación de PowerPoint</vt:lpstr>
      <vt:lpstr>Presentación de PowerPoint</vt:lpstr>
      <vt:lpstr>Para calcular el aumento total acumulativo primero se tiene que calcular el primer aumento, o sea un 12%.  Y sobre el nuevo salario (con aumento), se aplica el segundo aumento del 12%, por lo que va a ser mayor que 24%.</vt:lpstr>
      <vt:lpstr>Presentación de PowerPoint</vt:lpstr>
      <vt:lpstr>Presentación de PowerPoint</vt:lpstr>
      <vt:lpstr>Presentación de PowerPoint</vt:lpstr>
      <vt:lpstr>Para calcular el descuento total primero se tiene que calcular el primer descuento, o sea un 12%.  Y sobre el nuevo valor (con descuento), se aplica el segundo descuento del 12%, por lo que va a ser menor que 24%.</vt:lpstr>
      <vt:lpstr>Utilicemos de ejemplo un guitarra cuyo valor inicial es de $100.000  </vt:lpstr>
      <vt:lpstr>Presentación de PowerPoint</vt:lpstr>
      <vt:lpstr>Presentación de PowerPoint</vt:lpstr>
      <vt:lpstr>Presentación de PowerPoint</vt:lpstr>
      <vt:lpstr>El primer paso es calcular la diferencia entre el monto original y el monto con intereses.  $ 252.000 - $ 240.000 = $ 12.000. Ahí ya calculamos el monto de los intereses.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El porcentaje de una cantidad es un símbolo matemático que representa una fracción de 100 partes iguales.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SEP: RAZONAMIENTO LÓGICO MATEMATICO</dc:title>
  <dc:creator>Castagnino Pablo</dc:creator>
  <cp:lastModifiedBy>USER</cp:lastModifiedBy>
  <cp:revision>36</cp:revision>
  <dcterms:modified xsi:type="dcterms:W3CDTF">2024-12-19T19:08:43Z</dcterms:modified>
</cp:coreProperties>
</file>