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62" r:id="rId3"/>
    <p:sldId id="259" r:id="rId4"/>
    <p:sldId id="260" r:id="rId5"/>
    <p:sldId id="309" r:id="rId6"/>
    <p:sldId id="301" r:id="rId7"/>
    <p:sldId id="302" r:id="rId8"/>
    <p:sldId id="303" r:id="rId9"/>
    <p:sldId id="310" r:id="rId10"/>
    <p:sldId id="312" r:id="rId11"/>
    <p:sldId id="311" r:id="rId12"/>
    <p:sldId id="313" r:id="rId13"/>
    <p:sldId id="314" r:id="rId14"/>
    <p:sldId id="315" r:id="rId15"/>
    <p:sldId id="316" r:id="rId16"/>
    <p:sldId id="317" r:id="rId17"/>
    <p:sldId id="318" r:id="rId18"/>
    <p:sldId id="30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28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19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935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954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703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61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157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02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403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780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04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300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rgentina.gob.ar/sep-razonamiento-logico-matematico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rgentina.gob.ar/sep-guia-orientativa-de-estudio-administracion-publica-naciona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rgentina.gob.ar/sep-guia-de-estudio-comprension-lector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AFE4D5-06B9-4466-A6E0-186873DD5C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656521"/>
            <a:ext cx="7766936" cy="3180521"/>
          </a:xfrm>
        </p:spPr>
        <p:txBody>
          <a:bodyPr>
            <a:normAutofit fontScale="90000"/>
          </a:bodyPr>
          <a:lstStyle/>
          <a:p>
            <a:pPr algn="ctr"/>
            <a:r>
              <a:rPr lang="es-AR" sz="6600" b="1" dirty="0"/>
              <a:t/>
            </a:r>
            <a:br>
              <a:rPr lang="es-AR" sz="6600" b="1" dirty="0"/>
            </a:br>
            <a:r>
              <a:rPr lang="es-AR" sz="6600" b="1" dirty="0"/>
              <a:t/>
            </a:r>
            <a:br>
              <a:rPr lang="es-AR" sz="6600" b="1" dirty="0"/>
            </a:br>
            <a:r>
              <a:rPr lang="es-AR" sz="6600" b="1" dirty="0"/>
              <a:t/>
            </a:r>
            <a:br>
              <a:rPr lang="es-AR" sz="6600" b="1" dirty="0"/>
            </a:br>
            <a:r>
              <a:rPr lang="es-AR" sz="6600" b="1" dirty="0"/>
              <a:t/>
            </a:r>
            <a:br>
              <a:rPr lang="es-AR" sz="6600" b="1" dirty="0"/>
            </a:br>
            <a:r>
              <a:rPr lang="es-AR" sz="6600" b="1" dirty="0"/>
              <a:t/>
            </a:r>
            <a:br>
              <a:rPr lang="es-AR" sz="6600" b="1" dirty="0"/>
            </a:br>
            <a:r>
              <a:rPr lang="es-AR" sz="6600" b="1" dirty="0"/>
              <a:t/>
            </a:r>
            <a:br>
              <a:rPr lang="es-AR" sz="6600" b="1" dirty="0"/>
            </a:br>
            <a:r>
              <a:rPr lang="es-AR" sz="6600" b="1" dirty="0"/>
              <a:t/>
            </a:r>
            <a:br>
              <a:rPr lang="es-AR" sz="6600" b="1" dirty="0"/>
            </a:br>
            <a:endParaRPr lang="es-AR" sz="66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A5128C5-6B3C-467D-8F54-9161574370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6267" y="3950487"/>
            <a:ext cx="7766936" cy="1096899"/>
          </a:xfrm>
        </p:spPr>
        <p:txBody>
          <a:bodyPr>
            <a:noAutofit/>
          </a:bodyPr>
          <a:lstStyle/>
          <a:p>
            <a:pPr algn="ctr"/>
            <a:r>
              <a:rPr lang="es-AR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SEP</a:t>
            </a:r>
            <a:endParaRPr lang="es-AR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 descr="Imagen que contiene firmar, verde, dibujo, señal&#10;&#10;Descripción generada automáticamente">
            <a:extLst>
              <a:ext uri="{FF2B5EF4-FFF2-40B4-BE49-F238E27FC236}">
                <a16:creationId xmlns:a16="http://schemas.microsoft.com/office/drawing/2014/main" id="{EE4329DF-33B2-4A04-8410-1727957F5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299" y="408456"/>
            <a:ext cx="1913467" cy="956734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9AD03327-408C-4A14-B811-6F6F0D509035}"/>
              </a:ext>
            </a:extLst>
          </p:cNvPr>
          <p:cNvSpPr txBox="1"/>
          <p:nvPr/>
        </p:nvSpPr>
        <p:spPr>
          <a:xfrm>
            <a:off x="1507068" y="1073859"/>
            <a:ext cx="916528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s-AR" sz="5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AR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DE EVALUACIÓN PÚBLICA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726267" y="5499100"/>
            <a:ext cx="77669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de Convenios Colectivos</a:t>
            </a:r>
          </a:p>
          <a:p>
            <a:pPr algn="ctr"/>
            <a:r>
              <a:rPr lang="es-A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 Capital Federal</a:t>
            </a:r>
            <a:endParaRPr lang="es-AR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68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468923"/>
            <a:ext cx="9875520" cy="1275471"/>
          </a:xfrm>
        </p:spPr>
        <p:txBody>
          <a:bodyPr>
            <a:normAutofit fontScale="90000"/>
          </a:bodyPr>
          <a:lstStyle/>
          <a:p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Ejemplo de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regunta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para el personal administrativo y profesional</a:t>
            </a:r>
            <a:b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/>
              <a:t/>
            </a:r>
            <a:br>
              <a:rPr lang="es-ES" dirty="0"/>
            </a:b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3000" y="1744394"/>
            <a:ext cx="10364372" cy="4642338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</a:pPr>
            <a:r>
              <a:rPr lang="es-E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golpe de calor es un trastorno ocasionado por el aumento de la temperatura del cuerpo como consecuencia de la exposición prolongada a altas temperaturas y humedad o el esfuerzo físico intenso en altas temperaturas. El golpe de calor es una forma grave de lesión por calor y la temperatura del cuerpo alcanza los 40° C o más.</a:t>
            </a: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acuerdo al texto, marque la única opción falsa:</a:t>
            </a:r>
            <a:b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El golpe de calor es un trastorno leve por exposición al calor durante mucho tiempo.</a:t>
            </a:r>
            <a:b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El golpe de calor implica una exposición sostenida en el tiempo a altas temperaturas.</a:t>
            </a:r>
            <a:b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El golpe de calor tiene como síntoma principal el aumento de la temperatura corporal</a:t>
            </a:r>
            <a:b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Respuesta: </a:t>
            </a: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ES" sz="1600" dirty="0"/>
              <a:t/>
            </a:r>
            <a:br>
              <a:rPr lang="es-ES" sz="1600" dirty="0"/>
            </a:b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92204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EJES TEMÁTICOS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2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RAZONAMIENTO LÓGICO MATEMÁTICO</a:t>
            </a:r>
          </a:p>
          <a:p>
            <a:pPr algn="just"/>
            <a:r>
              <a:rPr lang="es-A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Mide habilidades como identificar patrones. Realizar cálculos, interpretar datos, razonar de forma estructurada y tomar decisiones en base a información. No se trata solo de saber matemáticas, sino de aplicar el pensamiento lógico para encontrar soluciones</a:t>
            </a:r>
          </a:p>
          <a:p>
            <a: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Servicios generales y administrativos: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módulo 1 unidad II sin potencia ni radicación, unidad III, unidad V.</a:t>
            </a:r>
            <a: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Profesionales: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módulo 1 unidad V, módulo 2 unidad 1 ecuaciones, unidad 4 funciones, módulo 3 unidad 3 proporcionalidad numérica, unidad 4 estadística descriptiva, unidad 5 proporcionalidad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www.argentina.gob.ar/sep-razonamiento-logico-matematico</a:t>
            </a:r>
            <a:endParaRPr lang="es-E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88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6091" y="300111"/>
            <a:ext cx="9749779" cy="909711"/>
          </a:xfrm>
        </p:spPr>
        <p:txBody>
          <a:bodyPr>
            <a:normAutofit fontScale="90000"/>
          </a:bodyPr>
          <a:lstStyle/>
          <a:p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Ejemplo de ejercicio</a:t>
            </a:r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s-ES" sz="3600" b="1" dirty="0">
                <a:latin typeface="Arial" panose="020B0604020202020204" pitchFamily="34" charset="0"/>
                <a:cs typeface="Arial" panose="020B0604020202020204" pitchFamily="34" charset="0"/>
              </a:rPr>
              <a:t>servicios generales</a:t>
            </a:r>
            <a:r>
              <a:rPr lang="es-E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425" y="1422353"/>
            <a:ext cx="6850966" cy="4983136"/>
          </a:xfrm>
        </p:spPr>
      </p:pic>
    </p:spTree>
    <p:extLst>
      <p:ext uri="{BB962C8B-B14F-4D97-AF65-F5344CB8AC3E}">
        <p14:creationId xmlns:p14="http://schemas.microsoft.com/office/powerpoint/2010/main" val="412808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365760"/>
            <a:ext cx="9875520" cy="942535"/>
          </a:xfrm>
        </p:spPr>
        <p:txBody>
          <a:bodyPr>
            <a:normAutofit fontScale="90000"/>
          </a:bodyPr>
          <a:lstStyle/>
          <a:p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Ejemplo 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ejercicio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para el personal administrativo y profesional</a:t>
            </a:r>
            <a:b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distancia media aproximada del planeta Mercurio al Sol es de 58.000.000 kilómetros, es decir, 58 millones de kilómetros. También se puede escribir utilizando la “notación científica”: 58.000.000 = 5,8 x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107</a:t>
            </a:r>
          </a:p>
          <a:p>
            <a:pPr marL="45720" indent="0">
              <a:buNone/>
            </a:pP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Escriba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siguientes distancias medias aproximadas en notación científica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Del planeta Tierra al Sol: 150.000.000 kilómetros. </a:t>
            </a:r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Del planeta Marte al Sol: 228.000.000 kilómetros</a:t>
            </a:r>
            <a:endParaRPr lang="es-A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81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EJES TEMÁTICOS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3000" y="2057399"/>
            <a:ext cx="9872871" cy="4371535"/>
          </a:xfrm>
        </p:spPr>
        <p:txBody>
          <a:bodyPr>
            <a:normAutofit fontScale="92500" lnSpcReduction="10000"/>
          </a:bodyPr>
          <a:lstStyle/>
          <a:p>
            <a:r>
              <a:rPr lang="es-AR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ADMINISTRACIÓN PÚBLICA NACIONAL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A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Solo dirigido a Profesionales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A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Contenidos:</a:t>
            </a:r>
          </a:p>
          <a:p>
            <a:pPr>
              <a:buFontTx/>
              <a:buChar char="-"/>
            </a:pPr>
            <a:r>
              <a:rPr lang="es-A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Constitución Nacional</a:t>
            </a:r>
          </a:p>
          <a:p>
            <a:pPr>
              <a:buFontTx/>
              <a:buChar char="-"/>
            </a:pPr>
            <a:r>
              <a:rPr lang="es-A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Código Electoral</a:t>
            </a:r>
          </a:p>
          <a:p>
            <a:pPr>
              <a:buFontTx/>
              <a:buChar char="-"/>
            </a:pPr>
            <a:r>
              <a:rPr lang="es-A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Ética Pública</a:t>
            </a:r>
          </a:p>
          <a:p>
            <a:pPr>
              <a:buFontTx/>
              <a:buChar char="-"/>
            </a:pPr>
            <a:r>
              <a:rPr lang="es-A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Procedimiento Administrativo</a:t>
            </a:r>
          </a:p>
          <a:p>
            <a:pPr>
              <a:buFontTx/>
              <a:buChar char="-"/>
            </a:pPr>
            <a:r>
              <a:rPr lang="es-A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de Administración Financiera</a:t>
            </a:r>
          </a:p>
          <a:p>
            <a:pPr>
              <a:buFontTx/>
              <a:buChar char="-"/>
            </a:pPr>
            <a:r>
              <a:rPr lang="es-A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Link: </a:t>
            </a:r>
            <a:r>
              <a:rPr lang="es-A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</a:t>
            </a:r>
            <a:r>
              <a:rPr lang="es-A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www.argentina.gob.ar/sep-guia-orientativa-de-estudio-administracion-publica-nacional</a:t>
            </a:r>
            <a:endParaRPr lang="es-AR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es-AR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es-A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96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698695"/>
          </a:xfrm>
        </p:spPr>
        <p:txBody>
          <a:bodyPr/>
          <a:lstStyle/>
          <a:p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Ejemplo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3000" y="1463040"/>
            <a:ext cx="9872871" cy="4632960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¿En qué circunstancias pueden las personas solicitar un hábeas corpus?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Cuando se viola su derecho a la privacidad</a:t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Cuando desean impugnar una ley que consideran injusta</a:t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Cuando se afecta su libertad física o son maltratadas mientras están detenidas</a:t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 Cuando buscan obtener una revisión rápida de cualquier sentencia judicial</a:t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Respuesta: C (Constitución Nacional art. 43)</a:t>
            </a:r>
          </a:p>
          <a:p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¿Qué constituye un distrito electoral en Argentina según el Código Electoral Nacional?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Cada departamento y comuna del país</a:t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La Ciudad Autónoma de Buenos Aires y cada provincia</a:t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Las subdivisiones de los municipios</a:t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 Las agrupaciones de electores según su domicilio</a:t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Respuesta: B (Código Electoral art. 39)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4125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351" y="314179"/>
            <a:ext cx="9875520" cy="783101"/>
          </a:xfrm>
        </p:spPr>
        <p:txBody>
          <a:bodyPr/>
          <a:lstStyle/>
          <a:p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Comentarios Finales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6438" y="1294228"/>
            <a:ext cx="10509434" cy="5303520"/>
          </a:xfrm>
        </p:spPr>
        <p:txBody>
          <a:bodyPr>
            <a:normAutofit/>
          </a:bodyPr>
          <a:lstStyle/>
          <a:p>
            <a:endParaRPr lang="es-E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está claro el universo a quien va dirigido la 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evaluación</a:t>
            </a:r>
          </a:p>
          <a:p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 un marco jurídico claro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 plazos de inscripción y cierre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términos de la identificación no son claros 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anónimo? 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¿Cómo 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garantiza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contenidos no 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están 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adaptados a las funciones de les trabajadores y no coincide con los agrupamientos existentes. </a:t>
            </a:r>
            <a:endParaRPr lang="es-E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Faltan 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guías 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estudio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¿Quien/es 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elaboraron los 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exámenes?. </a:t>
            </a:r>
          </a:p>
        </p:txBody>
      </p:sp>
    </p:spTree>
    <p:extLst>
      <p:ext uri="{BB962C8B-B14F-4D97-AF65-F5344CB8AC3E}">
        <p14:creationId xmlns:p14="http://schemas.microsoft.com/office/powerpoint/2010/main" val="24918029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351" y="314179"/>
            <a:ext cx="9875520" cy="783101"/>
          </a:xfrm>
        </p:spPr>
        <p:txBody>
          <a:bodyPr/>
          <a:lstStyle/>
          <a:p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Comentarios Finales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6438" y="1294228"/>
            <a:ext cx="10509434" cy="5303520"/>
          </a:xfrm>
        </p:spPr>
        <p:txBody>
          <a:bodyPr>
            <a:normAutofit/>
          </a:bodyPr>
          <a:lstStyle/>
          <a:p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Evalúan a trabajadores/as con contenidos escolares que no corresponden al desempeño de un adulto en el ámbito laboral (Ejemplo: Las evaluaciones Pisa).</a:t>
            </a:r>
          </a:p>
          <a:p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contenidos escolares ya los aprobamos en nuestro recorrido como </a:t>
            </a:r>
            <a:r>
              <a:rPr lang="es-ES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estudiantes en 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ámbitos correspondientes. </a:t>
            </a:r>
          </a:p>
          <a:p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¿Quién corrige ¿Qué sistema informativo se utiliza? ¿Código abierto? ¿Quién lo audita? </a:t>
            </a:r>
          </a:p>
          <a:p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 somos evaluados/as en diferentes instancias de nuestro trabajo. </a:t>
            </a:r>
          </a:p>
          <a:p>
            <a:pPr marL="45720" indent="0" algn="ctr">
              <a:buNone/>
            </a:pPr>
            <a:endParaRPr lang="es-E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calidad del empleo público se garantiza con políticas públicas a favor del pueblo.</a:t>
            </a:r>
            <a:endParaRPr lang="es-A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568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220724" y="1257301"/>
            <a:ext cx="9966960" cy="2550254"/>
          </a:xfrm>
        </p:spPr>
        <p:txBody>
          <a:bodyPr/>
          <a:lstStyle/>
          <a:p>
            <a:r>
              <a:rPr lang="es-A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Secretaría de convenios colectivos</a:t>
            </a:r>
            <a:br>
              <a:rPr lang="es-A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ate capital federal</a:t>
            </a:r>
            <a:endParaRPr lang="es-A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>
          <a:xfrm>
            <a:off x="1819656" y="4802388"/>
            <a:ext cx="8769096" cy="1306312"/>
          </a:xfrm>
        </p:spPr>
        <p:txBody>
          <a:bodyPr/>
          <a:lstStyle/>
          <a:p>
            <a:endParaRPr lang="es-AR" dirty="0" smtClean="0"/>
          </a:p>
          <a:p>
            <a:r>
              <a:rPr lang="es-AR" sz="3200" dirty="0" smtClean="0">
                <a:solidFill>
                  <a:schemeClr val="tx1"/>
                </a:solidFill>
              </a:rPr>
              <a:t>convenioscolectivos@atecapital.org</a:t>
            </a:r>
            <a:endParaRPr lang="es-AR" sz="3200" dirty="0">
              <a:solidFill>
                <a:schemeClr val="tx1"/>
              </a:solidFill>
            </a:endParaRPr>
          </a:p>
        </p:txBody>
      </p:sp>
      <p:pic>
        <p:nvPicPr>
          <p:cNvPr id="6" name="Imagen 5" descr="Imagen que contiene firmar, verde, dibujo, señal&#10;&#10;Descripción generada automáticamente">
            <a:extLst>
              <a:ext uri="{FF2B5EF4-FFF2-40B4-BE49-F238E27FC236}">
                <a16:creationId xmlns:a16="http://schemas.microsoft.com/office/drawing/2014/main" id="{EE4329DF-33B2-4A04-8410-1727957F5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6195" y="262468"/>
            <a:ext cx="1583271" cy="791636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114300" y="114300"/>
            <a:ext cx="11963400" cy="6629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6997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AF54A1-237F-429B-BAB7-21B04312E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824" y="320040"/>
            <a:ext cx="9875520" cy="975360"/>
          </a:xfrm>
        </p:spPr>
        <p:txBody>
          <a:bodyPr>
            <a:normAutofit/>
          </a:bodyPr>
          <a:lstStyle/>
          <a:p>
            <a:r>
              <a:rPr lang="es-MX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SISTEMA DE EVALUACIÓN PÚBLICA</a:t>
            </a:r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23153A-10BF-44D1-B6F7-41C7DD038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824" y="1110343"/>
            <a:ext cx="11351622" cy="5633357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</a:pPr>
            <a:endParaRPr lang="es-AR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s-AR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una evaluación obligatoria, presencial de conocimientos y competencias que se realizará </a:t>
            </a:r>
          </a:p>
          <a:p>
            <a:pPr marL="4572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s-AR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 través de herramientas informáticas y</a:t>
            </a:r>
          </a:p>
          <a:p>
            <a:pPr marL="4572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s-AR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ue el gobierno nacional impone como requisito para trabajar en la Administración Pública Nacional</a:t>
            </a:r>
            <a:r>
              <a:rPr lang="es-ES" sz="3200" dirty="0" smtClean="0"/>
              <a:t>.</a:t>
            </a:r>
            <a:endParaRPr lang="es-ES" sz="32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s-AR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MX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dirty="0"/>
          </a:p>
        </p:txBody>
      </p:sp>
      <p:sp>
        <p:nvSpPr>
          <p:cNvPr id="5" name="Rectángulo 4"/>
          <p:cNvSpPr/>
          <p:nvPr/>
        </p:nvSpPr>
        <p:spPr>
          <a:xfrm>
            <a:off x="114300" y="114300"/>
            <a:ext cx="11963400" cy="6629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6" name="Imagen 5" descr="Imagen que contiene firmar, verde, dibujo, señal&#10;&#10;Descripción generada automáticamente">
            <a:extLst>
              <a:ext uri="{FF2B5EF4-FFF2-40B4-BE49-F238E27FC236}">
                <a16:creationId xmlns:a16="http://schemas.microsoft.com/office/drawing/2014/main" id="{EE4329DF-33B2-4A04-8410-1727957F5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6158" y="331046"/>
            <a:ext cx="1928708" cy="96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99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9CF762-6D0F-4041-B053-178FF3FF0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¿Quién la organiza?</a:t>
            </a:r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2AE95D-07EF-404D-BC91-1EC9101ED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SECRETARÍA DE TRANSFORMACIÓN DEL ESTADO Y FUNCIÓN PÚBLICA del MINISTERIO DE DESREGULACIÓN Y TRANSFORMACIÓN DEL ESTADO,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el órgano rector en materia de empleo público y autoridad de aplicación, a cargo de coordinar e implementar el Sistema de Evaluación Pública (SEP)</a:t>
            </a:r>
            <a:endParaRPr lang="es-A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14300" y="114300"/>
            <a:ext cx="11963400" cy="6629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5" name="Imagen 4" descr="Imagen que contiene firmar, verde, dibujo, señal&#10;&#10;Descripción generada automáticamente">
            <a:extLst>
              <a:ext uri="{FF2B5EF4-FFF2-40B4-BE49-F238E27FC236}">
                <a16:creationId xmlns:a16="http://schemas.microsoft.com/office/drawing/2014/main" id="{EE4329DF-33B2-4A04-8410-1727957F5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5559" y="331046"/>
            <a:ext cx="1623907" cy="81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75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AA84A0-A14D-4A3E-92AD-9AECE7F2D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¿Quiénes deben realizarla?</a:t>
            </a:r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E4D69F-C3FD-4FC2-AC9A-62C3C8F9F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8498" y="1600199"/>
            <a:ext cx="9872871" cy="4038600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endParaRPr lang="es-A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AR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Artículo 9 de la Ley Marco</a:t>
            </a:r>
          </a:p>
          <a:p>
            <a:pPr algn="just"/>
            <a:r>
              <a:rPr lang="es-AR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Todavía no está claro el universo total de trabajadores y trabajadoras que estarán incluidos/as en la evaluación</a:t>
            </a:r>
          </a:p>
          <a:p>
            <a:pPr algn="just"/>
            <a:r>
              <a:rPr lang="es-AR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primera etapa será para trabajadores/as nacionales del AMBA</a:t>
            </a:r>
          </a:p>
          <a:p>
            <a:pPr algn="just"/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trabajadores que </a:t>
            </a:r>
            <a: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acrediten Certificado Único de Discapacidad (C.U.D), se encuentran exceptuados de acreditar este requisito hasta tanto se adecuen los </a:t>
            </a: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materiales</a:t>
            </a:r>
            <a:endParaRPr lang="es-E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sz="3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es-A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14300" y="114300"/>
            <a:ext cx="11963400" cy="6629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5" name="Imagen 4" descr="Imagen que contiene firmar, verde, dibujo, señal&#10;&#10;Descripción generada automáticamente">
            <a:extLst>
              <a:ext uri="{FF2B5EF4-FFF2-40B4-BE49-F238E27FC236}">
                <a16:creationId xmlns:a16="http://schemas.microsoft.com/office/drawing/2014/main" id="{EE4329DF-33B2-4A04-8410-1727957F5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5900" y="351366"/>
            <a:ext cx="1507066" cy="753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9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9269" y="609600"/>
            <a:ext cx="10339251" cy="1356360"/>
          </a:xfrm>
        </p:spPr>
        <p:txBody>
          <a:bodyPr/>
          <a:lstStyle/>
          <a:p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SISTEMA DE EVALUACIÓN PÚBLICA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CARACTERÍSTICAS</a:t>
            </a:r>
          </a:p>
          <a:p>
            <a:pPr marL="45720" indent="0">
              <a:buNone/>
            </a:pPr>
            <a:endParaRPr lang="es-AR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INSCRIPCIÓN PREVIA DEL/A TRABAJADOR/A</a:t>
            </a:r>
          </a:p>
          <a:p>
            <a:r>
              <a:rPr lang="es-AR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ANÓNIMA</a:t>
            </a:r>
          </a:p>
          <a:p>
            <a:r>
              <a:rPr lang="es-AR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PRESENCIAL</a:t>
            </a:r>
          </a:p>
          <a:p>
            <a:r>
              <a:rPr lang="es-AR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MÚLTIPLE CHOICE (OPCIÓN MULTIPLE)</a:t>
            </a:r>
          </a:p>
          <a:p>
            <a:r>
              <a:rPr lang="es-AR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OBLIGATORIA</a:t>
            </a:r>
          </a:p>
          <a:p>
            <a:r>
              <a:rPr lang="es-AR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CONTARÁ CON UNA HORA PARA REALIZAR EL EXAMEN</a:t>
            </a:r>
          </a:p>
          <a:p>
            <a:endParaRPr lang="es-AR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3463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79566"/>
          </a:xfrm>
        </p:spPr>
        <p:txBody>
          <a:bodyPr>
            <a:normAutofit fontScale="90000"/>
          </a:bodyPr>
          <a:lstStyle/>
          <a:p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SISTEMA DE EVALUACIÓN PÚBLICA</a:t>
            </a:r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3326" y="1489166"/>
            <a:ext cx="10946674" cy="4885508"/>
          </a:xfrm>
        </p:spPr>
        <p:txBody>
          <a:bodyPr>
            <a:normAutofit fontScale="55000" lnSpcReduction="20000"/>
          </a:bodyPr>
          <a:lstStyle/>
          <a:p>
            <a:pPr algn="just"/>
            <a:endParaRPr lang="es-ES" sz="3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INSCRIPCIÓN PREVIA</a:t>
            </a:r>
          </a:p>
          <a:p>
            <a:pPr algn="just">
              <a:buFontTx/>
              <a:buChar char="-"/>
            </a:pPr>
            <a:r>
              <a:rPr lang="es-AR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hace por la Plataforma SEP que se habilitará próximamente</a:t>
            </a:r>
          </a:p>
          <a:p>
            <a:pPr algn="just">
              <a:buFontTx/>
              <a:buChar char="-"/>
            </a:pPr>
            <a:r>
              <a:rPr lang="es-AR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ANÓNIMA</a:t>
            </a:r>
          </a:p>
          <a:p>
            <a:pPr algn="just">
              <a:buFontTx/>
              <a:buChar char="-"/>
            </a:pPr>
            <a:r>
              <a:rPr lang="es-E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vez solicitado el turno </a:t>
            </a:r>
            <a:r>
              <a:rPr lang="es-E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recibirá un </a:t>
            </a:r>
            <a:r>
              <a:rPr lang="es-E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s-E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s-E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fecha y horario confirmados. </a:t>
            </a:r>
            <a:r>
              <a:rPr lang="es-E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la </a:t>
            </a:r>
            <a:r>
              <a:rPr lang="es-E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 de usuario y contraseña, para acceder a la </a:t>
            </a:r>
            <a:r>
              <a:rPr lang="es-E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evaluación (similar a los concursos).</a:t>
            </a:r>
          </a:p>
          <a:p>
            <a:pPr algn="just">
              <a:buFontTx/>
              <a:buChar char="-"/>
            </a:pPr>
            <a:r>
              <a:rPr lang="es-E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PRESENCIAL</a:t>
            </a:r>
          </a:p>
          <a:p>
            <a:pPr algn="just">
              <a:buFontTx/>
              <a:buChar char="-"/>
            </a:pPr>
            <a:r>
              <a:rPr lang="es-E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está confirmado el lugar pero podría ser Ministerio de Defensa, </a:t>
            </a:r>
            <a:r>
              <a:rPr lang="es-E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Tecnópolis</a:t>
            </a:r>
            <a:r>
              <a:rPr lang="es-E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el CCK. El día y horario correspondiente se les proveerá una Tablet o similar para la realización del examen</a:t>
            </a:r>
          </a:p>
          <a:p>
            <a:pPr algn="just">
              <a:buFontTx/>
              <a:buChar char="-"/>
            </a:pPr>
            <a:r>
              <a:rPr lang="es-AR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OBLIGATORIA</a:t>
            </a:r>
          </a:p>
          <a:p>
            <a:pPr algn="just">
              <a:buFontTx/>
              <a:buChar char="-"/>
            </a:pPr>
            <a:r>
              <a:rPr lang="es-AR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requisito para trabajar en la Administración Pública Nacional</a:t>
            </a:r>
          </a:p>
          <a:p>
            <a:pPr algn="just">
              <a:buFontTx/>
              <a:buChar char="-"/>
            </a:pPr>
            <a:endParaRPr lang="es-AR" dirty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r>
              <a:rPr lang="es-AR" dirty="0" smtClean="0">
                <a:solidFill>
                  <a:schemeClr val="tx1"/>
                </a:solidFill>
              </a:rPr>
              <a:t> </a:t>
            </a:r>
          </a:p>
          <a:p>
            <a:pPr marL="45720" indent="0" algn="just">
              <a:buNone/>
            </a:pPr>
            <a:endParaRPr lang="es-AR" dirty="0" smtClean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endParaRPr lang="es-E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39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10195560" cy="1356360"/>
          </a:xfrm>
        </p:spPr>
        <p:txBody>
          <a:bodyPr/>
          <a:lstStyle/>
          <a:p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SISTEMA DE EVALUACIÓN PÚBLICA</a:t>
            </a:r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EXAMEN</a:t>
            </a:r>
          </a:p>
          <a:p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Habrá TRES (3) tipos de evaluaciones orientadas a: Servicios Generales, Administrativos y Profesionales.</a:t>
            </a:r>
          </a:p>
          <a:p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examen estará compuesto por TRES (3) ejes temáticos: Comprensión Lectora, Razonamiento Lógico-Matemático y Administración Pública Nacional. </a:t>
            </a:r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 temático de Administración Pública Nacional, será de aplicación únicamente para el tipo de Evaluación orientada a Profesionales.</a:t>
            </a:r>
          </a:p>
          <a:p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 persona, contará con TRES (3) intentos para aprobar el examen. Para cada intento, se deberá solicitar un nuevo turno.</a:t>
            </a:r>
          </a:p>
          <a:p>
            <a:pPr algn="just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008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67508"/>
          </a:xfrm>
        </p:spPr>
        <p:txBody>
          <a:bodyPr/>
          <a:lstStyle/>
          <a:p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EJES TEMÁTICOS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3000" y="1477108"/>
            <a:ext cx="9872871" cy="4618892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s-ES" sz="5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COMPRENSIÓN LECTORA</a:t>
            </a:r>
          </a:p>
          <a:p>
            <a:r>
              <a:rPr lang="es-ES" sz="55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evalúa </a:t>
            </a:r>
            <a:r>
              <a:rPr lang="es-ES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entendemos lo que leemos.</a:t>
            </a:r>
          </a:p>
          <a:p>
            <a:r>
              <a:rPr lang="es-ES" sz="55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</a:t>
            </a:r>
            <a:r>
              <a:rPr lang="es-ES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 un texto y nos hacen preguntas sobre ese texto </a:t>
            </a:r>
          </a:p>
          <a:p>
            <a:r>
              <a:rPr lang="es-ES" sz="55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</a:t>
            </a:r>
            <a:r>
              <a:rPr lang="es-ES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preguntas son diferentes, dependiendo </a:t>
            </a:r>
            <a:r>
              <a:rPr lang="es-ES" sz="55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puesto de trabajo:</a:t>
            </a:r>
          </a:p>
          <a:p>
            <a:pPr>
              <a:buFontTx/>
              <a:buChar char="-"/>
            </a:pPr>
            <a:r>
              <a:rPr lang="es-ES" sz="55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SERVICIOS GENERALES</a:t>
            </a:r>
          </a:p>
          <a:p>
            <a:pPr>
              <a:buFontTx/>
              <a:buChar char="-"/>
            </a:pPr>
            <a:r>
              <a:rPr lang="es-ES" sz="55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ADMINISTRATIVOS </a:t>
            </a:r>
          </a:p>
          <a:p>
            <a:pPr>
              <a:buFontTx/>
              <a:buChar char="-"/>
            </a:pPr>
            <a:r>
              <a:rPr lang="es-ES" sz="55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PROFESIONALES</a:t>
            </a:r>
          </a:p>
          <a:p>
            <a:pPr>
              <a:buFontTx/>
              <a:buChar char="-"/>
            </a:pPr>
            <a:endParaRPr lang="es-ES" sz="55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es-ES" sz="5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es-ES" sz="5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es-ES" sz="55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</a:t>
            </a:r>
            <a:r>
              <a:rPr lang="es-ES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5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</a:t>
            </a:r>
            <a:r>
              <a:rPr lang="es-ES" sz="55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www.argentina.gob.ar/sep-guia-de-estudio-comprension-lectora</a:t>
            </a:r>
            <a:endParaRPr lang="es-ES" sz="55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es-E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02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351" y="300111"/>
            <a:ext cx="9875520" cy="1356360"/>
          </a:xfrm>
        </p:spPr>
        <p:txBody>
          <a:bodyPr>
            <a:normAutofit fontScale="90000"/>
          </a:bodyPr>
          <a:lstStyle/>
          <a:p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Ejemplo de pregunta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servicios generales</a:t>
            </a: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 </a:t>
            </a:r>
            <a:r>
              <a:rPr lang="es-E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costaba mucho esfuerzo no repetirme, sufría con cada entrega. Cuando uno tapa el último cuadrito de una historieta y ya sabe cuál va a ser el final es porque la cosa no va.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acuerdo al contenido del texto, marcar la opción correcta</a:t>
            </a:r>
            <a:b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“la cosa no va” porque la historieta pasó de moda</a:t>
            </a:r>
            <a:b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“la cosa no va” por enfermedad del historietista</a:t>
            </a:r>
            <a:b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“la cosa no va” por el riesgo de repetir las </a:t>
            </a:r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ideas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es-E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Respuesta: C</a:t>
            </a:r>
            <a:endParaRPr lang="es-E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6727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e">
  <a:themeElements>
    <a:clrScheme name="Personalizado 23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52C42A"/>
      </a:accent1>
      <a:accent2>
        <a:srgbClr val="DF5327"/>
      </a:accent2>
      <a:accent3>
        <a:srgbClr val="FFFFFF"/>
      </a:accent3>
      <a:accent4>
        <a:srgbClr val="418AB3"/>
      </a:accent4>
      <a:accent5>
        <a:srgbClr val="FFFFFF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1933</TotalTime>
  <Words>866</Words>
  <Application>Microsoft Office PowerPoint</Application>
  <PresentationFormat>Panorámica</PresentationFormat>
  <Paragraphs>109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Calibri</vt:lpstr>
      <vt:lpstr>Corbel</vt:lpstr>
      <vt:lpstr>Wingdings</vt:lpstr>
      <vt:lpstr>Base</vt:lpstr>
      <vt:lpstr>       </vt:lpstr>
      <vt:lpstr>SISTEMA DE EVALUACIÓN PÚBLICA</vt:lpstr>
      <vt:lpstr>¿Quién la organiza?</vt:lpstr>
      <vt:lpstr>¿Quiénes deben realizarla?</vt:lpstr>
      <vt:lpstr>SISTEMA DE EVALUACIÓN PÚBLICA</vt:lpstr>
      <vt:lpstr>SISTEMA DE EVALUACIÓN PÚBLICA</vt:lpstr>
      <vt:lpstr>SISTEMA DE EVALUACIÓN PÚBLICA</vt:lpstr>
      <vt:lpstr>EJES TEMÁTICOS</vt:lpstr>
      <vt:lpstr> Ejemplo de pregunta para servicios generales </vt:lpstr>
      <vt:lpstr>  Ejemplo de pregunta para el personal administrativo y profesional  </vt:lpstr>
      <vt:lpstr>EJES TEMÁTICOS</vt:lpstr>
      <vt:lpstr> Ejemplo de ejercicio para servicios generales </vt:lpstr>
      <vt:lpstr> Ejemplo de ejercicio para el personal administrativo y profesional </vt:lpstr>
      <vt:lpstr>EJES TEMÁTICOS</vt:lpstr>
      <vt:lpstr>Ejemplo</vt:lpstr>
      <vt:lpstr>Comentarios Finales</vt:lpstr>
      <vt:lpstr>Comentarios Finales</vt:lpstr>
      <vt:lpstr>   Secretaría de convenios colectivos  ate capital federal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sobre SINEP</dc:title>
  <dc:creator>fernanda pedrouzo</dc:creator>
  <cp:lastModifiedBy>Usuario</cp:lastModifiedBy>
  <cp:revision>107</cp:revision>
  <dcterms:created xsi:type="dcterms:W3CDTF">2020-08-05T14:34:17Z</dcterms:created>
  <dcterms:modified xsi:type="dcterms:W3CDTF">2024-11-21T00:30:00Z</dcterms:modified>
</cp:coreProperties>
</file>