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87"/>
  </p:notesMasterIdLst>
  <p:sldIdLst>
    <p:sldId id="256" r:id="rId2"/>
    <p:sldId id="257" r:id="rId3"/>
    <p:sldId id="263" r:id="rId4"/>
    <p:sldId id="258" r:id="rId5"/>
    <p:sldId id="339" r:id="rId6"/>
    <p:sldId id="343" r:id="rId7"/>
    <p:sldId id="342" r:id="rId8"/>
    <p:sldId id="350" r:id="rId9"/>
    <p:sldId id="352" r:id="rId10"/>
    <p:sldId id="351" r:id="rId11"/>
    <p:sldId id="357" r:id="rId12"/>
    <p:sldId id="353" r:id="rId13"/>
    <p:sldId id="354" r:id="rId14"/>
    <p:sldId id="358" r:id="rId15"/>
    <p:sldId id="355" r:id="rId16"/>
    <p:sldId id="356" r:id="rId17"/>
    <p:sldId id="359" r:id="rId18"/>
    <p:sldId id="360" r:id="rId19"/>
    <p:sldId id="361" r:id="rId20"/>
    <p:sldId id="362" r:id="rId21"/>
    <p:sldId id="363" r:id="rId22"/>
    <p:sldId id="364" r:id="rId23"/>
    <p:sldId id="365" r:id="rId24"/>
    <p:sldId id="366" r:id="rId25"/>
    <p:sldId id="367" r:id="rId26"/>
    <p:sldId id="368" r:id="rId27"/>
    <p:sldId id="369" r:id="rId28"/>
    <p:sldId id="370" r:id="rId29"/>
    <p:sldId id="375" r:id="rId30"/>
    <p:sldId id="371" r:id="rId31"/>
    <p:sldId id="372" r:id="rId32"/>
    <p:sldId id="376" r:id="rId33"/>
    <p:sldId id="373" r:id="rId34"/>
    <p:sldId id="374" r:id="rId35"/>
    <p:sldId id="377" r:id="rId36"/>
    <p:sldId id="378" r:id="rId37"/>
    <p:sldId id="379" r:id="rId38"/>
    <p:sldId id="380" r:id="rId39"/>
    <p:sldId id="381" r:id="rId40"/>
    <p:sldId id="382" r:id="rId41"/>
    <p:sldId id="383" r:id="rId42"/>
    <p:sldId id="384" r:id="rId43"/>
    <p:sldId id="385" r:id="rId44"/>
    <p:sldId id="386" r:id="rId45"/>
    <p:sldId id="387" r:id="rId46"/>
    <p:sldId id="388" r:id="rId47"/>
    <p:sldId id="389" r:id="rId48"/>
    <p:sldId id="390" r:id="rId49"/>
    <p:sldId id="391" r:id="rId50"/>
    <p:sldId id="392" r:id="rId51"/>
    <p:sldId id="393" r:id="rId52"/>
    <p:sldId id="394" r:id="rId53"/>
    <p:sldId id="395" r:id="rId54"/>
    <p:sldId id="396" r:id="rId55"/>
    <p:sldId id="397" r:id="rId56"/>
    <p:sldId id="398" r:id="rId57"/>
    <p:sldId id="399" r:id="rId58"/>
    <p:sldId id="400" r:id="rId59"/>
    <p:sldId id="401" r:id="rId60"/>
    <p:sldId id="402" r:id="rId61"/>
    <p:sldId id="403" r:id="rId62"/>
    <p:sldId id="404" r:id="rId63"/>
    <p:sldId id="405" r:id="rId64"/>
    <p:sldId id="406" r:id="rId65"/>
    <p:sldId id="407" r:id="rId66"/>
    <p:sldId id="408" r:id="rId67"/>
    <p:sldId id="409" r:id="rId68"/>
    <p:sldId id="410" r:id="rId69"/>
    <p:sldId id="411" r:id="rId70"/>
    <p:sldId id="412" r:id="rId71"/>
    <p:sldId id="413" r:id="rId72"/>
    <p:sldId id="414" r:id="rId73"/>
    <p:sldId id="415" r:id="rId74"/>
    <p:sldId id="416" r:id="rId75"/>
    <p:sldId id="417" r:id="rId76"/>
    <p:sldId id="418" r:id="rId77"/>
    <p:sldId id="419" r:id="rId78"/>
    <p:sldId id="420" r:id="rId79"/>
    <p:sldId id="421" r:id="rId80"/>
    <p:sldId id="423" r:id="rId81"/>
    <p:sldId id="422" r:id="rId82"/>
    <p:sldId id="424" r:id="rId83"/>
    <p:sldId id="425" r:id="rId84"/>
    <p:sldId id="426" r:id="rId85"/>
    <p:sldId id="427" r:id="rId8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4" autoAdjust="0"/>
    <p:restoredTop sz="94662" autoAdjust="0"/>
  </p:normalViewPr>
  <p:slideViewPr>
    <p:cSldViewPr snapToGrid="0">
      <p:cViewPr varScale="1">
        <p:scale>
          <a:sx n="88" d="100"/>
          <a:sy n="88" d="100"/>
        </p:scale>
        <p:origin x="1306" y="62"/>
      </p:cViewPr>
      <p:guideLst>
        <p:guide orient="horz" pos="1620"/>
        <p:guide pos="2880"/>
      </p:guideLst>
    </p:cSldViewPr>
  </p:slideViewPr>
  <p:outlineViewPr>
    <p:cViewPr>
      <p:scale>
        <a:sx n="33" d="100"/>
        <a:sy n="33" d="100"/>
      </p:scale>
      <p:origin x="24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slide" Target="slides/slide41.xml" /><Relationship Id="rId47" Type="http://schemas.openxmlformats.org/officeDocument/2006/relationships/slide" Target="slides/slide46.xml" /><Relationship Id="rId50" Type="http://schemas.openxmlformats.org/officeDocument/2006/relationships/slide" Target="slides/slide49.xml" /><Relationship Id="rId55" Type="http://schemas.openxmlformats.org/officeDocument/2006/relationships/slide" Target="slides/slide54.xml" /><Relationship Id="rId63" Type="http://schemas.openxmlformats.org/officeDocument/2006/relationships/slide" Target="slides/slide62.xml" /><Relationship Id="rId68" Type="http://schemas.openxmlformats.org/officeDocument/2006/relationships/slide" Target="slides/slide67.xml" /><Relationship Id="rId76" Type="http://schemas.openxmlformats.org/officeDocument/2006/relationships/slide" Target="slides/slide75.xml" /><Relationship Id="rId84" Type="http://schemas.openxmlformats.org/officeDocument/2006/relationships/slide" Target="slides/slide83.xml" /><Relationship Id="rId89" Type="http://schemas.openxmlformats.org/officeDocument/2006/relationships/viewProps" Target="viewProps.xml" /><Relationship Id="rId7" Type="http://schemas.openxmlformats.org/officeDocument/2006/relationships/slide" Target="slides/slide6.xml" /><Relationship Id="rId71" Type="http://schemas.openxmlformats.org/officeDocument/2006/relationships/slide" Target="slides/slide70.xml" /><Relationship Id="rId2" Type="http://schemas.openxmlformats.org/officeDocument/2006/relationships/slide" Target="slides/slide1.xml" /><Relationship Id="rId16" Type="http://schemas.openxmlformats.org/officeDocument/2006/relationships/slide" Target="slides/slide15.xml" /><Relationship Id="rId29" Type="http://schemas.openxmlformats.org/officeDocument/2006/relationships/slide" Target="slides/slide28.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3" Type="http://schemas.openxmlformats.org/officeDocument/2006/relationships/slide" Target="slides/slide52.xml" /><Relationship Id="rId58" Type="http://schemas.openxmlformats.org/officeDocument/2006/relationships/slide" Target="slides/slide57.xml" /><Relationship Id="rId66" Type="http://schemas.openxmlformats.org/officeDocument/2006/relationships/slide" Target="slides/slide65.xml" /><Relationship Id="rId74" Type="http://schemas.openxmlformats.org/officeDocument/2006/relationships/slide" Target="slides/slide73.xml" /><Relationship Id="rId79" Type="http://schemas.openxmlformats.org/officeDocument/2006/relationships/slide" Target="slides/slide78.xml" /><Relationship Id="rId87" Type="http://schemas.openxmlformats.org/officeDocument/2006/relationships/notesMaster" Target="notesMasters/notesMaster1.xml" /><Relationship Id="rId5" Type="http://schemas.openxmlformats.org/officeDocument/2006/relationships/slide" Target="slides/slide4.xml" /><Relationship Id="rId61" Type="http://schemas.openxmlformats.org/officeDocument/2006/relationships/slide" Target="slides/slide60.xml" /><Relationship Id="rId82" Type="http://schemas.openxmlformats.org/officeDocument/2006/relationships/slide" Target="slides/slide81.xml" /><Relationship Id="rId90" Type="http://schemas.openxmlformats.org/officeDocument/2006/relationships/theme" Target="theme/theme1.xml" /><Relationship Id="rId19" Type="http://schemas.openxmlformats.org/officeDocument/2006/relationships/slide" Target="slides/slide1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slide" Target="slides/slide47.xml" /><Relationship Id="rId56" Type="http://schemas.openxmlformats.org/officeDocument/2006/relationships/slide" Target="slides/slide55.xml" /><Relationship Id="rId64" Type="http://schemas.openxmlformats.org/officeDocument/2006/relationships/slide" Target="slides/slide63.xml" /><Relationship Id="rId69" Type="http://schemas.openxmlformats.org/officeDocument/2006/relationships/slide" Target="slides/slide68.xml" /><Relationship Id="rId77" Type="http://schemas.openxmlformats.org/officeDocument/2006/relationships/slide" Target="slides/slide76.xml" /><Relationship Id="rId8" Type="http://schemas.openxmlformats.org/officeDocument/2006/relationships/slide" Target="slides/slide7.xml" /><Relationship Id="rId51" Type="http://schemas.openxmlformats.org/officeDocument/2006/relationships/slide" Target="slides/slide50.xml" /><Relationship Id="rId72" Type="http://schemas.openxmlformats.org/officeDocument/2006/relationships/slide" Target="slides/slide71.xml" /><Relationship Id="rId80" Type="http://schemas.openxmlformats.org/officeDocument/2006/relationships/slide" Target="slides/slide79.xml" /><Relationship Id="rId85" Type="http://schemas.openxmlformats.org/officeDocument/2006/relationships/slide" Target="slides/slide84.xml" /><Relationship Id="rId3" Type="http://schemas.openxmlformats.org/officeDocument/2006/relationships/slide" Target="slides/slide2.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59" Type="http://schemas.openxmlformats.org/officeDocument/2006/relationships/slide" Target="slides/slide58.xml" /><Relationship Id="rId67" Type="http://schemas.openxmlformats.org/officeDocument/2006/relationships/slide" Target="slides/slide66.xml" /><Relationship Id="rId20" Type="http://schemas.openxmlformats.org/officeDocument/2006/relationships/slide" Target="slides/slide19.xml" /><Relationship Id="rId41" Type="http://schemas.openxmlformats.org/officeDocument/2006/relationships/slide" Target="slides/slide40.xml" /><Relationship Id="rId54" Type="http://schemas.openxmlformats.org/officeDocument/2006/relationships/slide" Target="slides/slide53.xml" /><Relationship Id="rId62" Type="http://schemas.openxmlformats.org/officeDocument/2006/relationships/slide" Target="slides/slide61.xml" /><Relationship Id="rId70" Type="http://schemas.openxmlformats.org/officeDocument/2006/relationships/slide" Target="slides/slide69.xml" /><Relationship Id="rId75" Type="http://schemas.openxmlformats.org/officeDocument/2006/relationships/slide" Target="slides/slide74.xml" /><Relationship Id="rId83" Type="http://schemas.openxmlformats.org/officeDocument/2006/relationships/slide" Target="slides/slide82.xml" /><Relationship Id="rId88" Type="http://schemas.openxmlformats.org/officeDocument/2006/relationships/presProps" Target="presProps.xml" /><Relationship Id="rId91"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slide" Target="slides/slide48.xml" /><Relationship Id="rId57" Type="http://schemas.openxmlformats.org/officeDocument/2006/relationships/slide" Target="slides/slide56.xml" /><Relationship Id="rId10" Type="http://schemas.openxmlformats.org/officeDocument/2006/relationships/slide" Target="slides/slide9.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slide" Target="slides/slide51.xml" /><Relationship Id="rId60" Type="http://schemas.openxmlformats.org/officeDocument/2006/relationships/slide" Target="slides/slide59.xml" /><Relationship Id="rId65" Type="http://schemas.openxmlformats.org/officeDocument/2006/relationships/slide" Target="slides/slide64.xml" /><Relationship Id="rId73" Type="http://schemas.openxmlformats.org/officeDocument/2006/relationships/slide" Target="slides/slide72.xml" /><Relationship Id="rId78" Type="http://schemas.openxmlformats.org/officeDocument/2006/relationships/slide" Target="slides/slide77.xml" /><Relationship Id="rId81" Type="http://schemas.openxmlformats.org/officeDocument/2006/relationships/slide" Target="slides/slide80.xml" /><Relationship Id="rId86" Type="http://schemas.openxmlformats.org/officeDocument/2006/relationships/slide" Target="slides/slide85.xml" /><Relationship Id="rId4" Type="http://schemas.openxmlformats.org/officeDocument/2006/relationships/slide" Target="slides/slide3.xml" /><Relationship Id="rId9" Type="http://schemas.openxmlformats.org/officeDocument/2006/relationships/slide" Target="slides/slide8.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4748407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d60f0393ff_0_6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2d60f0393ff_0_6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2d60f0393ff_0_6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2d60f0393ff_0_6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2d60f0393ff_0_6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2d60f0393ff_0_6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name="adj" fmla="val 0"/>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name="adj" fmla="val 50000"/>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5400000">
              <a:off x="150" y="1145825"/>
              <a:ext cx="3996600" cy="3996900"/>
            </a:xfrm>
            <a:prstGeom prst="diagStripe">
              <a:avLst>
                <a:gd name="adj" fmla="val 58774"/>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5400000">
              <a:off x="1646" y="-75"/>
              <a:ext cx="2299800" cy="23001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flipH="1">
              <a:off x="652821" y="590035"/>
              <a:ext cx="2300100" cy="2299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6;p2"/>
          <p:cNvSpPr txBox="1">
            <a:spLocks noGrp="1"/>
          </p:cNvSpPr>
          <p:nvPr>
            <p:ph type="ctrTitle"/>
          </p:nvPr>
        </p:nvSpPr>
        <p:spPr>
          <a:xfrm>
            <a:off x="3537150" y="1578400"/>
            <a:ext cx="5017500" cy="1578900"/>
          </a:xfrm>
          <a:prstGeom prst="rect">
            <a:avLst/>
          </a:prstGeom>
        </p:spPr>
        <p:txBody>
          <a:bodyPr spcFirstLastPara="1" wrap="square" lIns="91425" tIns="91425" rIns="91425" bIns="91425" anchor="t" anchorCtr="0">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a:endParaRPr/>
          </a:p>
        </p:txBody>
      </p:sp>
      <p:sp>
        <p:nvSpPr>
          <p:cNvPr id="17" name="Google Shape;17;p2"/>
          <p:cNvSpPr txBox="1">
            <a:spLocks noGrp="1"/>
          </p:cNvSpPr>
          <p:nvPr>
            <p:ph type="subTitle" idx="1"/>
          </p:nvPr>
        </p:nvSpPr>
        <p:spPr>
          <a:xfrm>
            <a:off x="5083950" y="3924925"/>
            <a:ext cx="3470700" cy="5061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a:endParaRPr/>
          </a:p>
        </p:txBody>
      </p:sp>
      <p:sp>
        <p:nvSpPr>
          <p:cNvPr id="18" name="Google Shape;18;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8"/>
        <p:cNvGrpSpPr/>
        <p:nvPr/>
      </p:nvGrpSpPr>
      <p:grpSpPr>
        <a:xfrm>
          <a:off x="0" y="0"/>
          <a:ext cx="0" cy="0"/>
          <a:chOff x="0" y="0"/>
          <a:chExt cx="0" cy="0"/>
        </a:xfrm>
      </p:grpSpPr>
      <p:sp>
        <p:nvSpPr>
          <p:cNvPr id="129" name="Google Shape;12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4"/>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45;p4"/>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6" name="Google Shape;46;p4"/>
          <p:cNvSpPr txBox="1">
            <a:spLocks noGrp="1"/>
          </p:cNvSpPr>
          <p:nvPr>
            <p:ph type="body" idx="1"/>
          </p:nvPr>
        </p:nvSpPr>
        <p:spPr>
          <a:xfrm>
            <a:off x="1297500" y="1567550"/>
            <a:ext cx="70389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47" name="Google Shape;47;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5"/>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5"/>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53" name="Google Shape;53;p5"/>
          <p:cNvSpPr txBox="1">
            <a:spLocks noGrp="1"/>
          </p:cNvSpPr>
          <p:nvPr>
            <p:ph type="body" idx="1"/>
          </p:nvPr>
        </p:nvSpPr>
        <p:spPr>
          <a:xfrm>
            <a:off x="1297500" y="1567550"/>
            <a:ext cx="34032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4" name="Google Shape;54;p5"/>
          <p:cNvSpPr txBox="1">
            <a:spLocks noGrp="1"/>
          </p:cNvSpPr>
          <p:nvPr>
            <p:ph type="body" idx="2"/>
          </p:nvPr>
        </p:nvSpPr>
        <p:spPr>
          <a:xfrm>
            <a:off x="4933221" y="1567550"/>
            <a:ext cx="34032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5" name="Google Shape;5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6"/>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 name="Google Shape;60;p6"/>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61" name="Google Shape;61;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7"/>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7"/>
          <p:cNvSpPr txBox="1">
            <a:spLocks noGrp="1"/>
          </p:cNvSpPr>
          <p:nvPr>
            <p:ph type="title"/>
          </p:nvPr>
        </p:nvSpPr>
        <p:spPr>
          <a:xfrm>
            <a:off x="1297500" y="393750"/>
            <a:ext cx="3798900" cy="1493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67" name="Google Shape;67;p7"/>
          <p:cNvSpPr txBox="1">
            <a:spLocks noGrp="1"/>
          </p:cNvSpPr>
          <p:nvPr>
            <p:ph type="body" idx="1"/>
          </p:nvPr>
        </p:nvSpPr>
        <p:spPr>
          <a:xfrm>
            <a:off x="1297500" y="1972550"/>
            <a:ext cx="3798900" cy="24159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68" name="Google Shape;68;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8"/>
            <p:cNvSpPr/>
            <p:nvPr/>
          </p:nvSpPr>
          <p:spPr>
            <a:xfrm rot="5400000">
              <a:off x="4840825" y="6000"/>
              <a:ext cx="42987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8"/>
            <p:cNvSpPr/>
            <p:nvPr/>
          </p:nvSpPr>
          <p:spPr>
            <a:xfrm rot="-5400000">
              <a:off x="5618399" y="123664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8"/>
            <p:cNvSpPr/>
            <p:nvPr/>
          </p:nvSpPr>
          <p:spPr>
            <a:xfrm flipH="1">
              <a:off x="5849857" y="144407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8"/>
            <p:cNvSpPr/>
            <p:nvPr/>
          </p:nvSpPr>
          <p:spPr>
            <a:xfrm rot="-5400000">
              <a:off x="5987081" y="246974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8"/>
            <p:cNvSpPr/>
            <p:nvPr/>
          </p:nvSpPr>
          <p:spPr>
            <a:xfrm flipH="1">
              <a:off x="6222115" y="2677179"/>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8"/>
            <p:cNvSpPr/>
            <p:nvPr/>
          </p:nvSpPr>
          <p:spPr>
            <a:xfrm rot="-5400000">
              <a:off x="6675341" y="186224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8"/>
            <p:cNvSpPr/>
            <p:nvPr/>
          </p:nvSpPr>
          <p:spPr>
            <a:xfrm flipH="1">
              <a:off x="6908099" y="2069680"/>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8"/>
            <p:cNvSpPr/>
            <p:nvPr/>
          </p:nvSpPr>
          <p:spPr>
            <a:xfrm rot="-5400000">
              <a:off x="6861141" y="247808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8"/>
            <p:cNvSpPr/>
            <p:nvPr/>
          </p:nvSpPr>
          <p:spPr>
            <a:xfrm flipH="1">
              <a:off x="7965266" y="269319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8"/>
            <p:cNvSpPr/>
            <p:nvPr/>
          </p:nvSpPr>
          <p:spPr>
            <a:xfrm flipH="1">
              <a:off x="8145082" y="330903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8"/>
            <p:cNvSpPr/>
            <p:nvPr/>
          </p:nvSpPr>
          <p:spPr>
            <a:xfrm rot="-5400000">
              <a:off x="7047599" y="309534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8"/>
            <p:cNvSpPr/>
            <p:nvPr/>
          </p:nvSpPr>
          <p:spPr>
            <a:xfrm flipH="1">
              <a:off x="7276649" y="330278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8"/>
            <p:cNvSpPr/>
            <p:nvPr/>
          </p:nvSpPr>
          <p:spPr>
            <a:xfrm rot="-5400000">
              <a:off x="7227414" y="3711189"/>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8"/>
            <p:cNvSpPr/>
            <p:nvPr/>
          </p:nvSpPr>
          <p:spPr>
            <a:xfrm flipH="1">
              <a:off x="7462448" y="391862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8"/>
            <p:cNvSpPr/>
            <p:nvPr/>
          </p:nvSpPr>
          <p:spPr>
            <a:xfrm rot="-5400000">
              <a:off x="8102491" y="37188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8"/>
            <p:cNvSpPr/>
            <p:nvPr/>
          </p:nvSpPr>
          <p:spPr>
            <a:xfrm flipH="1">
              <a:off x="8334533" y="392629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8"/>
            <p:cNvSpPr/>
            <p:nvPr/>
          </p:nvSpPr>
          <p:spPr>
            <a:xfrm rot="-5400000">
              <a:off x="8288290" y="433470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9" name="Google Shape;89;p8"/>
          <p:cNvSpPr txBox="1">
            <a:spLocks noGrp="1"/>
          </p:cNvSpPr>
          <p:nvPr>
            <p:ph type="title"/>
          </p:nvPr>
        </p:nvSpPr>
        <p:spPr>
          <a:xfrm>
            <a:off x="823850" y="866775"/>
            <a:ext cx="4587000" cy="3521100"/>
          </a:xfrm>
          <a:prstGeom prst="rect">
            <a:avLst/>
          </a:prstGeom>
        </p:spPr>
        <p:txBody>
          <a:bodyPr spcFirstLastPara="1" wrap="square" lIns="91425" tIns="91425" rIns="91425" bIns="91425" anchor="ctr"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90" name="Google Shape;90;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9"/>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 name="Google Shape;95;p9"/>
          <p:cNvSpPr txBox="1">
            <a:spLocks noGrp="1"/>
          </p:cNvSpPr>
          <p:nvPr>
            <p:ph type="title"/>
          </p:nvPr>
        </p:nvSpPr>
        <p:spPr>
          <a:xfrm>
            <a:off x="1297500" y="1658325"/>
            <a:ext cx="3036300" cy="17517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96" name="Google Shape;96;p9"/>
          <p:cNvSpPr txBox="1">
            <a:spLocks noGrp="1"/>
          </p:cNvSpPr>
          <p:nvPr>
            <p:ph type="subTitle" idx="1"/>
          </p:nvPr>
        </p:nvSpPr>
        <p:spPr>
          <a:xfrm>
            <a:off x="1297500" y="3538000"/>
            <a:ext cx="3036300" cy="5061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a:endParaRPr/>
          </a:p>
        </p:txBody>
      </p:sp>
      <p:sp>
        <p:nvSpPr>
          <p:cNvPr id="97" name="Google Shape;97;p9"/>
          <p:cNvSpPr txBox="1">
            <a:spLocks noGrp="1"/>
          </p:cNvSpPr>
          <p:nvPr>
            <p:ph type="body" idx="2"/>
          </p:nvPr>
        </p:nvSpPr>
        <p:spPr>
          <a:xfrm>
            <a:off x="4648200" y="1696600"/>
            <a:ext cx="3676800" cy="2347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98" name="Google Shape;98;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name="adj" fmla="val 50000"/>
              </a:avLst>
            </a:prstGeom>
            <a:solidFill>
              <a:schemeClr val="lt1">
                <a:alpha val="96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10"/>
            <p:cNvSpPr/>
            <p:nvPr/>
          </p:nvSpPr>
          <p:spPr>
            <a:xfrm flipH="1">
              <a:off x="154125" y="3925529"/>
              <a:ext cx="544800" cy="544800"/>
            </a:xfrm>
            <a:prstGeom prst="diagStripe">
              <a:avLst>
                <a:gd name="adj" fmla="val 50000"/>
              </a:avLst>
            </a:prstGeom>
            <a:solidFill>
              <a:schemeClr val="lt1">
                <a:alpha val="96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 name="Google Shape;103;p10"/>
          <p:cNvSpPr txBox="1">
            <a:spLocks noGrp="1"/>
          </p:cNvSpPr>
          <p:nvPr>
            <p:ph type="body" idx="1"/>
          </p:nvPr>
        </p:nvSpPr>
        <p:spPr>
          <a:xfrm>
            <a:off x="812725" y="4305375"/>
            <a:ext cx="6936000" cy="523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300"/>
              <a:buNone/>
              <a:defRPr/>
            </a:lvl1pPr>
          </a:lstStyle>
          <a:p>
            <a:endParaRPr/>
          </a:p>
        </p:txBody>
      </p:sp>
      <p:sp>
        <p:nvSpPr>
          <p:cNvPr id="104" name="Google Shape;104;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1"/>
            <p:cNvSpPr/>
            <p:nvPr/>
          </p:nvSpPr>
          <p:spPr>
            <a:xfrm rot="5400000">
              <a:off x="4841125" y="5700"/>
              <a:ext cx="42981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1"/>
            <p:cNvSpPr/>
            <p:nvPr/>
          </p:nvSpPr>
          <p:spPr>
            <a:xfrm rot="-5400000">
              <a:off x="5618399" y="123646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1"/>
            <p:cNvSpPr/>
            <p:nvPr/>
          </p:nvSpPr>
          <p:spPr>
            <a:xfrm flipH="1">
              <a:off x="5849857" y="14439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1"/>
            <p:cNvSpPr/>
            <p:nvPr/>
          </p:nvSpPr>
          <p:spPr>
            <a:xfrm rot="-5400000">
              <a:off x="5987081" y="24694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11"/>
            <p:cNvSpPr/>
            <p:nvPr/>
          </p:nvSpPr>
          <p:spPr>
            <a:xfrm flipH="1">
              <a:off x="6222115" y="267695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1"/>
            <p:cNvSpPr/>
            <p:nvPr/>
          </p:nvSpPr>
          <p:spPr>
            <a:xfrm rot="-5400000">
              <a:off x="6675341" y="186201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1"/>
            <p:cNvSpPr/>
            <p:nvPr/>
          </p:nvSpPr>
          <p:spPr>
            <a:xfrm flipH="1">
              <a:off x="6908099" y="2069505"/>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11"/>
            <p:cNvSpPr/>
            <p:nvPr/>
          </p:nvSpPr>
          <p:spPr>
            <a:xfrm rot="-5400000">
              <a:off x="6861141" y="247781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11"/>
            <p:cNvSpPr/>
            <p:nvPr/>
          </p:nvSpPr>
          <p:spPr>
            <a:xfrm flipH="1">
              <a:off x="7965266" y="269296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1"/>
            <p:cNvSpPr/>
            <p:nvPr/>
          </p:nvSpPr>
          <p:spPr>
            <a:xfrm flipH="1">
              <a:off x="8145082" y="330875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1"/>
            <p:cNvSpPr/>
            <p:nvPr/>
          </p:nvSpPr>
          <p:spPr>
            <a:xfrm rot="-5400000">
              <a:off x="7047599" y="309501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11"/>
            <p:cNvSpPr/>
            <p:nvPr/>
          </p:nvSpPr>
          <p:spPr>
            <a:xfrm flipH="1">
              <a:off x="7276649" y="330250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11"/>
            <p:cNvSpPr/>
            <p:nvPr/>
          </p:nvSpPr>
          <p:spPr>
            <a:xfrm rot="-5400000">
              <a:off x="7227414" y="3710807"/>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1"/>
            <p:cNvSpPr/>
            <p:nvPr/>
          </p:nvSpPr>
          <p:spPr>
            <a:xfrm flipH="1">
              <a:off x="7462448" y="391829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11"/>
            <p:cNvSpPr/>
            <p:nvPr/>
          </p:nvSpPr>
          <p:spPr>
            <a:xfrm rot="-5400000">
              <a:off x="8102491" y="371847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11"/>
            <p:cNvSpPr/>
            <p:nvPr/>
          </p:nvSpPr>
          <p:spPr>
            <a:xfrm flipH="1">
              <a:off x="8334533" y="392596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11"/>
            <p:cNvSpPr/>
            <p:nvPr/>
          </p:nvSpPr>
          <p:spPr>
            <a:xfrm rot="-5400000">
              <a:off x="8288290" y="43342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5" name="Google Shape;125;p11"/>
          <p:cNvSpPr txBox="1">
            <a:spLocks noGrp="1"/>
          </p:cNvSpPr>
          <p:nvPr>
            <p:ph type="title" hasCustomPrompt="1"/>
          </p:nvPr>
        </p:nvSpPr>
        <p:spPr>
          <a:xfrm>
            <a:off x="823850" y="1284675"/>
            <a:ext cx="4776000" cy="1300800"/>
          </a:xfrm>
          <a:prstGeom prst="rect">
            <a:avLst/>
          </a:prstGeom>
        </p:spPr>
        <p:txBody>
          <a:bodyPr spcFirstLastPara="1" wrap="square" lIns="91425" tIns="91425" rIns="91425" bIns="91425" anchor="t" anchorCtr="0">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a:spLocks noGrp="1"/>
          </p:cNvSpPr>
          <p:nvPr>
            <p:ph type="body" idx="1"/>
          </p:nvPr>
        </p:nvSpPr>
        <p:spPr>
          <a:xfrm>
            <a:off x="823850" y="2643124"/>
            <a:ext cx="4776000" cy="12189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127" name="Google Shape;12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theme" Target="../theme/theme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focus">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marL="914400" lvl="1"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marL="1371600" lvl="2"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marL="1828800" lvl="3"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marL="2286000" lvl="4"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marL="2743200" lvl="5"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marL="3200400" lvl="6"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marL="3657600" lvl="7"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marL="4114800" lvl="8"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1.xml" /></Relationships>
</file>

<file path=ppt/slides/_rels/slide11.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2.xml" /></Relationships>
</file>

<file path=ppt/slides/_rels/slide14.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3.xml" /></Relationships>
</file>

<file path=ppt/slides/_rels/slide17.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4.xml" /></Relationships>
</file>

<file path=ppt/slides/_rels/slide2.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5.xml" /></Relationships>
</file>

<file path=ppt/slides/_rels/slide23.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6.xml" /></Relationships>
</file>

<file path=ppt/slides/_rels/slide26.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7.xml" /></Relationships>
</file>

<file path=ppt/slides/_rels/slide29.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2.jpg" /><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8.xml" /></Relationships>
</file>

<file path=ppt/slides/_rels/slide32.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9.xml" /></Relationships>
</file>

<file path=ppt/slides/_rels/slide35.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10.xml" /></Relationships>
</file>

<file path=ppt/slides/_rels/slide38.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11.xml" /></Relationships>
</file>

<file path=ppt/slides/_rels/slide41.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42.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43.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12.xml" /></Relationships>
</file>

<file path=ppt/slides/_rels/slide44.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45.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46.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13.xml" /></Relationships>
</file>

<file path=ppt/slides/_rels/slide47.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48.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49.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14.xml" /></Relationships>
</file>

<file path=ppt/slides/_rels/slide5.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notesSlide" Target="../notesSlides/notesSlide4.xml" /><Relationship Id="rId1" Type="http://schemas.openxmlformats.org/officeDocument/2006/relationships/slideLayout" Target="../slideLayouts/slideLayout1.xml" /></Relationships>
</file>

<file path=ppt/slides/_rels/slide50.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51.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52.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15.xml" /></Relationships>
</file>

<file path=ppt/slides/_rels/slide53.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54.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55.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16.xml" /></Relationships>
</file>

<file path=ppt/slides/_rels/slide56.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57.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58.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17.xml" /></Relationships>
</file>

<file path=ppt/slides/_rels/slide59.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60.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61.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18.xml" /></Relationships>
</file>

<file path=ppt/slides/_rels/slide62.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63.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64.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19.xml" /></Relationships>
</file>

<file path=ppt/slides/_rels/slide65.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66.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67.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20.xml" /></Relationships>
</file>

<file path=ppt/slides/_rels/slide68.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69.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70.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21.xml" /></Relationships>
</file>

<file path=ppt/slides/_rels/slide71.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72.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73.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22.xml" /></Relationships>
</file>

<file path=ppt/slides/_rels/slide74.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75.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76.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23.xml" /></Relationships>
</file>

<file path=ppt/slides/_rels/slide77.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78.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79.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24.xml" /></Relationships>
</file>

<file path=ppt/slides/_rels/slide8.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80.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81.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82.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25.xml" /></Relationships>
</file>

<file path=ppt/slides/_rels/slide83.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84.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85.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Layout" Target="../slideLayouts/slideLayout2.xml" /><Relationship Id="rId1" Type="http://schemas.openxmlformats.org/officeDocument/2006/relationships/themeOverride" Target="../theme/themeOverride26.xml" /></Relationships>
</file>

<file path=ppt/slides/_rels/slide9.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Shape 133"/>
        <p:cNvGrpSpPr/>
        <p:nvPr/>
      </p:nvGrpSpPr>
      <p:grpSpPr>
        <a:xfrm>
          <a:off x="0" y="0"/>
          <a:ext cx="0" cy="0"/>
          <a:chOff x="0" y="0"/>
          <a:chExt cx="0" cy="0"/>
        </a:xfrm>
      </p:grpSpPr>
      <p:sp>
        <p:nvSpPr>
          <p:cNvPr id="134" name="Google Shape;134;p13"/>
          <p:cNvSpPr txBox="1">
            <a:spLocks noGrp="1"/>
          </p:cNvSpPr>
          <p:nvPr>
            <p:ph type="ctrTitle"/>
          </p:nvPr>
        </p:nvSpPr>
        <p:spPr>
          <a:xfrm>
            <a:off x="2979506" y="509893"/>
            <a:ext cx="6164494" cy="2469618"/>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ES" sz="6000" b="1" u="sng" dirty="0">
                <a:latin typeface="Calibri" panose="020F0502020204030204" pitchFamily="34" charset="0"/>
                <a:cs typeface="Calibri" panose="020F0502020204030204" pitchFamily="34" charset="0"/>
              </a:rPr>
              <a:t>SEP</a:t>
            </a:r>
            <a:r>
              <a:rPr lang="es-ES" sz="6000" b="1" dirty="0">
                <a:latin typeface="Calibri" panose="020F0502020204030204" pitchFamily="34" charset="0"/>
                <a:cs typeface="Calibri" panose="020F0502020204030204" pitchFamily="34" charset="0"/>
              </a:rPr>
              <a:t>: </a:t>
            </a:r>
            <a:br>
              <a:rPr lang="es-ES" sz="6000" b="1" dirty="0">
                <a:latin typeface="Calibri" panose="020F0502020204030204" pitchFamily="34" charset="0"/>
                <a:cs typeface="Calibri" panose="020F0502020204030204" pitchFamily="34" charset="0"/>
              </a:rPr>
            </a:br>
            <a:r>
              <a:rPr lang="es-ES" sz="6000" b="1" dirty="0">
                <a:latin typeface="Calibri" panose="020F0502020204030204" pitchFamily="34" charset="0"/>
                <a:cs typeface="Calibri" panose="020F0502020204030204" pitchFamily="34" charset="0"/>
              </a:rPr>
              <a:t>RAZONAMIENTO LÓGICO MATEMATICO</a:t>
            </a:r>
            <a:endParaRPr sz="6000" b="1" dirty="0">
              <a:latin typeface="Calibri" panose="020F0502020204030204" pitchFamily="34" charset="0"/>
              <a:cs typeface="Calibri" panose="020F0502020204030204" pitchFamily="34" charset="0"/>
            </a:endParaRPr>
          </a:p>
        </p:txBody>
      </p:sp>
      <p:pic>
        <p:nvPicPr>
          <p:cNvPr id="2" name="2 Imagen">
            <a:extLst>
              <a:ext uri="{FF2B5EF4-FFF2-40B4-BE49-F238E27FC236}">
                <a16:creationId xmlns:a16="http://schemas.microsoft.com/office/drawing/2014/main" id="{67E04108-957C-82FC-51AA-505459142F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90290"/>
            <a:ext cx="1720708" cy="86035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A67E863F-1E46-95DE-E6BB-827C6FE20FDE}"/>
              </a:ext>
            </a:extLst>
          </p:cNvPr>
          <p:cNvSpPr>
            <a:spLocks noGrp="1"/>
          </p:cNvSpPr>
          <p:nvPr>
            <p:ph type="body" idx="1"/>
          </p:nvPr>
        </p:nvSpPr>
        <p:spPr>
          <a:xfrm>
            <a:off x="1183179" y="1445631"/>
            <a:ext cx="7038900" cy="2911200"/>
          </a:xfrm>
        </p:spPr>
        <p:txBody>
          <a:bodyPr>
            <a:normAutofit/>
          </a:bodyPr>
          <a:lstStyle/>
          <a:p>
            <a:pPr marL="146050" indent="0">
              <a:buNone/>
            </a:pPr>
            <a:r>
              <a:rPr lang="es-AR" sz="2000" dirty="0">
                <a:effectLst/>
                <a:latin typeface="Lato" panose="020F0502020204030203" pitchFamily="34" charset="0"/>
                <a:ea typeface="Aptos" panose="020B0004020202020204" pitchFamily="34" charset="0"/>
                <a:cs typeface="Open Sans" panose="020B0606030504020204" pitchFamily="34" charset="0"/>
              </a:rPr>
              <a:t>Para llegar al total de ruedas podemos sumar detallando que las motocicletas y las bicicletas tienen dos ruedas; por lo tanto si hay 32 vehículos con 2 ruedas, sumarán 64 ruedas pero por otra parte los autos tienen 4 ruedas cada uno, dichas ruedas suman 24 (6 autos x 4 ruedas); o sea, en total hay 88 ruedas. </a:t>
            </a:r>
            <a:endParaRPr lang="es-AR" sz="2000" dirty="0"/>
          </a:p>
        </p:txBody>
      </p:sp>
      <p:pic>
        <p:nvPicPr>
          <p:cNvPr id="5" name="2 Imagen">
            <a:extLst>
              <a:ext uri="{FF2B5EF4-FFF2-40B4-BE49-F238E27FC236}">
                <a16:creationId xmlns:a16="http://schemas.microsoft.com/office/drawing/2014/main" id="{AF497261-A47B-ACFF-BC9E-E3968C0524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90290"/>
            <a:ext cx="1720708" cy="860354"/>
          </a:xfrm>
          <a:prstGeom prst="rect">
            <a:avLst/>
          </a:prstGeom>
        </p:spPr>
      </p:pic>
    </p:spTree>
    <p:extLst>
      <p:ext uri="{BB962C8B-B14F-4D97-AF65-F5344CB8AC3E}">
        <p14:creationId xmlns:p14="http://schemas.microsoft.com/office/powerpoint/2010/main" val="1440430208"/>
      </p:ext>
    </p:extLst>
  </p:cSld>
  <p:clrMapOvr>
    <a:overrideClrMapping bg1="lt1" tx1="dk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824FDC-E290-9026-3E0D-499D2CCF98D0}"/>
            </a:ext>
          </a:extLst>
        </p:cNvPr>
        <p:cNvGrpSpPr/>
        <p:nvPr/>
      </p:nvGrpSpPr>
      <p:grpSpPr>
        <a:xfrm>
          <a:off x="0" y="0"/>
          <a:ext cx="0" cy="0"/>
          <a:chOff x="0" y="0"/>
          <a:chExt cx="0" cy="0"/>
        </a:xfrm>
      </p:grpSpPr>
      <p:sp>
        <p:nvSpPr>
          <p:cNvPr id="3" name="Marcador de texto 2">
            <a:extLst>
              <a:ext uri="{FF2B5EF4-FFF2-40B4-BE49-F238E27FC236}">
                <a16:creationId xmlns:a16="http://schemas.microsoft.com/office/drawing/2014/main" id="{4BE5D76B-0D22-DB49-B80E-4A996EF99AB3}"/>
              </a:ext>
            </a:extLst>
          </p:cNvPr>
          <p:cNvSpPr>
            <a:spLocks noGrp="1"/>
          </p:cNvSpPr>
          <p:nvPr>
            <p:ph type="body" idx="1"/>
          </p:nvPr>
        </p:nvSpPr>
        <p:spPr>
          <a:xfrm>
            <a:off x="1238777" y="880073"/>
            <a:ext cx="7038900" cy="3900681"/>
          </a:xfrm>
        </p:spPr>
        <p:txBody>
          <a:bodyPr>
            <a:normAutofit/>
          </a:bodyPr>
          <a:lstStyle/>
          <a:p>
            <a:pPr marL="342900" lvl="0" indent="-342900">
              <a:lnSpc>
                <a:spcPct val="115000"/>
              </a:lnSpc>
              <a:buFont typeface="+mj-lt"/>
              <a:buAutoNum type="alphaUcPeriod"/>
            </a:pPr>
            <a:endParaRPr lang="es-AR" sz="1800" u="none" strike="noStrike" dirty="0">
              <a:effectLst/>
              <a:latin typeface="Lato" panose="020F0502020204030203" pitchFamily="34" charset="0"/>
              <a:ea typeface="Lato" panose="020F0502020204030203" pitchFamily="34" charset="0"/>
              <a:cs typeface="Lato" panose="020F0502020204030203" pitchFamily="34" charset="0"/>
            </a:endParaRPr>
          </a:p>
          <a:p>
            <a:endParaRPr lang="es-AR" dirty="0"/>
          </a:p>
        </p:txBody>
      </p:sp>
      <p:pic>
        <p:nvPicPr>
          <p:cNvPr id="4" name="3 Imagen">
            <a:extLst>
              <a:ext uri="{FF2B5EF4-FFF2-40B4-BE49-F238E27FC236}">
                <a16:creationId xmlns:a16="http://schemas.microsoft.com/office/drawing/2014/main" id="{E711F86F-01BC-F8B7-DC64-3B42256563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
        <p:nvSpPr>
          <p:cNvPr id="2" name="CuadroTexto 1">
            <a:extLst>
              <a:ext uri="{FF2B5EF4-FFF2-40B4-BE49-F238E27FC236}">
                <a16:creationId xmlns:a16="http://schemas.microsoft.com/office/drawing/2014/main" id="{698AF9BA-6630-D9D5-FC9A-0EC97AB0287B}"/>
              </a:ext>
            </a:extLst>
          </p:cNvPr>
          <p:cNvSpPr txBox="1"/>
          <p:nvPr/>
        </p:nvSpPr>
        <p:spPr>
          <a:xfrm>
            <a:off x="1306286" y="1114697"/>
            <a:ext cx="6688183" cy="2972609"/>
          </a:xfrm>
          <a:prstGeom prst="rect">
            <a:avLst/>
          </a:prstGeom>
          <a:noFill/>
        </p:spPr>
        <p:txBody>
          <a:bodyPr wrap="square" rtlCol="0">
            <a:spAutoFit/>
          </a:bodyPr>
          <a:lstStyle/>
          <a:p>
            <a:pPr lvl="0">
              <a:lnSpc>
                <a:spcPct val="107000"/>
              </a:lnSpc>
              <a:spcAft>
                <a:spcPts val="800"/>
              </a:spcAft>
              <a:buClr>
                <a:srgbClr val="F79646"/>
              </a:buClr>
              <a:buSzPts val="1400"/>
            </a:pPr>
            <a:r>
              <a:rPr lang="es-AR" sz="1800" b="1" kern="100" dirty="0">
                <a:solidFill>
                  <a:schemeClr val="bg1"/>
                </a:solidFill>
                <a:effectLst/>
                <a:latin typeface="Lato" panose="020F0502020204030203" pitchFamily="34" charset="0"/>
                <a:ea typeface="Cambria" panose="02040503050406030204" pitchFamily="18" charset="0"/>
                <a:cs typeface="Calibri" panose="020F0502020204030204" pitchFamily="34" charset="0"/>
              </a:rPr>
              <a:t>En el estacionamiento hay 6 autos, 20 motocicletas y 12 bicicletas. De las 20 motocicletas, 8 son rojas, ¿Cuántas ruedas hay en total? (sin contar las de auxilio)</a:t>
            </a:r>
          </a:p>
          <a:p>
            <a:pPr lvl="0">
              <a:lnSpc>
                <a:spcPct val="107000"/>
              </a:lnSpc>
              <a:spcAft>
                <a:spcPts val="800"/>
              </a:spcAft>
              <a:buClr>
                <a:srgbClr val="F79646"/>
              </a:buClr>
              <a:buSzPts val="1400"/>
            </a:pPr>
            <a:endParaRPr lang="es-AR" sz="1800" kern="100"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a:p>
            <a:pPr lvl="0">
              <a:lnSpc>
                <a:spcPct val="115000"/>
              </a:lnSpc>
            </a:pPr>
            <a:r>
              <a:rPr lang="es-419" sz="1800" u="none" strike="noStrike" dirty="0">
                <a:solidFill>
                  <a:schemeClr val="bg1"/>
                </a:solidFill>
                <a:effectLst/>
                <a:latin typeface="Lato" panose="020F0502020204030203" pitchFamily="34" charset="0"/>
                <a:ea typeface="Arial" panose="020B0604020202020204" pitchFamily="34" charset="0"/>
                <a:cs typeface="Calibri" panose="020F0502020204030204" pitchFamily="34" charset="0"/>
              </a:rPr>
              <a:t>A. 38</a:t>
            </a:r>
            <a:endParaRPr lang="es-AR" sz="1800" u="none" strike="noStrike" dirty="0">
              <a:solidFill>
                <a:schemeClr val="bg1"/>
              </a:solidFill>
              <a:effectLst/>
              <a:latin typeface="Arial" panose="020B0604020202020204" pitchFamily="34" charset="0"/>
              <a:ea typeface="Arial" panose="020B0604020202020204" pitchFamily="34" charset="0"/>
            </a:endParaRPr>
          </a:p>
          <a:p>
            <a:pPr lvl="0">
              <a:lnSpc>
                <a:spcPct val="115000"/>
              </a:lnSpc>
            </a:pPr>
            <a:r>
              <a:rPr lang="es-419" sz="1800" u="none" strike="noStrike" dirty="0">
                <a:solidFill>
                  <a:schemeClr val="bg1"/>
                </a:solidFill>
                <a:effectLst/>
                <a:latin typeface="Lato" panose="020F0502020204030203" pitchFamily="34" charset="0"/>
                <a:ea typeface="Arial" panose="020B0604020202020204" pitchFamily="34" charset="0"/>
                <a:cs typeface="Calibri" panose="020F0502020204030204" pitchFamily="34" charset="0"/>
              </a:rPr>
              <a:t>B. 76</a:t>
            </a:r>
            <a:endParaRPr lang="es-AR" sz="1800" dirty="0">
              <a:solidFill>
                <a:schemeClr val="bg1"/>
              </a:solidFill>
              <a:latin typeface="Arial" panose="020B0604020202020204" pitchFamily="34" charset="0"/>
              <a:ea typeface="Arial" panose="020B0604020202020204" pitchFamily="34" charset="0"/>
            </a:endParaRPr>
          </a:p>
          <a:p>
            <a:pPr lvl="0">
              <a:lnSpc>
                <a:spcPct val="115000"/>
              </a:lnSpc>
            </a:pPr>
            <a:r>
              <a:rPr lang="es-AR" sz="1800" u="none" strike="noStrike" dirty="0">
                <a:solidFill>
                  <a:schemeClr val="bg1"/>
                </a:solidFill>
                <a:effectLst/>
                <a:latin typeface="Arial" panose="020B0604020202020204" pitchFamily="34" charset="0"/>
                <a:ea typeface="Arial" panose="020B0604020202020204" pitchFamily="34" charset="0"/>
                <a:cs typeface="Calibri" panose="020F0502020204030204" pitchFamily="34" charset="0"/>
              </a:rPr>
              <a:t>C. </a:t>
            </a:r>
            <a:r>
              <a:rPr lang="es-419" sz="1800" u="none" strike="noStrike" dirty="0">
                <a:solidFill>
                  <a:schemeClr val="bg1"/>
                </a:solidFill>
                <a:effectLst/>
                <a:latin typeface="Lato" panose="020F0502020204030203" pitchFamily="34" charset="0"/>
                <a:ea typeface="Arial" panose="020B0604020202020204" pitchFamily="34" charset="0"/>
                <a:cs typeface="Calibri" panose="020F0502020204030204" pitchFamily="34" charset="0"/>
              </a:rPr>
              <a:t>88</a:t>
            </a:r>
            <a:endParaRPr lang="es-AR" sz="1800" u="none" strike="noStrike" dirty="0">
              <a:solidFill>
                <a:schemeClr val="bg1"/>
              </a:solidFill>
              <a:effectLst/>
              <a:latin typeface="Arial" panose="020B0604020202020204" pitchFamily="34" charset="0"/>
              <a:ea typeface="Arial" panose="020B0604020202020204" pitchFamily="34" charset="0"/>
            </a:endParaRPr>
          </a:p>
          <a:p>
            <a:pPr lvl="0">
              <a:lnSpc>
                <a:spcPct val="115000"/>
              </a:lnSpc>
            </a:pPr>
            <a:r>
              <a:rPr lang="es-419" sz="1800" u="none" strike="noStrike" dirty="0">
                <a:solidFill>
                  <a:schemeClr val="bg1"/>
                </a:solidFill>
                <a:effectLst/>
                <a:latin typeface="Lato" panose="020F0502020204030203" pitchFamily="34" charset="0"/>
                <a:ea typeface="Arial" panose="020B0604020202020204" pitchFamily="34" charset="0"/>
                <a:cs typeface="Calibri" panose="020F0502020204030204" pitchFamily="34" charset="0"/>
              </a:rPr>
              <a:t>D. 104</a:t>
            </a:r>
            <a:endParaRPr lang="es-AR" sz="1800" u="none" strike="noStrike" dirty="0">
              <a:solidFill>
                <a:schemeClr val="bg1"/>
              </a:solidFill>
              <a:effectLst/>
              <a:latin typeface="Arial" panose="020B0604020202020204" pitchFamily="34" charset="0"/>
              <a:ea typeface="Arial" panose="020B0604020202020204" pitchFamily="34" charset="0"/>
            </a:endParaRPr>
          </a:p>
          <a:p>
            <a:endParaRPr lang="es-AR" dirty="0">
              <a:solidFill>
                <a:schemeClr val="bg1"/>
              </a:solidFill>
            </a:endParaRPr>
          </a:p>
        </p:txBody>
      </p:sp>
      <p:sp>
        <p:nvSpPr>
          <p:cNvPr id="5" name="3 Rectángulo redondeado">
            <a:extLst>
              <a:ext uri="{FF2B5EF4-FFF2-40B4-BE49-F238E27FC236}">
                <a16:creationId xmlns:a16="http://schemas.microsoft.com/office/drawing/2014/main" id="{195681F3-D52C-3E88-D498-1835681850E5}"/>
              </a:ext>
            </a:extLst>
          </p:cNvPr>
          <p:cNvSpPr/>
          <p:nvPr/>
        </p:nvSpPr>
        <p:spPr>
          <a:xfrm>
            <a:off x="866323" y="3110426"/>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spTree>
    <p:extLst>
      <p:ext uri="{BB962C8B-B14F-4D97-AF65-F5344CB8AC3E}">
        <p14:creationId xmlns:p14="http://schemas.microsoft.com/office/powerpoint/2010/main" val="1678782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461178EE-E9F7-B489-4DD5-708E89F96CC8}"/>
              </a:ext>
            </a:extLst>
          </p:cNvPr>
          <p:cNvSpPr>
            <a:spLocks noGrp="1"/>
          </p:cNvSpPr>
          <p:nvPr>
            <p:ph type="body" idx="1"/>
          </p:nvPr>
        </p:nvSpPr>
        <p:spPr>
          <a:xfrm>
            <a:off x="1288791" y="949241"/>
            <a:ext cx="7038900" cy="2911200"/>
          </a:xfrm>
        </p:spPr>
        <p:txBody>
          <a:bodyPr>
            <a:normAutofit/>
          </a:bodyPr>
          <a:lstStyle/>
          <a:p>
            <a:pPr marL="0" lvl="0" indent="0">
              <a:lnSpc>
                <a:spcPct val="107000"/>
              </a:lnSpc>
              <a:spcAft>
                <a:spcPts val="800"/>
              </a:spcAft>
              <a:buClr>
                <a:srgbClr val="F79646"/>
              </a:buClr>
              <a:buSzPts val="1400"/>
              <a:buNone/>
            </a:pPr>
            <a:r>
              <a:rPr lang="es-AR" sz="2000" b="1" kern="100" dirty="0">
                <a:effectLst/>
                <a:latin typeface="Lato" panose="020F0502020204030203" pitchFamily="34" charset="0"/>
                <a:ea typeface="Lato" panose="020F0502020204030203" pitchFamily="34" charset="0"/>
                <a:cs typeface="Lato" panose="020F0502020204030203" pitchFamily="34" charset="0"/>
              </a:rPr>
              <a:t>Cuál es el área total de la región de Cuyo si el área de San Juan es de 87.639 km2, la de Mendoza 150.839 km2 y la de San Luis 76.748 km2?</a:t>
            </a:r>
          </a:p>
          <a:p>
            <a:pPr marL="0" lvl="0" indent="0">
              <a:lnSpc>
                <a:spcPct val="107000"/>
              </a:lnSpc>
              <a:spcAft>
                <a:spcPts val="800"/>
              </a:spcAft>
              <a:buClr>
                <a:srgbClr val="F79646"/>
              </a:buClr>
              <a:buSzPts val="1400"/>
              <a:buNone/>
            </a:pPr>
            <a:endParaRPr lang="es-AR" sz="2000" kern="100"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Lato" panose="020F0502020204030203" pitchFamily="34" charset="0"/>
                <a:cs typeface="Lato" panose="020F0502020204030203" pitchFamily="34" charset="0"/>
              </a:rPr>
              <a:t>315.226 KM2</a:t>
            </a:r>
            <a:endParaRPr lang="es-AR" sz="2000" u="none" strike="noStrike"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Lato" panose="020F0502020204030203" pitchFamily="34" charset="0"/>
                <a:cs typeface="Lato" panose="020F0502020204030203" pitchFamily="34" charset="0"/>
              </a:rPr>
              <a:t>238.478 KM2</a:t>
            </a:r>
            <a:endParaRPr lang="es-AR" sz="2000" u="none" strike="noStrike"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Lato" panose="020F0502020204030203" pitchFamily="34" charset="0"/>
                <a:cs typeface="Lato" panose="020F0502020204030203" pitchFamily="34" charset="0"/>
              </a:rPr>
              <a:t>227.587 KM2</a:t>
            </a:r>
            <a:endParaRPr lang="es-AR" sz="2000" u="none" strike="noStrike" dirty="0">
              <a:effectLst/>
              <a:latin typeface="Lato" panose="020F0502020204030203" pitchFamily="34" charset="0"/>
              <a:ea typeface="Lato" panose="020F0502020204030203" pitchFamily="34" charset="0"/>
              <a:cs typeface="Lato" panose="020F0502020204030203" pitchFamily="34" charset="0"/>
            </a:endParaRPr>
          </a:p>
          <a:p>
            <a:pPr marL="146050" indent="0">
              <a:buNone/>
            </a:pPr>
            <a:endParaRPr lang="es-AR" sz="2000" dirty="0">
              <a:latin typeface="Lato" panose="020F0502020204030203" pitchFamily="34" charset="0"/>
              <a:ea typeface="Lato" panose="020F0502020204030203" pitchFamily="34" charset="0"/>
              <a:cs typeface="Lato" panose="020F0502020204030203" pitchFamily="34" charset="0"/>
            </a:endParaRPr>
          </a:p>
        </p:txBody>
      </p:sp>
      <p:pic>
        <p:nvPicPr>
          <p:cNvPr id="4" name="2 Imagen">
            <a:extLst>
              <a:ext uri="{FF2B5EF4-FFF2-40B4-BE49-F238E27FC236}">
                <a16:creationId xmlns:a16="http://schemas.microsoft.com/office/drawing/2014/main" id="{518FB43D-49F2-01C6-26B3-9D6A830FE5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3942984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730B6C72-706A-DE70-8FE6-1ECE361BC7F7}"/>
              </a:ext>
            </a:extLst>
          </p:cNvPr>
          <p:cNvSpPr>
            <a:spLocks noGrp="1"/>
          </p:cNvSpPr>
          <p:nvPr>
            <p:ph type="body" idx="1"/>
          </p:nvPr>
        </p:nvSpPr>
        <p:spPr>
          <a:xfrm>
            <a:off x="1358460" y="1811390"/>
            <a:ext cx="7038900" cy="2911200"/>
          </a:xfrm>
        </p:spPr>
        <p:txBody>
          <a:bodyPr>
            <a:normAutofit/>
          </a:bodyPr>
          <a:lstStyle/>
          <a:p>
            <a:pPr marL="146050" indent="0">
              <a:buNone/>
            </a:pPr>
            <a:r>
              <a:rPr lang="es-AR" sz="2000" dirty="0">
                <a:effectLst/>
                <a:latin typeface="Lato" panose="020F0502020204030203" pitchFamily="34" charset="0"/>
                <a:ea typeface="Aptos" panose="020B0004020202020204" pitchFamily="34" charset="0"/>
                <a:cs typeface="Open Sans" panose="020B0606030504020204" pitchFamily="34" charset="0"/>
              </a:rPr>
              <a:t>Para obtener el área de la región de Cuyo, podemos sumar las áreas de cada provincia y obtenemos un área total de 315.226 km2. </a:t>
            </a:r>
            <a:endParaRPr lang="es-AR" sz="2000" dirty="0"/>
          </a:p>
        </p:txBody>
      </p:sp>
      <p:pic>
        <p:nvPicPr>
          <p:cNvPr id="4" name="2 Imagen">
            <a:extLst>
              <a:ext uri="{FF2B5EF4-FFF2-40B4-BE49-F238E27FC236}">
                <a16:creationId xmlns:a16="http://schemas.microsoft.com/office/drawing/2014/main" id="{41687BA3-F52E-54D0-EDC0-B6D2C9BB6AC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90290"/>
            <a:ext cx="1720708" cy="860354"/>
          </a:xfrm>
          <a:prstGeom prst="rect">
            <a:avLst/>
          </a:prstGeom>
        </p:spPr>
      </p:pic>
    </p:spTree>
    <p:extLst>
      <p:ext uri="{BB962C8B-B14F-4D97-AF65-F5344CB8AC3E}">
        <p14:creationId xmlns:p14="http://schemas.microsoft.com/office/powerpoint/2010/main" val="2969101587"/>
      </p:ext>
    </p:extLst>
  </p:cSld>
  <p:clrMapOvr>
    <a:overrideClrMapping bg1="lt1" tx1="dk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7FD511-EEF5-04DA-E9A6-5CB4BED2BE10}"/>
            </a:ext>
          </a:extLst>
        </p:cNvPr>
        <p:cNvGrpSpPr/>
        <p:nvPr/>
      </p:nvGrpSpPr>
      <p:grpSpPr>
        <a:xfrm>
          <a:off x="0" y="0"/>
          <a:ext cx="0" cy="0"/>
          <a:chOff x="0" y="0"/>
          <a:chExt cx="0" cy="0"/>
        </a:xfrm>
      </p:grpSpPr>
      <p:sp>
        <p:nvSpPr>
          <p:cNvPr id="3" name="Marcador de texto 2">
            <a:extLst>
              <a:ext uri="{FF2B5EF4-FFF2-40B4-BE49-F238E27FC236}">
                <a16:creationId xmlns:a16="http://schemas.microsoft.com/office/drawing/2014/main" id="{F26AB3F4-0AC0-CE62-5A57-000948822D4C}"/>
              </a:ext>
            </a:extLst>
          </p:cNvPr>
          <p:cNvSpPr>
            <a:spLocks noGrp="1"/>
          </p:cNvSpPr>
          <p:nvPr>
            <p:ph type="body" idx="1"/>
          </p:nvPr>
        </p:nvSpPr>
        <p:spPr>
          <a:xfrm>
            <a:off x="1288791" y="949241"/>
            <a:ext cx="7038900" cy="2911200"/>
          </a:xfrm>
        </p:spPr>
        <p:txBody>
          <a:bodyPr>
            <a:normAutofit/>
          </a:bodyPr>
          <a:lstStyle/>
          <a:p>
            <a:pPr marL="0" lvl="0" indent="0">
              <a:lnSpc>
                <a:spcPct val="107000"/>
              </a:lnSpc>
              <a:spcAft>
                <a:spcPts val="800"/>
              </a:spcAft>
              <a:buClr>
                <a:srgbClr val="F79646"/>
              </a:buClr>
              <a:buSzPts val="1400"/>
              <a:buNone/>
            </a:pPr>
            <a:r>
              <a:rPr lang="es-AR" sz="2000" b="1" kern="100" dirty="0">
                <a:effectLst/>
                <a:latin typeface="Lato" panose="020F0502020204030203" pitchFamily="34" charset="0"/>
                <a:ea typeface="Lato" panose="020F0502020204030203" pitchFamily="34" charset="0"/>
                <a:cs typeface="Lato" panose="020F0502020204030203" pitchFamily="34" charset="0"/>
              </a:rPr>
              <a:t>Cuál es el área total de la región de Cuyo si el área de San Juan es de 87.639 km2, la de Mendoza 150.839 km2 y la de San Luis 76.748 km2?</a:t>
            </a:r>
          </a:p>
          <a:p>
            <a:pPr marL="0" lvl="0" indent="0">
              <a:lnSpc>
                <a:spcPct val="107000"/>
              </a:lnSpc>
              <a:spcAft>
                <a:spcPts val="800"/>
              </a:spcAft>
              <a:buClr>
                <a:srgbClr val="F79646"/>
              </a:buClr>
              <a:buSzPts val="1400"/>
              <a:buNone/>
            </a:pPr>
            <a:endParaRPr lang="es-AR" sz="2000" kern="100"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Lato" panose="020F0502020204030203" pitchFamily="34" charset="0"/>
                <a:cs typeface="Lato" panose="020F0502020204030203" pitchFamily="34" charset="0"/>
              </a:rPr>
              <a:t>315.226 KM2</a:t>
            </a:r>
            <a:endParaRPr lang="es-AR" sz="2000" u="none" strike="noStrike"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Lato" panose="020F0502020204030203" pitchFamily="34" charset="0"/>
                <a:cs typeface="Lato" panose="020F0502020204030203" pitchFamily="34" charset="0"/>
              </a:rPr>
              <a:t>238.478 KM2</a:t>
            </a:r>
            <a:endParaRPr lang="es-AR" sz="2000" u="none" strike="noStrike"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Lato" panose="020F0502020204030203" pitchFamily="34" charset="0"/>
                <a:cs typeface="Lato" panose="020F0502020204030203" pitchFamily="34" charset="0"/>
              </a:rPr>
              <a:t>227.587 KM2</a:t>
            </a:r>
            <a:endParaRPr lang="es-AR" sz="2000" u="none" strike="noStrike" dirty="0">
              <a:effectLst/>
              <a:latin typeface="Lato" panose="020F0502020204030203" pitchFamily="34" charset="0"/>
              <a:ea typeface="Lato" panose="020F0502020204030203" pitchFamily="34" charset="0"/>
              <a:cs typeface="Lato" panose="020F0502020204030203" pitchFamily="34" charset="0"/>
            </a:endParaRPr>
          </a:p>
          <a:p>
            <a:pPr marL="146050" indent="0">
              <a:buNone/>
            </a:pPr>
            <a:endParaRPr lang="es-AR" sz="2000" dirty="0">
              <a:latin typeface="Lato" panose="020F0502020204030203" pitchFamily="34" charset="0"/>
              <a:ea typeface="Lato" panose="020F0502020204030203" pitchFamily="34" charset="0"/>
              <a:cs typeface="Lato" panose="020F0502020204030203" pitchFamily="34" charset="0"/>
            </a:endParaRPr>
          </a:p>
        </p:txBody>
      </p:sp>
      <p:sp>
        <p:nvSpPr>
          <p:cNvPr id="2" name="3 Rectángulo redondeado">
            <a:extLst>
              <a:ext uri="{FF2B5EF4-FFF2-40B4-BE49-F238E27FC236}">
                <a16:creationId xmlns:a16="http://schemas.microsoft.com/office/drawing/2014/main" id="{64DF739E-5975-CF2C-6A60-2B8E49981C74}"/>
              </a:ext>
            </a:extLst>
          </p:cNvPr>
          <p:cNvSpPr/>
          <p:nvPr/>
        </p:nvSpPr>
        <p:spPr>
          <a:xfrm>
            <a:off x="866323" y="2544363"/>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4" name="2 Imagen">
            <a:extLst>
              <a:ext uri="{FF2B5EF4-FFF2-40B4-BE49-F238E27FC236}">
                <a16:creationId xmlns:a16="http://schemas.microsoft.com/office/drawing/2014/main" id="{A2742722-E770-20AC-D825-DE9439E84B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3391233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A118E024-8F3A-1072-5E65-4331CB745FB3}"/>
              </a:ext>
            </a:extLst>
          </p:cNvPr>
          <p:cNvSpPr>
            <a:spLocks noGrp="1"/>
          </p:cNvSpPr>
          <p:nvPr>
            <p:ph type="body" idx="1"/>
          </p:nvPr>
        </p:nvSpPr>
        <p:spPr>
          <a:xfrm>
            <a:off x="1341043" y="896990"/>
            <a:ext cx="7038900" cy="2911200"/>
          </a:xfrm>
        </p:spPr>
        <p:txBody>
          <a:bodyPr/>
          <a:lstStyle/>
          <a:p>
            <a:pPr marL="0" lvl="0" indent="0">
              <a:lnSpc>
                <a:spcPct val="107000"/>
              </a:lnSpc>
              <a:spcAft>
                <a:spcPts val="800"/>
              </a:spcAft>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La suma de dos números es 36, si uno de ellos es 15, ¿cuál es el otro?</a:t>
            </a:r>
          </a:p>
          <a:p>
            <a:pPr marL="0" lvl="0" indent="0">
              <a:lnSpc>
                <a:spcPct val="107000"/>
              </a:lnSpc>
              <a:spcAft>
                <a:spcPts val="800"/>
              </a:spcAft>
              <a:buClr>
                <a:srgbClr val="F79646"/>
              </a:buClr>
              <a:buSzPts val="1400"/>
              <a:buNone/>
            </a:pP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51</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21</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11</a:t>
            </a:r>
            <a:endParaRPr lang="es-AR" sz="2000" u="none" strike="noStrike" dirty="0">
              <a:effectLst/>
              <a:latin typeface="Arial" panose="020B0604020202020204" pitchFamily="34" charset="0"/>
              <a:ea typeface="Arial" panose="020B0604020202020204" pitchFamily="34" charset="0"/>
            </a:endParaRPr>
          </a:p>
          <a:p>
            <a:pPr marL="146050" indent="0">
              <a:buNone/>
            </a:pPr>
            <a:endParaRPr lang="es-AR" dirty="0"/>
          </a:p>
        </p:txBody>
      </p:sp>
      <p:pic>
        <p:nvPicPr>
          <p:cNvPr id="4" name="2 Imagen">
            <a:extLst>
              <a:ext uri="{FF2B5EF4-FFF2-40B4-BE49-F238E27FC236}">
                <a16:creationId xmlns:a16="http://schemas.microsoft.com/office/drawing/2014/main" id="{A5259DDC-9058-CF5B-0999-656BD90DBD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9795092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E646D2D2-F60F-EEEB-5412-332026BD8388}"/>
              </a:ext>
            </a:extLst>
          </p:cNvPr>
          <p:cNvSpPr>
            <a:spLocks noGrp="1"/>
          </p:cNvSpPr>
          <p:nvPr>
            <p:ph type="body" idx="1"/>
          </p:nvPr>
        </p:nvSpPr>
        <p:spPr/>
        <p:txBody>
          <a:bodyPr>
            <a:normAutofit/>
          </a:bodyPr>
          <a:lstStyle/>
          <a:p>
            <a:pPr marL="146050" indent="0">
              <a:buNone/>
            </a:pPr>
            <a:r>
              <a:rPr lang="es-AR" sz="2000" dirty="0">
                <a:effectLst/>
                <a:latin typeface="Lato" panose="020F0502020204030203" pitchFamily="34" charset="0"/>
                <a:ea typeface="Aptos" panose="020B0004020202020204" pitchFamily="34" charset="0"/>
                <a:cs typeface="Open Sans" panose="020B0606030504020204" pitchFamily="34" charset="0"/>
              </a:rPr>
              <a:t>Para saber el número faltante a 36, que es el resultado de la suma, le resto 15, que es el número que conozco. </a:t>
            </a:r>
          </a:p>
          <a:p>
            <a:pPr marL="146050" indent="0">
              <a:buNone/>
            </a:pPr>
            <a:endParaRPr lang="es-AR" sz="2000" dirty="0">
              <a:latin typeface="Lato" panose="020F0502020204030203" pitchFamily="34" charset="0"/>
              <a:ea typeface="Aptos" panose="020B0004020202020204" pitchFamily="34" charset="0"/>
              <a:cs typeface="Open Sans" panose="020B0606030504020204" pitchFamily="34" charset="0"/>
            </a:endParaRPr>
          </a:p>
          <a:p>
            <a:pPr marL="146050" indent="0">
              <a:buNone/>
            </a:pPr>
            <a:r>
              <a:rPr lang="es-AR" sz="2000" dirty="0">
                <a:effectLst/>
                <a:latin typeface="Lato" panose="020F0502020204030203" pitchFamily="34" charset="0"/>
                <a:ea typeface="Aptos" panose="020B0004020202020204" pitchFamily="34" charset="0"/>
                <a:cs typeface="Open Sans" panose="020B0606030504020204" pitchFamily="34" charset="0"/>
              </a:rPr>
              <a:t>El resultado es 21. </a:t>
            </a:r>
            <a:endParaRPr lang="es-AR" sz="2000" dirty="0"/>
          </a:p>
        </p:txBody>
      </p:sp>
      <p:pic>
        <p:nvPicPr>
          <p:cNvPr id="5" name="2 Imagen">
            <a:extLst>
              <a:ext uri="{FF2B5EF4-FFF2-40B4-BE49-F238E27FC236}">
                <a16:creationId xmlns:a16="http://schemas.microsoft.com/office/drawing/2014/main" id="{DD5DA77A-69B3-3194-CA7C-8B47995FC9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403481165"/>
      </p:ext>
    </p:extLst>
  </p:cSld>
  <p:clrMapOvr>
    <a:overrideClrMapping bg1="lt1" tx1="dk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2151F-1B48-FFBA-D993-142ADE076BA2}"/>
            </a:ext>
          </a:extLst>
        </p:cNvPr>
        <p:cNvGrpSpPr/>
        <p:nvPr/>
      </p:nvGrpSpPr>
      <p:grpSpPr>
        <a:xfrm>
          <a:off x="0" y="0"/>
          <a:ext cx="0" cy="0"/>
          <a:chOff x="0" y="0"/>
          <a:chExt cx="0" cy="0"/>
        </a:xfrm>
      </p:grpSpPr>
      <p:sp>
        <p:nvSpPr>
          <p:cNvPr id="3" name="Marcador de texto 2">
            <a:extLst>
              <a:ext uri="{FF2B5EF4-FFF2-40B4-BE49-F238E27FC236}">
                <a16:creationId xmlns:a16="http://schemas.microsoft.com/office/drawing/2014/main" id="{727672EB-5A9E-3A94-D95C-667CE60F7E13}"/>
              </a:ext>
            </a:extLst>
          </p:cNvPr>
          <p:cNvSpPr>
            <a:spLocks noGrp="1"/>
          </p:cNvSpPr>
          <p:nvPr>
            <p:ph type="body" idx="1"/>
          </p:nvPr>
        </p:nvSpPr>
        <p:spPr>
          <a:xfrm>
            <a:off x="1341043" y="896990"/>
            <a:ext cx="7038900" cy="2911200"/>
          </a:xfrm>
        </p:spPr>
        <p:txBody>
          <a:bodyPr/>
          <a:lstStyle/>
          <a:p>
            <a:pPr marL="0" lvl="0" indent="0">
              <a:lnSpc>
                <a:spcPct val="107000"/>
              </a:lnSpc>
              <a:spcAft>
                <a:spcPts val="800"/>
              </a:spcAft>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La suma de dos números es 36, si uno de ellos es 15, ¿cuál es el otro?</a:t>
            </a:r>
          </a:p>
          <a:p>
            <a:pPr marL="0" lvl="0" indent="0">
              <a:lnSpc>
                <a:spcPct val="107000"/>
              </a:lnSpc>
              <a:spcAft>
                <a:spcPts val="800"/>
              </a:spcAft>
              <a:buClr>
                <a:srgbClr val="F79646"/>
              </a:buClr>
              <a:buSzPts val="1400"/>
              <a:buNone/>
            </a:pP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51</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21</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11</a:t>
            </a:r>
            <a:endParaRPr lang="es-AR" sz="2000" u="none" strike="noStrike" dirty="0">
              <a:effectLst/>
              <a:latin typeface="Arial" panose="020B0604020202020204" pitchFamily="34" charset="0"/>
              <a:ea typeface="Arial" panose="020B0604020202020204" pitchFamily="34" charset="0"/>
            </a:endParaRPr>
          </a:p>
          <a:p>
            <a:pPr marL="146050" indent="0">
              <a:buNone/>
            </a:pPr>
            <a:endParaRPr lang="es-AR" dirty="0"/>
          </a:p>
        </p:txBody>
      </p:sp>
      <p:sp>
        <p:nvSpPr>
          <p:cNvPr id="2" name="3 Rectángulo redondeado">
            <a:extLst>
              <a:ext uri="{FF2B5EF4-FFF2-40B4-BE49-F238E27FC236}">
                <a16:creationId xmlns:a16="http://schemas.microsoft.com/office/drawing/2014/main" id="{6CE9721B-9D9B-E16D-3EE7-E1C42395B740}"/>
              </a:ext>
            </a:extLst>
          </p:cNvPr>
          <p:cNvSpPr/>
          <p:nvPr/>
        </p:nvSpPr>
        <p:spPr>
          <a:xfrm>
            <a:off x="764057" y="2509529"/>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4" name="2 Imagen">
            <a:extLst>
              <a:ext uri="{FF2B5EF4-FFF2-40B4-BE49-F238E27FC236}">
                <a16:creationId xmlns:a16="http://schemas.microsoft.com/office/drawing/2014/main" id="{06628279-278D-F9E9-0CB9-E582457752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3582394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F7E679-3CA5-355F-DBEB-A6B048EE5474}"/>
            </a:ext>
          </a:extLst>
        </p:cNvPr>
        <p:cNvGrpSpPr/>
        <p:nvPr/>
      </p:nvGrpSpPr>
      <p:grpSpPr>
        <a:xfrm>
          <a:off x="0" y="0"/>
          <a:ext cx="0" cy="0"/>
          <a:chOff x="0" y="0"/>
          <a:chExt cx="0" cy="0"/>
        </a:xfrm>
      </p:grpSpPr>
      <p:sp>
        <p:nvSpPr>
          <p:cNvPr id="3" name="Marcador de texto 2">
            <a:extLst>
              <a:ext uri="{FF2B5EF4-FFF2-40B4-BE49-F238E27FC236}">
                <a16:creationId xmlns:a16="http://schemas.microsoft.com/office/drawing/2014/main" id="{452D3FF4-22C4-81DD-7E81-26584CC2B434}"/>
              </a:ext>
            </a:extLst>
          </p:cNvPr>
          <p:cNvSpPr>
            <a:spLocks noGrp="1"/>
          </p:cNvSpPr>
          <p:nvPr>
            <p:ph type="body" idx="1"/>
          </p:nvPr>
        </p:nvSpPr>
        <p:spPr>
          <a:xfrm>
            <a:off x="1341043" y="896990"/>
            <a:ext cx="7038900" cy="2911200"/>
          </a:xfrm>
        </p:spPr>
        <p:txBody>
          <a:bodyPr/>
          <a:lstStyle/>
          <a:p>
            <a:pPr marL="0" lvl="0" indent="0">
              <a:lnSpc>
                <a:spcPct val="107000"/>
              </a:lnSpc>
              <a:spcAft>
                <a:spcPts val="800"/>
              </a:spcAft>
              <a:buClr>
                <a:srgbClr val="F79646"/>
              </a:buClr>
              <a:buSzPts val="1400"/>
              <a:buNone/>
            </a:pPr>
            <a:r>
              <a:rPr lang="es-AR" sz="1800" b="1" kern="100" dirty="0">
                <a:effectLst/>
                <a:latin typeface="Lato" panose="020F0502020204030203" pitchFamily="34" charset="0"/>
                <a:ea typeface="Cambria" panose="02040503050406030204" pitchFamily="18" charset="0"/>
                <a:cs typeface="Calibri" panose="020F0502020204030204" pitchFamily="34" charset="0"/>
              </a:rPr>
              <a:t>¿Cuántas horas emplea un micro para llegar a destino,  si partió de la estación a las 9 </a:t>
            </a:r>
            <a:r>
              <a:rPr lang="es-AR" sz="1800" b="1" kern="100" dirty="0" err="1">
                <a:effectLst/>
                <a:latin typeface="Lato" panose="020F0502020204030203" pitchFamily="34" charset="0"/>
                <a:ea typeface="Cambria" panose="02040503050406030204" pitchFamily="18" charset="0"/>
                <a:cs typeface="Calibri" panose="020F0502020204030204" pitchFamily="34" charset="0"/>
              </a:rPr>
              <a:t>hs</a:t>
            </a:r>
            <a:r>
              <a:rPr lang="es-AR" sz="1800" b="1" kern="100" dirty="0">
                <a:effectLst/>
                <a:latin typeface="Lato" panose="020F0502020204030203" pitchFamily="34" charset="0"/>
                <a:ea typeface="Cambria" panose="02040503050406030204" pitchFamily="18" charset="0"/>
                <a:cs typeface="Calibri" panose="020F0502020204030204" pitchFamily="34" charset="0"/>
              </a:rPr>
              <a:t>. y llegó a las 17 </a:t>
            </a:r>
            <a:r>
              <a:rPr lang="es-AR" sz="1800" b="1" kern="100" dirty="0" err="1">
                <a:effectLst/>
                <a:latin typeface="Lato" panose="020F0502020204030203" pitchFamily="34" charset="0"/>
                <a:ea typeface="Cambria" panose="02040503050406030204" pitchFamily="18" charset="0"/>
                <a:cs typeface="Calibri" panose="020F0502020204030204" pitchFamily="34" charset="0"/>
              </a:rPr>
              <a:t>hs</a:t>
            </a:r>
            <a:r>
              <a:rPr lang="es-AR" sz="1800" b="1" kern="100" dirty="0">
                <a:effectLst/>
                <a:latin typeface="Lato" panose="020F0502020204030203" pitchFamily="34" charset="0"/>
                <a:ea typeface="Cambria" panose="02040503050406030204" pitchFamily="18" charset="0"/>
                <a:cs typeface="Calibri" panose="020F0502020204030204" pitchFamily="34" charset="0"/>
              </a:rPr>
              <a:t>?</a:t>
            </a:r>
          </a:p>
          <a:p>
            <a:pPr marL="0" lvl="0" indent="0">
              <a:lnSpc>
                <a:spcPct val="107000"/>
              </a:lnSpc>
              <a:spcAft>
                <a:spcPts val="800"/>
              </a:spcAft>
              <a:buClr>
                <a:srgbClr val="F79646"/>
              </a:buClr>
              <a:buSzPts val="1400"/>
              <a:buNone/>
            </a:pPr>
            <a:endParaRPr lang="es-AR" sz="18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15000"/>
              </a:lnSpc>
              <a:buFont typeface="+mj-lt"/>
              <a:buAutoNum type="alphaUcPeriod"/>
            </a:pPr>
            <a:r>
              <a:rPr lang="es-419" sz="1800" u="none" strike="noStrike" dirty="0">
                <a:effectLst/>
                <a:latin typeface="Lato" panose="020F0502020204030203" pitchFamily="34" charset="0"/>
                <a:ea typeface="Arial" panose="020B0604020202020204" pitchFamily="34" charset="0"/>
                <a:cs typeface="Calibri" panose="020F0502020204030204" pitchFamily="34" charset="0"/>
              </a:rPr>
              <a:t>26</a:t>
            </a:r>
            <a:endParaRPr lang="es-AR" sz="18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1800" u="none" strike="noStrike" dirty="0">
                <a:effectLst/>
                <a:latin typeface="Lato" panose="020F0502020204030203" pitchFamily="34" charset="0"/>
                <a:ea typeface="Arial" panose="020B0604020202020204" pitchFamily="34" charset="0"/>
                <a:cs typeface="Calibri" panose="020F0502020204030204" pitchFamily="34" charset="0"/>
              </a:rPr>
              <a:t>8</a:t>
            </a:r>
            <a:endParaRPr lang="es-AR" sz="18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1800" u="none" strike="noStrike" dirty="0">
                <a:effectLst/>
                <a:latin typeface="Lato" panose="020F0502020204030203" pitchFamily="34" charset="0"/>
                <a:ea typeface="Arial" panose="020B0604020202020204" pitchFamily="34" charset="0"/>
                <a:cs typeface="Calibri" panose="020F0502020204030204" pitchFamily="34" charset="0"/>
              </a:rPr>
              <a:t>7</a:t>
            </a:r>
            <a:endParaRPr lang="es-AR" sz="18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1800" u="none" strike="noStrike" dirty="0">
                <a:effectLst/>
                <a:latin typeface="Lato" panose="020F0502020204030203" pitchFamily="34" charset="0"/>
                <a:ea typeface="Arial" panose="020B0604020202020204" pitchFamily="34" charset="0"/>
                <a:cs typeface="Calibri" panose="020F0502020204030204" pitchFamily="34" charset="0"/>
              </a:rPr>
              <a:t>6</a:t>
            </a:r>
            <a:endParaRPr lang="es-AR" sz="1800" u="none" strike="noStrike" dirty="0">
              <a:effectLst/>
              <a:latin typeface="Arial" panose="020B0604020202020204" pitchFamily="34" charset="0"/>
              <a:ea typeface="Arial" panose="020B0604020202020204" pitchFamily="34" charset="0"/>
            </a:endParaRPr>
          </a:p>
          <a:p>
            <a:pPr marL="146050" indent="0">
              <a:lnSpc>
                <a:spcPct val="115000"/>
              </a:lnSpc>
              <a:buNone/>
            </a:pPr>
            <a:endParaRPr lang="es-AR" sz="1800" dirty="0">
              <a:effectLst/>
              <a:latin typeface="Arial" panose="020B0604020202020204" pitchFamily="34" charset="0"/>
              <a:ea typeface="Arial" panose="020B0604020202020204" pitchFamily="34" charset="0"/>
            </a:endParaRPr>
          </a:p>
          <a:p>
            <a:pPr marL="146050" indent="0">
              <a:buNone/>
            </a:pPr>
            <a:endParaRPr lang="es-AR" dirty="0"/>
          </a:p>
        </p:txBody>
      </p:sp>
      <p:pic>
        <p:nvPicPr>
          <p:cNvPr id="2" name="2 Imagen">
            <a:extLst>
              <a:ext uri="{FF2B5EF4-FFF2-40B4-BE49-F238E27FC236}">
                <a16:creationId xmlns:a16="http://schemas.microsoft.com/office/drawing/2014/main" id="{6CD612C7-E93E-9044-6953-D90A9E0823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40962899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ADF53784-DA18-2A13-49B7-32D424B3B8C7}"/>
              </a:ext>
            </a:extLst>
          </p:cNvPr>
          <p:cNvSpPr>
            <a:spLocks noGrp="1"/>
          </p:cNvSpPr>
          <p:nvPr>
            <p:ph type="body" idx="1"/>
          </p:nvPr>
        </p:nvSpPr>
        <p:spPr/>
        <p:txBody>
          <a:bodyPr>
            <a:normAutofit/>
          </a:bodyPr>
          <a:lstStyle/>
          <a:p>
            <a:pPr marL="146050" indent="0">
              <a:buNone/>
            </a:pPr>
            <a:r>
              <a:rPr lang="es-AR" sz="2000" dirty="0">
                <a:effectLst/>
                <a:latin typeface="Lato" panose="020F0502020204030203" pitchFamily="34" charset="0"/>
                <a:ea typeface="Aptos" panose="020B0004020202020204" pitchFamily="34" charset="0"/>
                <a:cs typeface="Open Sans" panose="020B0606030504020204" pitchFamily="34" charset="0"/>
              </a:rPr>
              <a:t>Para saber las horas que empleó en llegar, se resta al horario de llegada 17, el horario de partida 9 y nos da como resultado 8 </a:t>
            </a:r>
            <a:r>
              <a:rPr lang="es-AR" sz="2000" dirty="0" err="1">
                <a:effectLst/>
                <a:latin typeface="Lato" panose="020F0502020204030203" pitchFamily="34" charset="0"/>
                <a:ea typeface="Aptos" panose="020B0004020202020204" pitchFamily="34" charset="0"/>
                <a:cs typeface="Open Sans" panose="020B0606030504020204" pitchFamily="34" charset="0"/>
              </a:rPr>
              <a:t>hs</a:t>
            </a:r>
            <a:r>
              <a:rPr lang="es-AR" sz="2000" dirty="0">
                <a:effectLst/>
                <a:latin typeface="Lato" panose="020F0502020204030203" pitchFamily="34" charset="0"/>
                <a:ea typeface="Aptos" panose="020B0004020202020204" pitchFamily="34" charset="0"/>
                <a:cs typeface="Open Sans" panose="020B0606030504020204" pitchFamily="34" charset="0"/>
              </a:rPr>
              <a:t>. </a:t>
            </a:r>
            <a:endParaRPr lang="es-AR" sz="2000" dirty="0"/>
          </a:p>
        </p:txBody>
      </p:sp>
      <p:pic>
        <p:nvPicPr>
          <p:cNvPr id="4" name="2 Imagen">
            <a:extLst>
              <a:ext uri="{FF2B5EF4-FFF2-40B4-BE49-F238E27FC236}">
                <a16:creationId xmlns:a16="http://schemas.microsoft.com/office/drawing/2014/main" id="{D6D34A54-58B8-996C-ED17-A475BAD82B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648645318"/>
      </p:ext>
    </p:extLst>
  </p:cSld>
  <p:clrMapOvr>
    <a:overrideClrMapping bg1="lt1" tx1="dk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4"/>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ES" sz="2800" dirty="0">
                <a:latin typeface="Calibri" panose="020F0502020204030204" pitchFamily="34" charset="0"/>
                <a:cs typeface="Calibri" panose="020F0502020204030204" pitchFamily="34" charset="0"/>
              </a:rPr>
              <a:t>COSAS IMPORTANTES A TENER EN CUENTA…</a:t>
            </a:r>
            <a:endParaRPr sz="2800" dirty="0">
              <a:latin typeface="Calibri" panose="020F0502020204030204" pitchFamily="34" charset="0"/>
              <a:cs typeface="Calibri" panose="020F0502020204030204" pitchFamily="34" charset="0"/>
            </a:endParaRPr>
          </a:p>
        </p:txBody>
      </p:sp>
      <p:sp>
        <p:nvSpPr>
          <p:cNvPr id="141" name="Google Shape;141;p14"/>
          <p:cNvSpPr txBox="1">
            <a:spLocks noGrp="1"/>
          </p:cNvSpPr>
          <p:nvPr>
            <p:ph type="body" idx="1"/>
          </p:nvPr>
        </p:nvSpPr>
        <p:spPr>
          <a:xfrm>
            <a:off x="1297499" y="1219200"/>
            <a:ext cx="7615273" cy="364709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es-ES" sz="1800" dirty="0"/>
              <a:t>1.- </a:t>
            </a:r>
            <a:r>
              <a:rPr lang="es-ES" sz="1800" b="1" dirty="0"/>
              <a:t>LEER BIEN LOS ENUNCIADOS </a:t>
            </a:r>
            <a:r>
              <a:rPr lang="es-ES" sz="1800" dirty="0"/>
              <a:t>PRESTANDO ATENCION A LAS PREGUNTAS QUE NOS REALIZAN.</a:t>
            </a:r>
          </a:p>
          <a:p>
            <a:pPr marL="0" lvl="0" indent="0" algn="l" rtl="0">
              <a:spcBef>
                <a:spcPts val="0"/>
              </a:spcBef>
              <a:spcAft>
                <a:spcPts val="1200"/>
              </a:spcAft>
              <a:buNone/>
            </a:pPr>
            <a:r>
              <a:rPr lang="es-ES" sz="1800" dirty="0"/>
              <a:t>2.- </a:t>
            </a:r>
            <a:r>
              <a:rPr lang="es-ES" sz="1800" b="1" dirty="0"/>
              <a:t>LEER BIEN LOS ENUNCIADOS </a:t>
            </a:r>
            <a:r>
              <a:rPr lang="es-ES" sz="1800" dirty="0"/>
              <a:t>CON TRANQUILIDAD Y PACIENCIA. SI ES NECESARIO RELEER LAS VECES QUE CONSIDEREN.</a:t>
            </a:r>
          </a:p>
          <a:p>
            <a:pPr marL="0" lvl="0" indent="0" algn="l" rtl="0">
              <a:spcBef>
                <a:spcPts val="0"/>
              </a:spcBef>
              <a:spcAft>
                <a:spcPts val="1200"/>
              </a:spcAft>
              <a:buNone/>
            </a:pPr>
            <a:r>
              <a:rPr lang="es-ES" sz="1800" dirty="0"/>
              <a:t>3.- </a:t>
            </a:r>
            <a:r>
              <a:rPr lang="es-ES" sz="1800" b="1" dirty="0"/>
              <a:t>LEER BIEN LOS ENUNCIADOS</a:t>
            </a:r>
            <a:r>
              <a:rPr lang="es-ES" sz="1800" dirty="0"/>
              <a:t>. ESTAR ANTENTXS TANTO A LAS INCOGNITAS PLANTEADAS COMO A LAS OPCIONES DE RESPUESTA.</a:t>
            </a:r>
          </a:p>
          <a:p>
            <a:pPr marL="0" lvl="0" indent="0" algn="l" rtl="0">
              <a:spcBef>
                <a:spcPts val="0"/>
              </a:spcBef>
              <a:spcAft>
                <a:spcPts val="1200"/>
              </a:spcAft>
              <a:buNone/>
            </a:pPr>
            <a:endParaRPr lang="es-ES" sz="1800" dirty="0"/>
          </a:p>
          <a:p>
            <a:pPr marL="0" lvl="0" indent="0" algn="l" rtl="0">
              <a:spcBef>
                <a:spcPts val="0"/>
              </a:spcBef>
              <a:spcAft>
                <a:spcPts val="1200"/>
              </a:spcAft>
              <a:buNone/>
            </a:pPr>
            <a:r>
              <a:rPr lang="es-ES" sz="1800" dirty="0"/>
              <a:t>Y POR ÚLTIMO…..</a:t>
            </a:r>
          </a:p>
        </p:txBody>
      </p:sp>
      <p:pic>
        <p:nvPicPr>
          <p:cNvPr id="2" name="2 Imagen">
            <a:extLst>
              <a:ext uri="{FF2B5EF4-FFF2-40B4-BE49-F238E27FC236}">
                <a16:creationId xmlns:a16="http://schemas.microsoft.com/office/drawing/2014/main" id="{C9F704EA-17F1-2A0C-C318-DDA51B390C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90290"/>
            <a:ext cx="1720708" cy="860354"/>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EEF8DA-0495-67E3-3AF7-8E97C773181D}"/>
            </a:ext>
          </a:extLst>
        </p:cNvPr>
        <p:cNvGrpSpPr/>
        <p:nvPr/>
      </p:nvGrpSpPr>
      <p:grpSpPr>
        <a:xfrm>
          <a:off x="0" y="0"/>
          <a:ext cx="0" cy="0"/>
          <a:chOff x="0" y="0"/>
          <a:chExt cx="0" cy="0"/>
        </a:xfrm>
      </p:grpSpPr>
      <p:sp>
        <p:nvSpPr>
          <p:cNvPr id="3" name="Marcador de texto 2">
            <a:extLst>
              <a:ext uri="{FF2B5EF4-FFF2-40B4-BE49-F238E27FC236}">
                <a16:creationId xmlns:a16="http://schemas.microsoft.com/office/drawing/2014/main" id="{0EC1A571-5909-F7B0-D978-E9B7F36870C1}"/>
              </a:ext>
            </a:extLst>
          </p:cNvPr>
          <p:cNvSpPr>
            <a:spLocks noGrp="1"/>
          </p:cNvSpPr>
          <p:nvPr>
            <p:ph type="body" idx="1"/>
          </p:nvPr>
        </p:nvSpPr>
        <p:spPr>
          <a:xfrm>
            <a:off x="1341043" y="896990"/>
            <a:ext cx="7038900" cy="2911200"/>
          </a:xfrm>
        </p:spPr>
        <p:txBody>
          <a:bodyPr/>
          <a:lstStyle/>
          <a:p>
            <a:pPr marL="0" lvl="0" indent="0">
              <a:lnSpc>
                <a:spcPct val="107000"/>
              </a:lnSpc>
              <a:spcAft>
                <a:spcPts val="800"/>
              </a:spcAft>
              <a:buClr>
                <a:srgbClr val="F79646"/>
              </a:buClr>
              <a:buSzPts val="1400"/>
              <a:buNone/>
            </a:pPr>
            <a:r>
              <a:rPr lang="es-AR" sz="1800" b="1" kern="100" dirty="0">
                <a:effectLst/>
                <a:latin typeface="Lato" panose="020F0502020204030203" pitchFamily="34" charset="0"/>
                <a:ea typeface="Cambria" panose="02040503050406030204" pitchFamily="18" charset="0"/>
                <a:cs typeface="Calibri" panose="020F0502020204030204" pitchFamily="34" charset="0"/>
              </a:rPr>
              <a:t>¿Cuántas horas emplea un micro para llegar a destino,  si partió de la estación a las 9 </a:t>
            </a:r>
            <a:r>
              <a:rPr lang="es-AR" sz="1800" b="1" kern="100" dirty="0" err="1">
                <a:effectLst/>
                <a:latin typeface="Lato" panose="020F0502020204030203" pitchFamily="34" charset="0"/>
                <a:ea typeface="Cambria" panose="02040503050406030204" pitchFamily="18" charset="0"/>
                <a:cs typeface="Calibri" panose="020F0502020204030204" pitchFamily="34" charset="0"/>
              </a:rPr>
              <a:t>hs</a:t>
            </a:r>
            <a:r>
              <a:rPr lang="es-AR" sz="1800" b="1" kern="100" dirty="0">
                <a:effectLst/>
                <a:latin typeface="Lato" panose="020F0502020204030203" pitchFamily="34" charset="0"/>
                <a:ea typeface="Cambria" panose="02040503050406030204" pitchFamily="18" charset="0"/>
                <a:cs typeface="Calibri" panose="020F0502020204030204" pitchFamily="34" charset="0"/>
              </a:rPr>
              <a:t>. y llegó a las 17 </a:t>
            </a:r>
            <a:r>
              <a:rPr lang="es-AR" sz="1800" b="1" kern="100" dirty="0" err="1">
                <a:effectLst/>
                <a:latin typeface="Lato" panose="020F0502020204030203" pitchFamily="34" charset="0"/>
                <a:ea typeface="Cambria" panose="02040503050406030204" pitchFamily="18" charset="0"/>
                <a:cs typeface="Calibri" panose="020F0502020204030204" pitchFamily="34" charset="0"/>
              </a:rPr>
              <a:t>hs</a:t>
            </a:r>
            <a:r>
              <a:rPr lang="es-AR" sz="1800" b="1" kern="100" dirty="0">
                <a:effectLst/>
                <a:latin typeface="Lato" panose="020F0502020204030203" pitchFamily="34" charset="0"/>
                <a:ea typeface="Cambria" panose="02040503050406030204" pitchFamily="18" charset="0"/>
                <a:cs typeface="Calibri" panose="020F0502020204030204" pitchFamily="34" charset="0"/>
              </a:rPr>
              <a:t>?</a:t>
            </a:r>
          </a:p>
          <a:p>
            <a:pPr marL="0" lvl="0" indent="0">
              <a:lnSpc>
                <a:spcPct val="107000"/>
              </a:lnSpc>
              <a:spcAft>
                <a:spcPts val="800"/>
              </a:spcAft>
              <a:buClr>
                <a:srgbClr val="F79646"/>
              </a:buClr>
              <a:buSzPts val="1400"/>
              <a:buNone/>
            </a:pPr>
            <a:endParaRPr lang="es-AR" sz="18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15000"/>
              </a:lnSpc>
              <a:buFont typeface="+mj-lt"/>
              <a:buAutoNum type="alphaUcPeriod"/>
            </a:pPr>
            <a:r>
              <a:rPr lang="es-419" sz="1800" u="none" strike="noStrike" dirty="0">
                <a:effectLst/>
                <a:latin typeface="Lato" panose="020F0502020204030203" pitchFamily="34" charset="0"/>
                <a:ea typeface="Arial" panose="020B0604020202020204" pitchFamily="34" charset="0"/>
                <a:cs typeface="Calibri" panose="020F0502020204030204" pitchFamily="34" charset="0"/>
              </a:rPr>
              <a:t>26</a:t>
            </a:r>
            <a:endParaRPr lang="es-AR" sz="18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1800" u="none" strike="noStrike" dirty="0">
                <a:effectLst/>
                <a:latin typeface="Lato" panose="020F0502020204030203" pitchFamily="34" charset="0"/>
                <a:ea typeface="Arial" panose="020B0604020202020204" pitchFamily="34" charset="0"/>
                <a:cs typeface="Calibri" panose="020F0502020204030204" pitchFamily="34" charset="0"/>
              </a:rPr>
              <a:t>8</a:t>
            </a:r>
            <a:endParaRPr lang="es-AR" sz="18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1800" u="none" strike="noStrike" dirty="0">
                <a:effectLst/>
                <a:latin typeface="Lato" panose="020F0502020204030203" pitchFamily="34" charset="0"/>
                <a:ea typeface="Arial" panose="020B0604020202020204" pitchFamily="34" charset="0"/>
                <a:cs typeface="Calibri" panose="020F0502020204030204" pitchFamily="34" charset="0"/>
              </a:rPr>
              <a:t>7</a:t>
            </a:r>
            <a:endParaRPr lang="es-AR" sz="18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1800" u="none" strike="noStrike" dirty="0">
                <a:effectLst/>
                <a:latin typeface="Lato" panose="020F0502020204030203" pitchFamily="34" charset="0"/>
                <a:ea typeface="Arial" panose="020B0604020202020204" pitchFamily="34" charset="0"/>
                <a:cs typeface="Calibri" panose="020F0502020204030204" pitchFamily="34" charset="0"/>
              </a:rPr>
              <a:t>6</a:t>
            </a:r>
            <a:endParaRPr lang="es-AR" sz="1800" u="none" strike="noStrike" dirty="0">
              <a:effectLst/>
              <a:latin typeface="Arial" panose="020B0604020202020204" pitchFamily="34" charset="0"/>
              <a:ea typeface="Arial" panose="020B0604020202020204" pitchFamily="34" charset="0"/>
            </a:endParaRPr>
          </a:p>
          <a:p>
            <a:pPr marL="146050" indent="0">
              <a:lnSpc>
                <a:spcPct val="115000"/>
              </a:lnSpc>
              <a:buNone/>
            </a:pPr>
            <a:r>
              <a:rPr lang="es-419" sz="1800" dirty="0">
                <a:effectLst/>
                <a:latin typeface="Lato" panose="020F0502020204030203" pitchFamily="34" charset="0"/>
                <a:ea typeface="Arial" panose="020B0604020202020204" pitchFamily="34" charset="0"/>
                <a:cs typeface="Calibri" panose="020F0502020204030204" pitchFamily="34" charset="0"/>
              </a:rPr>
              <a:t> </a:t>
            </a:r>
            <a:endParaRPr lang="es-AR" sz="1800" dirty="0">
              <a:effectLst/>
              <a:latin typeface="Arial" panose="020B0604020202020204" pitchFamily="34" charset="0"/>
              <a:ea typeface="Arial" panose="020B0604020202020204" pitchFamily="34" charset="0"/>
            </a:endParaRPr>
          </a:p>
          <a:p>
            <a:pPr marL="146050" indent="0">
              <a:buNone/>
            </a:pPr>
            <a:endParaRPr lang="es-AR" dirty="0"/>
          </a:p>
        </p:txBody>
      </p:sp>
      <p:sp>
        <p:nvSpPr>
          <p:cNvPr id="2" name="3 Rectángulo redondeado">
            <a:extLst>
              <a:ext uri="{FF2B5EF4-FFF2-40B4-BE49-F238E27FC236}">
                <a16:creationId xmlns:a16="http://schemas.microsoft.com/office/drawing/2014/main" id="{28020ADF-8CAF-F355-1DE8-46C1CDB77F9C}"/>
              </a:ext>
            </a:extLst>
          </p:cNvPr>
          <p:cNvSpPr/>
          <p:nvPr/>
        </p:nvSpPr>
        <p:spPr>
          <a:xfrm>
            <a:off x="764057" y="2361476"/>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4" name="2 Imagen">
            <a:extLst>
              <a:ext uri="{FF2B5EF4-FFF2-40B4-BE49-F238E27FC236}">
                <a16:creationId xmlns:a16="http://schemas.microsoft.com/office/drawing/2014/main" id="{8DC799D2-9A68-BE1A-3308-5394813BFD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508791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A20F1BC3-E81B-D3F0-CD4D-5000539D6343}"/>
              </a:ext>
            </a:extLst>
          </p:cNvPr>
          <p:cNvSpPr>
            <a:spLocks noGrp="1"/>
          </p:cNvSpPr>
          <p:nvPr>
            <p:ph type="body" idx="1"/>
          </p:nvPr>
        </p:nvSpPr>
        <p:spPr>
          <a:xfrm>
            <a:off x="1297500" y="924451"/>
            <a:ext cx="7038900" cy="2911200"/>
          </a:xfrm>
        </p:spPr>
        <p:txBody>
          <a:bodyPr/>
          <a:lstStyle/>
          <a:p>
            <a:pPr marL="0" lvl="0" indent="0">
              <a:lnSpc>
                <a:spcPct val="107000"/>
              </a:lnSpc>
              <a:spcAft>
                <a:spcPts val="800"/>
              </a:spcAft>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¿Cuánto es 4 más el triple de 5?</a:t>
            </a:r>
          </a:p>
          <a:p>
            <a:pPr marL="0" lvl="0" indent="0">
              <a:lnSpc>
                <a:spcPct val="107000"/>
              </a:lnSpc>
              <a:spcAft>
                <a:spcPts val="800"/>
              </a:spcAft>
              <a:buClr>
                <a:srgbClr val="F79646"/>
              </a:buClr>
              <a:buSzPts val="1400"/>
              <a:buNone/>
            </a:pP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9</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12</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19</a:t>
            </a:r>
          </a:p>
          <a:p>
            <a:pPr marL="342900" lvl="0" indent="-342900">
              <a:lnSpc>
                <a:spcPct val="115000"/>
              </a:lnSpc>
              <a:buFont typeface="+mj-lt"/>
              <a:buAutoNum type="alphaUcPeriod"/>
            </a:pPr>
            <a:r>
              <a:rPr lang="es-419" sz="2000" dirty="0">
                <a:latin typeface="Lato" panose="020F0502020204030203" pitchFamily="34" charset="0"/>
                <a:ea typeface="Arial" panose="020B0604020202020204" pitchFamily="34" charset="0"/>
                <a:cs typeface="Calibri" panose="020F0502020204030204" pitchFamily="34" charset="0"/>
              </a:rPr>
              <a:t>65</a:t>
            </a:r>
            <a:endParaRPr lang="es-AR" sz="2000" u="none" strike="noStrike" dirty="0">
              <a:effectLst/>
              <a:latin typeface="Arial" panose="020B0604020202020204" pitchFamily="34" charset="0"/>
              <a:ea typeface="Arial" panose="020B0604020202020204" pitchFamily="34" charset="0"/>
            </a:endParaRPr>
          </a:p>
          <a:p>
            <a:pPr marL="146050" indent="0">
              <a:buNone/>
            </a:pPr>
            <a:endParaRPr lang="es-AR" dirty="0"/>
          </a:p>
        </p:txBody>
      </p:sp>
      <p:pic>
        <p:nvPicPr>
          <p:cNvPr id="4" name="2 Imagen">
            <a:extLst>
              <a:ext uri="{FF2B5EF4-FFF2-40B4-BE49-F238E27FC236}">
                <a16:creationId xmlns:a16="http://schemas.microsoft.com/office/drawing/2014/main" id="{FF67CC25-7BCC-19D7-D5BF-E88F01BEFA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9961152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264A2F-C10E-8304-3835-DAA75917D931}"/>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2E3C44F0-4D4F-BCD4-DE52-9212D3DBE805}"/>
              </a:ext>
            </a:extLst>
          </p:cNvPr>
          <p:cNvSpPr>
            <a:spLocks noGrp="1"/>
          </p:cNvSpPr>
          <p:nvPr>
            <p:ph type="body" idx="1"/>
          </p:nvPr>
        </p:nvSpPr>
        <p:spPr/>
        <p:txBody>
          <a:bodyPr>
            <a:normAutofit/>
          </a:bodyPr>
          <a:lstStyle/>
          <a:p>
            <a:pPr marL="146050" indent="0">
              <a:buNone/>
            </a:pPr>
            <a:r>
              <a:rPr lang="es-AR" sz="2000" dirty="0">
                <a:effectLst/>
                <a:latin typeface="Lato" panose="020F0502020204030203" pitchFamily="34" charset="0"/>
                <a:ea typeface="Aptos" panose="020B0004020202020204" pitchFamily="34" charset="0"/>
                <a:cs typeface="Open Sans" panose="020B0606030504020204" pitchFamily="34" charset="0"/>
              </a:rPr>
              <a:t>El triple de 5 es 15 (5x3=15) y se le suma 4, dando como resultado 19. </a:t>
            </a:r>
            <a:endParaRPr lang="es-AR" sz="2000" dirty="0"/>
          </a:p>
        </p:txBody>
      </p:sp>
      <p:pic>
        <p:nvPicPr>
          <p:cNvPr id="4" name="2 Imagen">
            <a:extLst>
              <a:ext uri="{FF2B5EF4-FFF2-40B4-BE49-F238E27FC236}">
                <a16:creationId xmlns:a16="http://schemas.microsoft.com/office/drawing/2014/main" id="{A627C9E5-E390-7C5A-2012-FE1799D198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3507255839"/>
      </p:ext>
    </p:extLst>
  </p:cSld>
  <p:clrMapOvr>
    <a:overrideClrMapping bg1="lt1" tx1="dk1" bg2="dk2" tx2="lt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B700F-0DE7-9A24-5911-017BA9E6BF0A}"/>
            </a:ext>
          </a:extLst>
        </p:cNvPr>
        <p:cNvGrpSpPr/>
        <p:nvPr/>
      </p:nvGrpSpPr>
      <p:grpSpPr>
        <a:xfrm>
          <a:off x="0" y="0"/>
          <a:ext cx="0" cy="0"/>
          <a:chOff x="0" y="0"/>
          <a:chExt cx="0" cy="0"/>
        </a:xfrm>
      </p:grpSpPr>
      <p:sp>
        <p:nvSpPr>
          <p:cNvPr id="3" name="Marcador de texto 2">
            <a:extLst>
              <a:ext uri="{FF2B5EF4-FFF2-40B4-BE49-F238E27FC236}">
                <a16:creationId xmlns:a16="http://schemas.microsoft.com/office/drawing/2014/main" id="{BC70404D-1F38-A2CA-D3C9-7D46650A6588}"/>
              </a:ext>
            </a:extLst>
          </p:cNvPr>
          <p:cNvSpPr>
            <a:spLocks noGrp="1"/>
          </p:cNvSpPr>
          <p:nvPr>
            <p:ph type="body" idx="1"/>
          </p:nvPr>
        </p:nvSpPr>
        <p:spPr>
          <a:xfrm>
            <a:off x="1297500" y="924451"/>
            <a:ext cx="7038900" cy="2911200"/>
          </a:xfrm>
        </p:spPr>
        <p:txBody>
          <a:bodyPr/>
          <a:lstStyle/>
          <a:p>
            <a:pPr marL="0" lvl="0" indent="0">
              <a:lnSpc>
                <a:spcPct val="107000"/>
              </a:lnSpc>
              <a:spcAft>
                <a:spcPts val="800"/>
              </a:spcAft>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¿Cuánto es 4 más el triple de 5?</a:t>
            </a:r>
          </a:p>
          <a:p>
            <a:pPr marL="0" lvl="0" indent="0">
              <a:lnSpc>
                <a:spcPct val="107000"/>
              </a:lnSpc>
              <a:spcAft>
                <a:spcPts val="800"/>
              </a:spcAft>
              <a:buClr>
                <a:srgbClr val="F79646"/>
              </a:buClr>
              <a:buSzPts val="1400"/>
              <a:buNone/>
            </a:pP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9</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12</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19</a:t>
            </a:r>
          </a:p>
          <a:p>
            <a:pPr marL="342900" lvl="0" indent="-342900">
              <a:lnSpc>
                <a:spcPct val="115000"/>
              </a:lnSpc>
              <a:buFont typeface="+mj-lt"/>
              <a:buAutoNum type="alphaUcPeriod"/>
            </a:pPr>
            <a:r>
              <a:rPr lang="es-419" sz="2000" dirty="0">
                <a:latin typeface="Lato" panose="020F0502020204030203" pitchFamily="34" charset="0"/>
                <a:ea typeface="Arial" panose="020B0604020202020204" pitchFamily="34" charset="0"/>
                <a:cs typeface="Calibri" panose="020F0502020204030204" pitchFamily="34" charset="0"/>
              </a:rPr>
              <a:t>65</a:t>
            </a:r>
            <a:endParaRPr lang="es-AR" sz="2000" u="none" strike="noStrike" dirty="0">
              <a:effectLst/>
              <a:latin typeface="Arial" panose="020B0604020202020204" pitchFamily="34" charset="0"/>
              <a:ea typeface="Arial" panose="020B0604020202020204" pitchFamily="34" charset="0"/>
            </a:endParaRPr>
          </a:p>
          <a:p>
            <a:pPr marL="146050" indent="0">
              <a:buNone/>
            </a:pPr>
            <a:endParaRPr lang="es-AR" dirty="0"/>
          </a:p>
        </p:txBody>
      </p:sp>
      <p:sp>
        <p:nvSpPr>
          <p:cNvPr id="2" name="3 Rectángulo redondeado">
            <a:extLst>
              <a:ext uri="{FF2B5EF4-FFF2-40B4-BE49-F238E27FC236}">
                <a16:creationId xmlns:a16="http://schemas.microsoft.com/office/drawing/2014/main" id="{C6D5C0AC-D21C-B7C5-8B79-7A430AA2A14F}"/>
              </a:ext>
            </a:extLst>
          </p:cNvPr>
          <p:cNvSpPr/>
          <p:nvPr/>
        </p:nvSpPr>
        <p:spPr>
          <a:xfrm>
            <a:off x="764057" y="2544361"/>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4" name="2 Imagen">
            <a:extLst>
              <a:ext uri="{FF2B5EF4-FFF2-40B4-BE49-F238E27FC236}">
                <a16:creationId xmlns:a16="http://schemas.microsoft.com/office/drawing/2014/main" id="{CA0809C5-8815-3BD2-A831-73FFC4E873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982988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246C6E-CF16-D72C-B8B8-B1A51E8534E7}"/>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BC79857A-62DD-6000-18AE-AFD3C359F63F}"/>
              </a:ext>
            </a:extLst>
          </p:cNvPr>
          <p:cNvSpPr>
            <a:spLocks noGrp="1"/>
          </p:cNvSpPr>
          <p:nvPr>
            <p:ph type="body" idx="1"/>
          </p:nvPr>
        </p:nvSpPr>
        <p:spPr>
          <a:xfrm>
            <a:off x="1297500" y="1053745"/>
            <a:ext cx="7038900" cy="2911200"/>
          </a:xfrm>
        </p:spPr>
        <p:txBody>
          <a:bodyPr/>
          <a:lstStyle/>
          <a:p>
            <a:pPr marL="0" lvl="0" indent="0">
              <a:lnSpc>
                <a:spcPct val="107000"/>
              </a:lnSpc>
              <a:spcAft>
                <a:spcPts val="800"/>
              </a:spcAft>
              <a:buClr>
                <a:srgbClr val="F79646"/>
              </a:buClr>
              <a:buSzPts val="1400"/>
              <a:buNone/>
            </a:pPr>
            <a:r>
              <a:rPr lang="es-AR" sz="1800" b="1" kern="100" dirty="0">
                <a:effectLst/>
                <a:latin typeface="Lato" panose="020F0502020204030203" pitchFamily="34" charset="0"/>
                <a:ea typeface="Cambria" panose="02040503050406030204" pitchFamily="18" charset="0"/>
                <a:cs typeface="Calibri" panose="020F0502020204030204" pitchFamily="34" charset="0"/>
              </a:rPr>
              <a:t>Sabiendo que en 1 hora hay 60 minutos, ¿cuántos minutos hay en 3 horas y cuarto?</a:t>
            </a:r>
          </a:p>
          <a:p>
            <a:pPr marL="0" lvl="0" indent="0">
              <a:lnSpc>
                <a:spcPct val="107000"/>
              </a:lnSpc>
              <a:spcAft>
                <a:spcPts val="800"/>
              </a:spcAft>
              <a:buClr>
                <a:srgbClr val="F79646"/>
              </a:buClr>
              <a:buSzPts val="1400"/>
              <a:buNone/>
            </a:pPr>
            <a:endParaRPr lang="es-AR" sz="18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15000"/>
              </a:lnSpc>
              <a:buFont typeface="+mj-lt"/>
              <a:buAutoNum type="alphaUcPeriod"/>
            </a:pPr>
            <a:r>
              <a:rPr lang="es-419" sz="1800" u="none" strike="noStrike" dirty="0">
                <a:effectLst/>
                <a:latin typeface="Lato" panose="020F0502020204030203" pitchFamily="34" charset="0"/>
                <a:ea typeface="Arial" panose="020B0604020202020204" pitchFamily="34" charset="0"/>
                <a:cs typeface="Calibri" panose="020F0502020204030204" pitchFamily="34" charset="0"/>
              </a:rPr>
              <a:t>195</a:t>
            </a:r>
            <a:endParaRPr lang="es-AR" sz="18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1800" u="none" strike="noStrike" dirty="0">
                <a:effectLst/>
                <a:latin typeface="Lato" panose="020F0502020204030203" pitchFamily="34" charset="0"/>
                <a:ea typeface="Arial" panose="020B0604020202020204" pitchFamily="34" charset="0"/>
                <a:cs typeface="Calibri" panose="020F0502020204030204" pitchFamily="34" charset="0"/>
              </a:rPr>
              <a:t>180</a:t>
            </a:r>
            <a:endParaRPr lang="es-AR" sz="18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1800" u="none" strike="noStrike" dirty="0">
                <a:effectLst/>
                <a:latin typeface="Lato" panose="020F0502020204030203" pitchFamily="34" charset="0"/>
                <a:ea typeface="Arial" panose="020B0604020202020204" pitchFamily="34" charset="0"/>
                <a:cs typeface="Calibri" panose="020F0502020204030204" pitchFamily="34" charset="0"/>
              </a:rPr>
              <a:t>240</a:t>
            </a:r>
            <a:endParaRPr lang="es-AR" sz="1800" u="none" strike="noStrike" dirty="0">
              <a:effectLst/>
              <a:latin typeface="Arial" panose="020B0604020202020204" pitchFamily="34" charset="0"/>
              <a:ea typeface="Arial" panose="020B0604020202020204" pitchFamily="34" charset="0"/>
            </a:endParaRPr>
          </a:p>
          <a:p>
            <a:pPr marL="146050" indent="0">
              <a:lnSpc>
                <a:spcPct val="115000"/>
              </a:lnSpc>
              <a:buNone/>
            </a:pPr>
            <a:r>
              <a:rPr lang="es-419" sz="1800" dirty="0">
                <a:effectLst/>
                <a:latin typeface="Lato" panose="020F0502020204030203" pitchFamily="34" charset="0"/>
                <a:ea typeface="Arial" panose="020B0604020202020204" pitchFamily="34" charset="0"/>
                <a:cs typeface="Calibri" panose="020F0502020204030204" pitchFamily="34" charset="0"/>
              </a:rPr>
              <a:t> </a:t>
            </a:r>
            <a:endParaRPr lang="es-AR" sz="1800" dirty="0">
              <a:effectLst/>
              <a:latin typeface="Arial" panose="020B0604020202020204" pitchFamily="34" charset="0"/>
              <a:ea typeface="Arial" panose="020B0604020202020204" pitchFamily="34" charset="0"/>
            </a:endParaRPr>
          </a:p>
          <a:p>
            <a:pPr marL="146050" indent="0">
              <a:buNone/>
            </a:pPr>
            <a:endParaRPr lang="es-AR" dirty="0"/>
          </a:p>
        </p:txBody>
      </p:sp>
      <p:pic>
        <p:nvPicPr>
          <p:cNvPr id="4" name="2 Imagen">
            <a:extLst>
              <a:ext uri="{FF2B5EF4-FFF2-40B4-BE49-F238E27FC236}">
                <a16:creationId xmlns:a16="http://schemas.microsoft.com/office/drawing/2014/main" id="{989AE02E-50A1-89AC-D1D8-C091E7F4BB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1490833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B12BD9-F65B-025F-929F-21DDC0D8FD61}"/>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08CE1796-8B4F-3D75-0924-8100F9F624D4}"/>
              </a:ext>
            </a:extLst>
          </p:cNvPr>
          <p:cNvSpPr>
            <a:spLocks noGrp="1"/>
          </p:cNvSpPr>
          <p:nvPr>
            <p:ph type="body" idx="1"/>
          </p:nvPr>
        </p:nvSpPr>
        <p:spPr/>
        <p:txBody>
          <a:bodyPr>
            <a:normAutofit/>
          </a:bodyPr>
          <a:lstStyle/>
          <a:p>
            <a:pPr marL="146050" indent="0">
              <a:buNone/>
            </a:pPr>
            <a:r>
              <a:rPr lang="es-AR" sz="2000" dirty="0">
                <a:effectLst/>
                <a:latin typeface="Lato" panose="020F0502020204030203" pitchFamily="34" charset="0"/>
                <a:ea typeface="Aptos" panose="020B0004020202020204" pitchFamily="34" charset="0"/>
                <a:cs typeface="Open Sans" panose="020B0606030504020204" pitchFamily="34" charset="0"/>
              </a:rPr>
              <a:t>Si en 1 hora hay 60 minutos, para saber cuántos minutos hay en 3 horas, se multiplica 60x3 que es 180. </a:t>
            </a:r>
            <a:r>
              <a:rPr lang="es-AR" sz="2000" dirty="0" err="1">
                <a:effectLst/>
                <a:latin typeface="Lato" panose="020F0502020204030203" pitchFamily="34" charset="0"/>
                <a:ea typeface="Aptos" panose="020B0004020202020204" pitchFamily="34" charset="0"/>
                <a:cs typeface="Open Sans" panose="020B0606030504020204" pitchFamily="34" charset="0"/>
              </a:rPr>
              <a:t>Ypara</a:t>
            </a:r>
            <a:r>
              <a:rPr lang="es-AR" sz="2000" dirty="0">
                <a:effectLst/>
                <a:latin typeface="Lato" panose="020F0502020204030203" pitchFamily="34" charset="0"/>
                <a:ea typeface="Aptos" panose="020B0004020202020204" pitchFamily="34" charset="0"/>
                <a:cs typeface="Open Sans" panose="020B0606030504020204" pitchFamily="34" charset="0"/>
              </a:rPr>
              <a:t> saber en 3 horas y cuarto, a 180 le sumo 15 minutos, dando como resultado final 195.</a:t>
            </a:r>
            <a:endParaRPr lang="es-AR" sz="2000" dirty="0"/>
          </a:p>
        </p:txBody>
      </p:sp>
      <p:pic>
        <p:nvPicPr>
          <p:cNvPr id="4" name="2 Imagen">
            <a:extLst>
              <a:ext uri="{FF2B5EF4-FFF2-40B4-BE49-F238E27FC236}">
                <a16:creationId xmlns:a16="http://schemas.microsoft.com/office/drawing/2014/main" id="{8FCE716D-897F-1BE4-6DF7-26FD9E34C9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639299088"/>
      </p:ext>
    </p:extLst>
  </p:cSld>
  <p:clrMapOvr>
    <a:overrideClrMapping bg1="lt1" tx1="dk1" bg2="dk2" tx2="lt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47B235-5552-A4B6-4226-9D565819C83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7E8E6ACE-71B8-3276-4665-5780945547BE}"/>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E8E11938-7A8D-33FD-562D-98E9312FACFA}"/>
              </a:ext>
            </a:extLst>
          </p:cNvPr>
          <p:cNvSpPr>
            <a:spLocks noGrp="1"/>
          </p:cNvSpPr>
          <p:nvPr>
            <p:ph type="body" idx="1"/>
          </p:nvPr>
        </p:nvSpPr>
        <p:spPr>
          <a:xfrm>
            <a:off x="1297500" y="1053745"/>
            <a:ext cx="7038900" cy="2911200"/>
          </a:xfrm>
        </p:spPr>
        <p:txBody>
          <a:bodyPr/>
          <a:lstStyle/>
          <a:p>
            <a:pPr marL="0" lvl="0" indent="0">
              <a:lnSpc>
                <a:spcPct val="107000"/>
              </a:lnSpc>
              <a:spcAft>
                <a:spcPts val="800"/>
              </a:spcAft>
              <a:buClr>
                <a:srgbClr val="F79646"/>
              </a:buClr>
              <a:buSzPts val="1400"/>
              <a:buNone/>
            </a:pPr>
            <a:r>
              <a:rPr lang="es-AR" sz="1800" b="1" kern="100" dirty="0">
                <a:effectLst/>
                <a:latin typeface="Lato" panose="020F0502020204030203" pitchFamily="34" charset="0"/>
                <a:ea typeface="Cambria" panose="02040503050406030204" pitchFamily="18" charset="0"/>
                <a:cs typeface="Calibri" panose="020F0502020204030204" pitchFamily="34" charset="0"/>
              </a:rPr>
              <a:t>Sabiendo que en 1 hora hay 60 minutos, ¿cuántos minutos hay en 3 horas y cuarto?</a:t>
            </a:r>
          </a:p>
          <a:p>
            <a:pPr marL="0" lvl="0" indent="0">
              <a:lnSpc>
                <a:spcPct val="107000"/>
              </a:lnSpc>
              <a:spcAft>
                <a:spcPts val="800"/>
              </a:spcAft>
              <a:buClr>
                <a:srgbClr val="F79646"/>
              </a:buClr>
              <a:buSzPts val="1400"/>
              <a:buNone/>
            </a:pPr>
            <a:endParaRPr lang="es-AR" sz="18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15000"/>
              </a:lnSpc>
              <a:buFont typeface="+mj-lt"/>
              <a:buAutoNum type="alphaUcPeriod"/>
            </a:pPr>
            <a:r>
              <a:rPr lang="es-419" sz="1800" u="none" strike="noStrike" dirty="0">
                <a:effectLst/>
                <a:latin typeface="Lato" panose="020F0502020204030203" pitchFamily="34" charset="0"/>
                <a:ea typeface="Arial" panose="020B0604020202020204" pitchFamily="34" charset="0"/>
                <a:cs typeface="Calibri" panose="020F0502020204030204" pitchFamily="34" charset="0"/>
              </a:rPr>
              <a:t>195</a:t>
            </a:r>
            <a:endParaRPr lang="es-AR" sz="18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1800" u="none" strike="noStrike" dirty="0">
                <a:effectLst/>
                <a:latin typeface="Lato" panose="020F0502020204030203" pitchFamily="34" charset="0"/>
                <a:ea typeface="Arial" panose="020B0604020202020204" pitchFamily="34" charset="0"/>
                <a:cs typeface="Calibri" panose="020F0502020204030204" pitchFamily="34" charset="0"/>
              </a:rPr>
              <a:t>180</a:t>
            </a:r>
            <a:endParaRPr lang="es-AR" sz="18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1800" u="none" strike="noStrike" dirty="0">
                <a:effectLst/>
                <a:latin typeface="Lato" panose="020F0502020204030203" pitchFamily="34" charset="0"/>
                <a:ea typeface="Arial" panose="020B0604020202020204" pitchFamily="34" charset="0"/>
                <a:cs typeface="Calibri" panose="020F0502020204030204" pitchFamily="34" charset="0"/>
              </a:rPr>
              <a:t>240</a:t>
            </a:r>
            <a:endParaRPr lang="es-AR" sz="1800" u="none" strike="noStrike" dirty="0">
              <a:effectLst/>
              <a:latin typeface="Arial" panose="020B0604020202020204" pitchFamily="34" charset="0"/>
              <a:ea typeface="Arial" panose="020B0604020202020204" pitchFamily="34" charset="0"/>
            </a:endParaRPr>
          </a:p>
          <a:p>
            <a:pPr marL="146050" indent="0">
              <a:buNone/>
            </a:pPr>
            <a:endParaRPr lang="es-AR" dirty="0"/>
          </a:p>
        </p:txBody>
      </p:sp>
      <p:sp>
        <p:nvSpPr>
          <p:cNvPr id="4" name="3 Rectángulo redondeado">
            <a:extLst>
              <a:ext uri="{FF2B5EF4-FFF2-40B4-BE49-F238E27FC236}">
                <a16:creationId xmlns:a16="http://schemas.microsoft.com/office/drawing/2014/main" id="{3423D571-B6AC-60D8-68C4-409EA7E2C9F6}"/>
              </a:ext>
            </a:extLst>
          </p:cNvPr>
          <p:cNvSpPr/>
          <p:nvPr/>
        </p:nvSpPr>
        <p:spPr>
          <a:xfrm>
            <a:off x="764057" y="2178597"/>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5" name="2 Imagen">
            <a:extLst>
              <a:ext uri="{FF2B5EF4-FFF2-40B4-BE49-F238E27FC236}">
                <a16:creationId xmlns:a16="http://schemas.microsoft.com/office/drawing/2014/main" id="{33CA435E-469B-324D-C2A5-2DC1F38F0B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493643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B4FEBC-F4D9-1F57-9ED5-39610EBE949F}"/>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41D85030-AE97-B521-5A9B-C89BB32735DA}"/>
              </a:ext>
            </a:extLst>
          </p:cNvPr>
          <p:cNvSpPr>
            <a:spLocks noGrp="1"/>
          </p:cNvSpPr>
          <p:nvPr>
            <p:ph type="body" idx="1"/>
          </p:nvPr>
        </p:nvSpPr>
        <p:spPr>
          <a:xfrm>
            <a:off x="1297500" y="1010201"/>
            <a:ext cx="7038900" cy="2911200"/>
          </a:xfrm>
        </p:spPr>
        <p:txBody>
          <a:bodyPr>
            <a:normAutofit fontScale="85000" lnSpcReduction="20000"/>
          </a:bodyPr>
          <a:lstStyle/>
          <a:p>
            <a:pPr marL="0" lvl="0" indent="0">
              <a:lnSpc>
                <a:spcPct val="107000"/>
              </a:lnSpc>
              <a:spcAft>
                <a:spcPts val="800"/>
              </a:spcAft>
              <a:buClr>
                <a:srgbClr val="F79646"/>
              </a:buClr>
              <a:buSzPts val="1400"/>
              <a:buNone/>
            </a:pPr>
            <a:r>
              <a:rPr lang="es-AR" sz="2200" b="1" kern="100" dirty="0">
                <a:effectLst/>
                <a:latin typeface="Lato" panose="020F0502020204030203" pitchFamily="34" charset="0"/>
                <a:ea typeface="Lato" panose="020F0502020204030203" pitchFamily="34" charset="0"/>
                <a:cs typeface="Lato" panose="020F0502020204030203" pitchFamily="34" charset="0"/>
              </a:rPr>
              <a:t>Un avicultor compara las incubadoras para huevos de gallina, el modelo A tiene tres bandejas para 80 huevos en incubación y el modelo B tiene dieciocho bandejas para 11 huevos c/u. Calcule cuántos huevos puede incubar entre el modelo A y el modelo B.</a:t>
            </a:r>
          </a:p>
          <a:p>
            <a:pPr marL="0" lvl="0" indent="0">
              <a:lnSpc>
                <a:spcPct val="107000"/>
              </a:lnSpc>
              <a:spcAft>
                <a:spcPts val="800"/>
              </a:spcAft>
              <a:buClr>
                <a:srgbClr val="F79646"/>
              </a:buClr>
              <a:buSzPts val="1400"/>
              <a:buNone/>
            </a:pPr>
            <a:endParaRPr lang="es-AR" sz="2200" kern="100"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200" u="none" strike="noStrike" dirty="0">
                <a:effectLst/>
                <a:latin typeface="Lato" panose="020F0502020204030203" pitchFamily="34" charset="0"/>
                <a:ea typeface="Lato" panose="020F0502020204030203" pitchFamily="34" charset="0"/>
                <a:cs typeface="Lato" panose="020F0502020204030203" pitchFamily="34" charset="0"/>
              </a:rPr>
              <a:t>240</a:t>
            </a:r>
            <a:endParaRPr lang="es-AR" sz="2200" u="none" strike="noStrike"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200" u="none" strike="noStrike" dirty="0">
                <a:effectLst/>
                <a:latin typeface="Lato" panose="020F0502020204030203" pitchFamily="34" charset="0"/>
                <a:ea typeface="Lato" panose="020F0502020204030203" pitchFamily="34" charset="0"/>
                <a:cs typeface="Lato" panose="020F0502020204030203" pitchFamily="34" charset="0"/>
              </a:rPr>
              <a:t>480</a:t>
            </a:r>
            <a:endParaRPr lang="es-AR" sz="2200" u="none" strike="noStrike"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200" u="none" strike="noStrike" dirty="0">
                <a:effectLst/>
                <a:latin typeface="Lato" panose="020F0502020204030203" pitchFamily="34" charset="0"/>
                <a:ea typeface="Lato" panose="020F0502020204030203" pitchFamily="34" charset="0"/>
                <a:cs typeface="Lato" panose="020F0502020204030203" pitchFamily="34" charset="0"/>
              </a:rPr>
              <a:t>396</a:t>
            </a:r>
            <a:endParaRPr lang="es-AR" sz="2200" u="none" strike="noStrike"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200" u="none" strike="noStrike" dirty="0">
                <a:effectLst/>
                <a:latin typeface="Lato" panose="020F0502020204030203" pitchFamily="34" charset="0"/>
                <a:ea typeface="Lato" panose="020F0502020204030203" pitchFamily="34" charset="0"/>
                <a:cs typeface="Lato" panose="020F0502020204030203" pitchFamily="34" charset="0"/>
              </a:rPr>
              <a:t>438</a:t>
            </a:r>
            <a:endParaRPr lang="es-AR" sz="2200" u="none" strike="noStrike" dirty="0">
              <a:effectLst/>
              <a:latin typeface="Lato" panose="020F0502020204030203" pitchFamily="34" charset="0"/>
              <a:ea typeface="Lato" panose="020F0502020204030203" pitchFamily="34" charset="0"/>
              <a:cs typeface="Lato" panose="020F0502020204030203" pitchFamily="34" charset="0"/>
            </a:endParaRPr>
          </a:p>
          <a:p>
            <a:pPr marL="146050" indent="0">
              <a:buNone/>
            </a:pPr>
            <a:endParaRPr lang="es-AR" dirty="0"/>
          </a:p>
        </p:txBody>
      </p:sp>
      <p:pic>
        <p:nvPicPr>
          <p:cNvPr id="4" name="2 Imagen">
            <a:extLst>
              <a:ext uri="{FF2B5EF4-FFF2-40B4-BE49-F238E27FC236}">
                <a16:creationId xmlns:a16="http://schemas.microsoft.com/office/drawing/2014/main" id="{95AA6256-599E-C152-BC84-C13280C64D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40948846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67524C-9D85-E904-9DF1-A4F0A53F3AF3}"/>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BF42319E-B4B9-94D5-FF39-A1B5BB567A19}"/>
              </a:ext>
            </a:extLst>
          </p:cNvPr>
          <p:cNvSpPr>
            <a:spLocks noGrp="1"/>
          </p:cNvSpPr>
          <p:nvPr>
            <p:ph type="body" idx="1"/>
          </p:nvPr>
        </p:nvSpPr>
        <p:spPr>
          <a:xfrm>
            <a:off x="1297500" y="924451"/>
            <a:ext cx="7038900" cy="2911200"/>
          </a:xfrm>
        </p:spPr>
        <p:txBody>
          <a:bodyPr>
            <a:normAutofit/>
          </a:bodyPr>
          <a:lstStyle/>
          <a:p>
            <a:pPr marL="146050" indent="0">
              <a:buNone/>
            </a:pPr>
            <a:r>
              <a:rPr lang="es-AR" sz="2000" dirty="0">
                <a:effectLst/>
                <a:latin typeface="Lato" panose="020F0502020204030203" pitchFamily="34" charset="0"/>
                <a:ea typeface="Aptos" panose="020B0004020202020204" pitchFamily="34" charset="0"/>
                <a:cs typeface="Open Sans" panose="020B0606030504020204" pitchFamily="34" charset="0"/>
              </a:rPr>
              <a:t>Para saber el total de huevos que puede incubar, se debe sumar el total de huevos que se puede incubar en el modelo A (80 huevos x 3 bandejas) más el total de huevos que se puede incubar en el modelo B (11 huevos x18 bandejas), dando un total de 438 huevos. </a:t>
            </a:r>
            <a:endParaRPr lang="es-AR" sz="2000" dirty="0"/>
          </a:p>
        </p:txBody>
      </p:sp>
      <p:pic>
        <p:nvPicPr>
          <p:cNvPr id="4" name="2 Imagen">
            <a:extLst>
              <a:ext uri="{FF2B5EF4-FFF2-40B4-BE49-F238E27FC236}">
                <a16:creationId xmlns:a16="http://schemas.microsoft.com/office/drawing/2014/main" id="{FE588EC3-A2ED-9402-E568-B5A3A67B5E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168095433"/>
      </p:ext>
    </p:extLst>
  </p:cSld>
  <p:clrMapOvr>
    <a:overrideClrMapping bg1="lt1" tx1="dk1" bg2="dk2" tx2="lt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CB3EE5-30E9-1361-ADDB-1D57C573B72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8F2783C-64AF-3447-EDD0-8FD0B0C170AE}"/>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A6B934C0-AAA4-AA45-13F4-C89C06B441E8}"/>
              </a:ext>
            </a:extLst>
          </p:cNvPr>
          <p:cNvSpPr>
            <a:spLocks noGrp="1"/>
          </p:cNvSpPr>
          <p:nvPr>
            <p:ph type="body" idx="1"/>
          </p:nvPr>
        </p:nvSpPr>
        <p:spPr>
          <a:xfrm>
            <a:off x="1297500" y="1010201"/>
            <a:ext cx="7038900" cy="2911200"/>
          </a:xfrm>
        </p:spPr>
        <p:txBody>
          <a:bodyPr>
            <a:normAutofit fontScale="85000" lnSpcReduction="20000"/>
          </a:bodyPr>
          <a:lstStyle/>
          <a:p>
            <a:pPr marL="0" lvl="0" indent="0">
              <a:lnSpc>
                <a:spcPct val="107000"/>
              </a:lnSpc>
              <a:spcAft>
                <a:spcPts val="800"/>
              </a:spcAft>
              <a:buClr>
                <a:srgbClr val="F79646"/>
              </a:buClr>
              <a:buSzPts val="1400"/>
              <a:buNone/>
            </a:pPr>
            <a:r>
              <a:rPr lang="es-AR" sz="2200" b="1" kern="100" dirty="0">
                <a:effectLst/>
                <a:latin typeface="Lato" panose="020F0502020204030203" pitchFamily="34" charset="0"/>
                <a:ea typeface="Lato" panose="020F0502020204030203" pitchFamily="34" charset="0"/>
                <a:cs typeface="Lato" panose="020F0502020204030203" pitchFamily="34" charset="0"/>
              </a:rPr>
              <a:t>Un avicultor compara las incubadoras para huevos de gallina, el modelo A tiene tres bandejas para 80 huevos en incubación y el modelo B tiene dieciocho bandejas para 11 huevos c/u. Calcule cuántos huevos puede incubar entre el modelo A y el modelo B.</a:t>
            </a:r>
          </a:p>
          <a:p>
            <a:pPr marL="0" lvl="0" indent="0">
              <a:lnSpc>
                <a:spcPct val="107000"/>
              </a:lnSpc>
              <a:spcAft>
                <a:spcPts val="800"/>
              </a:spcAft>
              <a:buClr>
                <a:srgbClr val="F79646"/>
              </a:buClr>
              <a:buSzPts val="1400"/>
              <a:buNone/>
            </a:pPr>
            <a:endParaRPr lang="es-AR" sz="2200" kern="100"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200" u="none" strike="noStrike" dirty="0">
                <a:effectLst/>
                <a:latin typeface="Lato" panose="020F0502020204030203" pitchFamily="34" charset="0"/>
                <a:ea typeface="Lato" panose="020F0502020204030203" pitchFamily="34" charset="0"/>
                <a:cs typeface="Lato" panose="020F0502020204030203" pitchFamily="34" charset="0"/>
              </a:rPr>
              <a:t>240</a:t>
            </a:r>
            <a:endParaRPr lang="es-AR" sz="2200" u="none" strike="noStrike"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200" u="none" strike="noStrike" dirty="0">
                <a:effectLst/>
                <a:latin typeface="Lato" panose="020F0502020204030203" pitchFamily="34" charset="0"/>
                <a:ea typeface="Lato" panose="020F0502020204030203" pitchFamily="34" charset="0"/>
                <a:cs typeface="Lato" panose="020F0502020204030203" pitchFamily="34" charset="0"/>
              </a:rPr>
              <a:t>480</a:t>
            </a:r>
            <a:endParaRPr lang="es-AR" sz="2200" u="none" strike="noStrike"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200" u="none" strike="noStrike" dirty="0">
                <a:effectLst/>
                <a:latin typeface="Lato" panose="020F0502020204030203" pitchFamily="34" charset="0"/>
                <a:ea typeface="Lato" panose="020F0502020204030203" pitchFamily="34" charset="0"/>
                <a:cs typeface="Lato" panose="020F0502020204030203" pitchFamily="34" charset="0"/>
              </a:rPr>
              <a:t>396</a:t>
            </a:r>
            <a:endParaRPr lang="es-AR" sz="2200" u="none" strike="noStrike"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200" u="none" strike="noStrike" dirty="0">
                <a:effectLst/>
                <a:latin typeface="Lato" panose="020F0502020204030203" pitchFamily="34" charset="0"/>
                <a:ea typeface="Lato" panose="020F0502020204030203" pitchFamily="34" charset="0"/>
                <a:cs typeface="Lato" panose="020F0502020204030203" pitchFamily="34" charset="0"/>
              </a:rPr>
              <a:t>438</a:t>
            </a:r>
            <a:endParaRPr lang="es-AR" sz="2200" u="none" strike="noStrike" dirty="0">
              <a:effectLst/>
              <a:latin typeface="Lato" panose="020F0502020204030203" pitchFamily="34" charset="0"/>
              <a:ea typeface="Lato" panose="020F0502020204030203" pitchFamily="34" charset="0"/>
              <a:cs typeface="Lato" panose="020F0502020204030203" pitchFamily="34" charset="0"/>
            </a:endParaRPr>
          </a:p>
          <a:p>
            <a:pPr marL="146050" indent="0">
              <a:buNone/>
            </a:pPr>
            <a:endParaRPr lang="es-AR" dirty="0"/>
          </a:p>
        </p:txBody>
      </p:sp>
      <p:sp>
        <p:nvSpPr>
          <p:cNvPr id="4" name="3 Rectángulo redondeado">
            <a:extLst>
              <a:ext uri="{FF2B5EF4-FFF2-40B4-BE49-F238E27FC236}">
                <a16:creationId xmlns:a16="http://schemas.microsoft.com/office/drawing/2014/main" id="{2A88A477-05F4-D716-EB04-CFAE073C5715}"/>
              </a:ext>
            </a:extLst>
          </p:cNvPr>
          <p:cNvSpPr/>
          <p:nvPr/>
        </p:nvSpPr>
        <p:spPr>
          <a:xfrm>
            <a:off x="764057" y="3345542"/>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5" name="2 Imagen">
            <a:extLst>
              <a:ext uri="{FF2B5EF4-FFF2-40B4-BE49-F238E27FC236}">
                <a16:creationId xmlns:a16="http://schemas.microsoft.com/office/drawing/2014/main" id="{484C747A-AC46-57A6-FE3D-D5ED345166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3720282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2867" y="557048"/>
            <a:ext cx="5665587" cy="3188138"/>
          </a:xfrm>
          <a:prstGeom prst="rect">
            <a:avLst/>
          </a:prstGeom>
        </p:spPr>
      </p:pic>
      <p:sp>
        <p:nvSpPr>
          <p:cNvPr id="5" name="CuadroTexto 4"/>
          <p:cNvSpPr txBox="1"/>
          <p:nvPr/>
        </p:nvSpPr>
        <p:spPr>
          <a:xfrm>
            <a:off x="504496" y="4004442"/>
            <a:ext cx="8471338" cy="646331"/>
          </a:xfrm>
          <a:prstGeom prst="rect">
            <a:avLst/>
          </a:prstGeom>
          <a:noFill/>
        </p:spPr>
        <p:txBody>
          <a:bodyPr wrap="square" rtlCol="0">
            <a:spAutoFit/>
          </a:bodyPr>
          <a:lstStyle/>
          <a:p>
            <a:pPr marL="0" indent="0">
              <a:spcAft>
                <a:spcPts val="1200"/>
              </a:spcAft>
              <a:buNone/>
            </a:pPr>
            <a:r>
              <a:rPr lang="es-ES" sz="3600" b="1" dirty="0">
                <a:solidFill>
                  <a:schemeClr val="bg1"/>
                </a:solidFill>
              </a:rPr>
              <a:t>¡¡¡¡ LEER BIEN LOS ENUNCIADOS !!!!</a:t>
            </a:r>
          </a:p>
        </p:txBody>
      </p:sp>
    </p:spTree>
    <p:extLst>
      <p:ext uri="{BB962C8B-B14F-4D97-AF65-F5344CB8AC3E}">
        <p14:creationId xmlns:p14="http://schemas.microsoft.com/office/powerpoint/2010/main" val="781206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3A7A2D-075C-6344-2F3C-0FD4F1392866}"/>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038E9B8D-A8D1-C0AF-6B3B-CD8BCA852C2D}"/>
              </a:ext>
            </a:extLst>
          </p:cNvPr>
          <p:cNvSpPr>
            <a:spLocks noGrp="1"/>
          </p:cNvSpPr>
          <p:nvPr>
            <p:ph type="body" idx="1"/>
          </p:nvPr>
        </p:nvSpPr>
        <p:spPr>
          <a:xfrm>
            <a:off x="1297500" y="924451"/>
            <a:ext cx="7038900" cy="2911200"/>
          </a:xfrm>
        </p:spPr>
        <p:txBody>
          <a:bodyPr/>
          <a:lstStyle/>
          <a:p>
            <a:pPr marL="0" lvl="0" indent="0">
              <a:lnSpc>
                <a:spcPct val="107000"/>
              </a:lnSpc>
              <a:spcAft>
                <a:spcPts val="800"/>
              </a:spcAft>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Fermín tiene $400 y Juana tiene el doble, calcule cuánto tienen ambos.</a:t>
            </a:r>
          </a:p>
          <a:p>
            <a:pPr marL="0" lvl="0" indent="0">
              <a:lnSpc>
                <a:spcPct val="107000"/>
              </a:lnSpc>
              <a:spcAft>
                <a:spcPts val="800"/>
              </a:spcAft>
              <a:buClr>
                <a:srgbClr val="F79646"/>
              </a:buClr>
              <a:buSzPts val="1400"/>
              <a:buNone/>
            </a:pP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800</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400</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1.200</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1.600</a:t>
            </a:r>
            <a:endParaRPr lang="es-AR" sz="2000" u="none" strike="noStrike" dirty="0">
              <a:effectLst/>
              <a:latin typeface="Arial" panose="020B0604020202020204" pitchFamily="34" charset="0"/>
              <a:ea typeface="Arial" panose="020B0604020202020204" pitchFamily="34" charset="0"/>
            </a:endParaRPr>
          </a:p>
          <a:p>
            <a:pPr marL="146050" indent="0">
              <a:buNone/>
            </a:pPr>
            <a:endParaRPr lang="es-AR" dirty="0"/>
          </a:p>
        </p:txBody>
      </p:sp>
      <p:pic>
        <p:nvPicPr>
          <p:cNvPr id="4" name="2 Imagen">
            <a:extLst>
              <a:ext uri="{FF2B5EF4-FFF2-40B4-BE49-F238E27FC236}">
                <a16:creationId xmlns:a16="http://schemas.microsoft.com/office/drawing/2014/main" id="{F7A8E6B9-903A-7EFA-CC3B-4B64F015B2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39776173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164FDC-A637-2334-FA72-74FBA49E3536}"/>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68A100C3-4159-A666-8DB4-C71375825C32}"/>
              </a:ext>
            </a:extLst>
          </p:cNvPr>
          <p:cNvSpPr>
            <a:spLocks noGrp="1"/>
          </p:cNvSpPr>
          <p:nvPr>
            <p:ph type="body" idx="1"/>
          </p:nvPr>
        </p:nvSpPr>
        <p:spPr/>
        <p:txBody>
          <a:bodyPr>
            <a:normAutofit/>
          </a:bodyPr>
          <a:lstStyle/>
          <a:p>
            <a:pPr marL="146050" indent="0">
              <a:buNone/>
            </a:pPr>
            <a:r>
              <a:rPr lang="es-AR" sz="2000" b="1" dirty="0">
                <a:effectLst/>
                <a:latin typeface="Lato" panose="020F0502020204030203" pitchFamily="34" charset="0"/>
                <a:ea typeface="Aptos" panose="020B0004020202020204" pitchFamily="34" charset="0"/>
                <a:cs typeface="Open Sans" panose="020B0606030504020204" pitchFamily="34" charset="0"/>
              </a:rPr>
              <a:t>El doble de 400 es 800, que es lo que tiene Juana; a ese número le sumamos los 400 de Fermín, dando un total de $1.200. </a:t>
            </a:r>
            <a:endParaRPr lang="es-AR" sz="2000" dirty="0"/>
          </a:p>
        </p:txBody>
      </p:sp>
      <p:pic>
        <p:nvPicPr>
          <p:cNvPr id="4" name="2 Imagen">
            <a:extLst>
              <a:ext uri="{FF2B5EF4-FFF2-40B4-BE49-F238E27FC236}">
                <a16:creationId xmlns:a16="http://schemas.microsoft.com/office/drawing/2014/main" id="{D2957567-5E8B-C83A-E587-F5AC9FE8FF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499078106"/>
      </p:ext>
    </p:extLst>
  </p:cSld>
  <p:clrMapOvr>
    <a:overrideClrMapping bg1="lt1" tx1="dk1" bg2="dk2" tx2="lt2" accent1="accent1" accent2="accent2" accent3="accent3" accent4="accent4" accent5="accent5" accent6="accent6" hlink="hlink" folHlink="folHlink"/>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6C8D6-F917-9A95-9507-C28A990FDF38}"/>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1DF6443-2AC7-B7D6-2A5E-721A63DFCCAC}"/>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2C6636FF-F952-DF57-F0E3-4E5ABF9470B9}"/>
              </a:ext>
            </a:extLst>
          </p:cNvPr>
          <p:cNvSpPr>
            <a:spLocks noGrp="1"/>
          </p:cNvSpPr>
          <p:nvPr>
            <p:ph type="body" idx="1"/>
          </p:nvPr>
        </p:nvSpPr>
        <p:spPr>
          <a:xfrm>
            <a:off x="1297500" y="924451"/>
            <a:ext cx="7038900" cy="2911200"/>
          </a:xfrm>
        </p:spPr>
        <p:txBody>
          <a:bodyPr/>
          <a:lstStyle/>
          <a:p>
            <a:pPr marL="0" lvl="0" indent="0">
              <a:lnSpc>
                <a:spcPct val="107000"/>
              </a:lnSpc>
              <a:spcAft>
                <a:spcPts val="800"/>
              </a:spcAft>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Fermín tiene $400 y Juana tiene el doble, calcule cuánto tienen ambos.</a:t>
            </a:r>
          </a:p>
          <a:p>
            <a:pPr marL="0" lvl="0" indent="0">
              <a:lnSpc>
                <a:spcPct val="107000"/>
              </a:lnSpc>
              <a:spcAft>
                <a:spcPts val="800"/>
              </a:spcAft>
              <a:buClr>
                <a:srgbClr val="F79646"/>
              </a:buClr>
              <a:buSzPts val="1400"/>
              <a:buNone/>
            </a:pP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800</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400</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1.200</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1.600</a:t>
            </a:r>
            <a:endParaRPr lang="es-AR" sz="2000" u="none" strike="noStrike" dirty="0">
              <a:effectLst/>
              <a:latin typeface="Arial" panose="020B0604020202020204" pitchFamily="34" charset="0"/>
              <a:ea typeface="Arial" panose="020B0604020202020204" pitchFamily="34" charset="0"/>
            </a:endParaRPr>
          </a:p>
          <a:p>
            <a:pPr marL="146050" indent="0">
              <a:buNone/>
            </a:pPr>
            <a:endParaRPr lang="es-AR" dirty="0"/>
          </a:p>
        </p:txBody>
      </p:sp>
      <p:sp>
        <p:nvSpPr>
          <p:cNvPr id="4" name="3 Rectángulo redondeado">
            <a:extLst>
              <a:ext uri="{FF2B5EF4-FFF2-40B4-BE49-F238E27FC236}">
                <a16:creationId xmlns:a16="http://schemas.microsoft.com/office/drawing/2014/main" id="{C486D572-2F9E-7D1B-364E-55ED70A7DBF7}"/>
              </a:ext>
            </a:extLst>
          </p:cNvPr>
          <p:cNvSpPr/>
          <p:nvPr/>
        </p:nvSpPr>
        <p:spPr>
          <a:xfrm>
            <a:off x="764057" y="2883987"/>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5" name="2 Imagen">
            <a:extLst>
              <a:ext uri="{FF2B5EF4-FFF2-40B4-BE49-F238E27FC236}">
                <a16:creationId xmlns:a16="http://schemas.microsoft.com/office/drawing/2014/main" id="{873519A8-F0BA-B94E-C7F7-1364BAC92A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682831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82B47C14-72C4-F16E-405A-04A2273B25DA}"/>
              </a:ext>
            </a:extLst>
          </p:cNvPr>
          <p:cNvSpPr>
            <a:spLocks noGrp="1"/>
          </p:cNvSpPr>
          <p:nvPr>
            <p:ph type="body" idx="1"/>
          </p:nvPr>
        </p:nvSpPr>
        <p:spPr>
          <a:xfrm>
            <a:off x="1297500" y="924451"/>
            <a:ext cx="7038900" cy="2911200"/>
          </a:xfrm>
        </p:spPr>
        <p:txBody>
          <a:bodyPr/>
          <a:lstStyle/>
          <a:p>
            <a:pPr marL="0" lvl="0" indent="0">
              <a:lnSpc>
                <a:spcPct val="107000"/>
              </a:lnSpc>
              <a:spcAft>
                <a:spcPts val="800"/>
              </a:spcAft>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En una fábrica se han consumido 1860 metros cúbicos de gas durante el mes de julio. Calcule el consumo diario promedio incluidos los sábados, domingos y feriados.</a:t>
            </a:r>
          </a:p>
          <a:p>
            <a:pPr marL="0" lvl="0" indent="0">
              <a:lnSpc>
                <a:spcPct val="107000"/>
              </a:lnSpc>
              <a:spcAft>
                <a:spcPts val="800"/>
              </a:spcAft>
              <a:buClr>
                <a:srgbClr val="F79646"/>
              </a:buClr>
              <a:buSzPts val="1400"/>
              <a:buNone/>
            </a:pP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60</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62</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84</a:t>
            </a:r>
            <a:endParaRPr lang="es-AR" sz="2000" u="none" strike="noStrike" dirty="0">
              <a:effectLst/>
              <a:latin typeface="Arial" panose="020B0604020202020204" pitchFamily="34" charset="0"/>
              <a:ea typeface="Arial" panose="020B0604020202020204" pitchFamily="34" charset="0"/>
            </a:endParaRPr>
          </a:p>
          <a:p>
            <a:pPr marL="146050" indent="0">
              <a:buNone/>
            </a:pPr>
            <a:endParaRPr lang="es-AR" dirty="0"/>
          </a:p>
        </p:txBody>
      </p:sp>
      <p:pic>
        <p:nvPicPr>
          <p:cNvPr id="4" name="2 Imagen">
            <a:extLst>
              <a:ext uri="{FF2B5EF4-FFF2-40B4-BE49-F238E27FC236}">
                <a16:creationId xmlns:a16="http://schemas.microsoft.com/office/drawing/2014/main" id="{3E5F1512-6AAA-3ED8-83FA-2C715B6ACA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5462227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3F9A7E-F265-B35B-19DA-3B8189EB1EEF}"/>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C26B2CA3-E471-225C-0D47-5C3D2699BC8A}"/>
              </a:ext>
            </a:extLst>
          </p:cNvPr>
          <p:cNvSpPr>
            <a:spLocks noGrp="1"/>
          </p:cNvSpPr>
          <p:nvPr>
            <p:ph type="body" idx="1"/>
          </p:nvPr>
        </p:nvSpPr>
        <p:spPr/>
        <p:txBody>
          <a:bodyPr>
            <a:normAutofit/>
          </a:bodyPr>
          <a:lstStyle/>
          <a:p>
            <a:pPr marL="146050" indent="0">
              <a:buNone/>
            </a:pPr>
            <a:r>
              <a:rPr lang="es-AR" sz="2000" b="1" dirty="0">
                <a:effectLst/>
                <a:latin typeface="Lato" panose="020F0502020204030203" pitchFamily="34" charset="0"/>
                <a:ea typeface="Aptos" panose="020B0004020202020204" pitchFamily="34" charset="0"/>
                <a:cs typeface="Open Sans" panose="020B0606030504020204" pitchFamily="34" charset="0"/>
              </a:rPr>
              <a:t>Para saber el consumo diario, a 1860 lo debo dividir por los días del mes de julio (31 días), dando como resultado 60 metros cúbicos. </a:t>
            </a:r>
            <a:endParaRPr lang="es-AR" sz="2000" dirty="0"/>
          </a:p>
        </p:txBody>
      </p:sp>
      <p:pic>
        <p:nvPicPr>
          <p:cNvPr id="4" name="2 Imagen">
            <a:extLst>
              <a:ext uri="{FF2B5EF4-FFF2-40B4-BE49-F238E27FC236}">
                <a16:creationId xmlns:a16="http://schemas.microsoft.com/office/drawing/2014/main" id="{55D7F391-4CCB-0FA0-62FA-0EA9A5BB8B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1001184582"/>
      </p:ext>
    </p:extLst>
  </p:cSld>
  <p:clrMapOvr>
    <a:overrideClrMapping bg1="lt1" tx1="dk1" bg2="dk2" tx2="lt2" accent1="accent1" accent2="accent2" accent3="accent3" accent4="accent4" accent5="accent5" accent6="accent6" hlink="hlink" folHlink="folHlink"/>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4C04E-118C-C565-05E8-BDD070699D1B}"/>
            </a:ext>
          </a:extLst>
        </p:cNvPr>
        <p:cNvGrpSpPr/>
        <p:nvPr/>
      </p:nvGrpSpPr>
      <p:grpSpPr>
        <a:xfrm>
          <a:off x="0" y="0"/>
          <a:ext cx="0" cy="0"/>
          <a:chOff x="0" y="0"/>
          <a:chExt cx="0" cy="0"/>
        </a:xfrm>
      </p:grpSpPr>
      <p:sp>
        <p:nvSpPr>
          <p:cNvPr id="3" name="Marcador de texto 2">
            <a:extLst>
              <a:ext uri="{FF2B5EF4-FFF2-40B4-BE49-F238E27FC236}">
                <a16:creationId xmlns:a16="http://schemas.microsoft.com/office/drawing/2014/main" id="{97B88319-0BE2-3CD3-D28B-6BCD5293CA27}"/>
              </a:ext>
            </a:extLst>
          </p:cNvPr>
          <p:cNvSpPr>
            <a:spLocks noGrp="1"/>
          </p:cNvSpPr>
          <p:nvPr>
            <p:ph type="body" idx="1"/>
          </p:nvPr>
        </p:nvSpPr>
        <p:spPr>
          <a:xfrm>
            <a:off x="1297500" y="924451"/>
            <a:ext cx="7038900" cy="2911200"/>
          </a:xfrm>
        </p:spPr>
        <p:txBody>
          <a:bodyPr/>
          <a:lstStyle/>
          <a:p>
            <a:pPr marL="0" lvl="0" indent="0">
              <a:lnSpc>
                <a:spcPct val="107000"/>
              </a:lnSpc>
              <a:spcAft>
                <a:spcPts val="800"/>
              </a:spcAft>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En una fábrica se han consumido 1860 metros cúbicos de gas durante el mes de julio. Calcule el consumo diario promedio incluidos los sábados, domingos y feriados.</a:t>
            </a:r>
          </a:p>
          <a:p>
            <a:pPr marL="0" lvl="0" indent="0">
              <a:lnSpc>
                <a:spcPct val="107000"/>
              </a:lnSpc>
              <a:spcAft>
                <a:spcPts val="800"/>
              </a:spcAft>
              <a:buClr>
                <a:srgbClr val="F79646"/>
              </a:buClr>
              <a:buSzPts val="1400"/>
              <a:buNone/>
            </a:pP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60</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62</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84</a:t>
            </a:r>
            <a:endParaRPr lang="es-AR" sz="2000" u="none" strike="noStrike" dirty="0">
              <a:effectLst/>
              <a:latin typeface="Arial" panose="020B0604020202020204" pitchFamily="34" charset="0"/>
              <a:ea typeface="Arial" panose="020B0604020202020204" pitchFamily="34" charset="0"/>
            </a:endParaRPr>
          </a:p>
          <a:p>
            <a:pPr marL="146050" indent="0">
              <a:buNone/>
            </a:pPr>
            <a:endParaRPr lang="es-AR" dirty="0"/>
          </a:p>
        </p:txBody>
      </p:sp>
      <p:pic>
        <p:nvPicPr>
          <p:cNvPr id="4" name="2 Imagen">
            <a:extLst>
              <a:ext uri="{FF2B5EF4-FFF2-40B4-BE49-F238E27FC236}">
                <a16:creationId xmlns:a16="http://schemas.microsoft.com/office/drawing/2014/main" id="{B32C083C-5D62-0E91-1ABA-5691B7C416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
        <p:nvSpPr>
          <p:cNvPr id="6" name="3 Rectángulo redondeado">
            <a:extLst>
              <a:ext uri="{FF2B5EF4-FFF2-40B4-BE49-F238E27FC236}">
                <a16:creationId xmlns:a16="http://schemas.microsoft.com/office/drawing/2014/main" id="{7F3FA099-5CA8-669E-7088-AFFCE4C81928}"/>
              </a:ext>
            </a:extLst>
          </p:cNvPr>
          <p:cNvSpPr/>
          <p:nvPr/>
        </p:nvSpPr>
        <p:spPr>
          <a:xfrm>
            <a:off x="764057" y="2500801"/>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spTree>
    <p:extLst>
      <p:ext uri="{BB962C8B-B14F-4D97-AF65-F5344CB8AC3E}">
        <p14:creationId xmlns:p14="http://schemas.microsoft.com/office/powerpoint/2010/main" val="968600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5BC6D5-BD42-83EF-A12F-386B14BDA6C5}"/>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D2EE2FFB-9A83-8D4A-5A3D-C5B35ABE08F0}"/>
              </a:ext>
            </a:extLst>
          </p:cNvPr>
          <p:cNvSpPr>
            <a:spLocks noGrp="1"/>
          </p:cNvSpPr>
          <p:nvPr>
            <p:ph type="body" idx="1"/>
          </p:nvPr>
        </p:nvSpPr>
        <p:spPr>
          <a:xfrm>
            <a:off x="1297500" y="924451"/>
            <a:ext cx="7038900" cy="2911200"/>
          </a:xfrm>
        </p:spPr>
        <p:txBody>
          <a:bodyPr>
            <a:noAutofit/>
          </a:bodyPr>
          <a:lstStyle/>
          <a:p>
            <a:pPr marL="0" lvl="0" indent="0">
              <a:lnSpc>
                <a:spcPct val="107000"/>
              </a:lnSpc>
              <a:spcAft>
                <a:spcPts val="800"/>
              </a:spcAft>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Mariana junta tapitas de plástico para armar una bandeja reciclable. Si necesita 3 docenas de tapitas para cada bandeja y calcula que por semana consume 4 bebidas, ¿cuántas semanas tiene que esperar para juntar la cantidad de tapitas que necesita?</a:t>
            </a:r>
          </a:p>
          <a:p>
            <a:pPr marL="0" lvl="0" indent="0">
              <a:lnSpc>
                <a:spcPct val="107000"/>
              </a:lnSpc>
              <a:spcAft>
                <a:spcPts val="800"/>
              </a:spcAft>
              <a:buClr>
                <a:srgbClr val="F79646"/>
              </a:buClr>
              <a:buSzPts val="1400"/>
              <a:buNone/>
            </a:pP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36</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9</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12</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7</a:t>
            </a:r>
            <a:endParaRPr lang="es-AR" sz="2000" u="none" strike="noStrike" dirty="0">
              <a:effectLst/>
              <a:latin typeface="Arial" panose="020B0604020202020204" pitchFamily="34" charset="0"/>
              <a:ea typeface="Arial" panose="020B0604020202020204" pitchFamily="34" charset="0"/>
            </a:endParaRPr>
          </a:p>
          <a:p>
            <a:pPr marL="146050" indent="0">
              <a:buNone/>
            </a:pPr>
            <a:endParaRPr lang="es-AR" sz="2000" dirty="0"/>
          </a:p>
        </p:txBody>
      </p:sp>
      <p:pic>
        <p:nvPicPr>
          <p:cNvPr id="4" name="2 Imagen">
            <a:extLst>
              <a:ext uri="{FF2B5EF4-FFF2-40B4-BE49-F238E27FC236}">
                <a16:creationId xmlns:a16="http://schemas.microsoft.com/office/drawing/2014/main" id="{070B4D0B-E247-CD16-1217-AC67E1448F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37957124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B80980-84F7-5535-2BBD-DD9B8287EA06}"/>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1E97D72F-3D76-6BE7-D3FC-06454BDD6648}"/>
              </a:ext>
            </a:extLst>
          </p:cNvPr>
          <p:cNvSpPr>
            <a:spLocks noGrp="1"/>
          </p:cNvSpPr>
          <p:nvPr>
            <p:ph type="body" idx="1"/>
          </p:nvPr>
        </p:nvSpPr>
        <p:spPr/>
        <p:txBody>
          <a:bodyPr>
            <a:normAutofit/>
          </a:bodyPr>
          <a:lstStyle/>
          <a:p>
            <a:pPr marL="146050" indent="0">
              <a:buNone/>
            </a:pPr>
            <a:r>
              <a:rPr lang="es-AR" sz="2000" b="1" dirty="0">
                <a:effectLst/>
                <a:latin typeface="Lato" panose="020F0502020204030203" pitchFamily="34" charset="0"/>
                <a:ea typeface="Aptos" panose="020B0004020202020204" pitchFamily="34" charset="0"/>
                <a:cs typeface="Open Sans" panose="020B0606030504020204" pitchFamily="34" charset="0"/>
              </a:rPr>
              <a:t>Primero se debe calcular cuántas tapitas se necesitan por bandeja (3x12), que da como resultado 36; luego, para saber cuántas semanas debe esperar para juntar las 36 tapitas, se debe dividir en la cantidad de bebidas que consume por semana, es decir 36:4, dando como resultado 9 semanas. </a:t>
            </a:r>
            <a:endParaRPr lang="es-AR" sz="2000" dirty="0"/>
          </a:p>
        </p:txBody>
      </p:sp>
      <p:pic>
        <p:nvPicPr>
          <p:cNvPr id="4" name="2 Imagen">
            <a:extLst>
              <a:ext uri="{FF2B5EF4-FFF2-40B4-BE49-F238E27FC236}">
                <a16:creationId xmlns:a16="http://schemas.microsoft.com/office/drawing/2014/main" id="{7DF10751-0A2D-15AE-9FDF-1350DECF70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3164069622"/>
      </p:ext>
    </p:extLst>
  </p:cSld>
  <p:clrMapOvr>
    <a:overrideClrMapping bg1="lt1" tx1="dk1" bg2="dk2" tx2="lt2" accent1="accent1" accent2="accent2" accent3="accent3" accent4="accent4" accent5="accent5" accent6="accent6" hlink="hlink" folHlink="folHlink"/>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DCC039-D049-9BFC-A922-88169196297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C955DEE9-029F-5396-983A-7E14F6D2330B}"/>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99224184-5DA7-B815-74B9-E78A5168AA5A}"/>
              </a:ext>
            </a:extLst>
          </p:cNvPr>
          <p:cNvSpPr>
            <a:spLocks noGrp="1"/>
          </p:cNvSpPr>
          <p:nvPr>
            <p:ph type="body" idx="1"/>
          </p:nvPr>
        </p:nvSpPr>
        <p:spPr>
          <a:xfrm>
            <a:off x="1297500" y="924451"/>
            <a:ext cx="7038900" cy="2911200"/>
          </a:xfrm>
        </p:spPr>
        <p:txBody>
          <a:bodyPr>
            <a:noAutofit/>
          </a:bodyPr>
          <a:lstStyle/>
          <a:p>
            <a:pPr marL="0" lvl="0" indent="0">
              <a:lnSpc>
                <a:spcPct val="107000"/>
              </a:lnSpc>
              <a:spcAft>
                <a:spcPts val="800"/>
              </a:spcAft>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Mariana junta tapitas de plástico para armar una bandeja reciclable. Si necesita 3 docenas de tapitas para cada bandeja y calcula que por semana consume 4 bebidas, ¿cuántas semanas tiene que esperar para juntar la cantidad de tapitas que necesita?</a:t>
            </a:r>
          </a:p>
          <a:p>
            <a:pPr marL="0" lvl="0" indent="0">
              <a:lnSpc>
                <a:spcPct val="107000"/>
              </a:lnSpc>
              <a:spcAft>
                <a:spcPts val="800"/>
              </a:spcAft>
              <a:buClr>
                <a:srgbClr val="F79646"/>
              </a:buClr>
              <a:buSzPts val="1400"/>
              <a:buNone/>
            </a:pP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36</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9</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12</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7</a:t>
            </a:r>
            <a:endParaRPr lang="es-AR" sz="2000" u="none" strike="noStrike" dirty="0">
              <a:effectLst/>
              <a:latin typeface="Arial" panose="020B0604020202020204" pitchFamily="34" charset="0"/>
              <a:ea typeface="Arial" panose="020B0604020202020204" pitchFamily="34" charset="0"/>
            </a:endParaRPr>
          </a:p>
          <a:p>
            <a:pPr marL="146050" indent="0">
              <a:buNone/>
            </a:pPr>
            <a:endParaRPr lang="es-AR" sz="2000" dirty="0"/>
          </a:p>
        </p:txBody>
      </p:sp>
      <p:sp>
        <p:nvSpPr>
          <p:cNvPr id="4" name="3 Rectángulo redondeado">
            <a:extLst>
              <a:ext uri="{FF2B5EF4-FFF2-40B4-BE49-F238E27FC236}">
                <a16:creationId xmlns:a16="http://schemas.microsoft.com/office/drawing/2014/main" id="{9600A8AF-5DE5-B71F-5F63-842E01E1440F}"/>
              </a:ext>
            </a:extLst>
          </p:cNvPr>
          <p:cNvSpPr/>
          <p:nvPr/>
        </p:nvSpPr>
        <p:spPr>
          <a:xfrm>
            <a:off x="764057" y="3502294"/>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5" name="2 Imagen">
            <a:extLst>
              <a:ext uri="{FF2B5EF4-FFF2-40B4-BE49-F238E27FC236}">
                <a16:creationId xmlns:a16="http://schemas.microsoft.com/office/drawing/2014/main" id="{4AE94F0F-FD65-1EB0-A14C-272DDFEA42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054120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EF8341-01FE-28B3-4E54-F51442A6A336}"/>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2D10B122-AC24-32B0-3226-7C4708008111}"/>
              </a:ext>
            </a:extLst>
          </p:cNvPr>
          <p:cNvSpPr>
            <a:spLocks noGrp="1"/>
          </p:cNvSpPr>
          <p:nvPr>
            <p:ph type="body" idx="1"/>
          </p:nvPr>
        </p:nvSpPr>
        <p:spPr>
          <a:xfrm>
            <a:off x="1297500" y="924451"/>
            <a:ext cx="7038900" cy="2911200"/>
          </a:xfrm>
        </p:spPr>
        <p:txBody>
          <a:bodyPr>
            <a:normAutofit lnSpcReduction="10000"/>
          </a:bodyPr>
          <a:lstStyle/>
          <a:p>
            <a:pPr marL="0" lvl="0" indent="0">
              <a:lnSpc>
                <a:spcPct val="107000"/>
              </a:lnSpc>
              <a:spcAft>
                <a:spcPts val="800"/>
              </a:spcAft>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En cada viaje en carretilla, un albañil traslada como máximo 12 ladrillos. ¿Cuántos viajes realiza con la carretilla cargada si debe transportar 126 ladrillos? (Tenga en cuenta que el albañil quiere hacer la menor cantidad de viajes posibles).</a:t>
            </a:r>
          </a:p>
          <a:p>
            <a:pPr marL="0" lvl="0" indent="0">
              <a:lnSpc>
                <a:spcPct val="107000"/>
              </a:lnSpc>
              <a:spcAft>
                <a:spcPts val="800"/>
              </a:spcAft>
              <a:buClr>
                <a:srgbClr val="F79646"/>
              </a:buClr>
              <a:buSzPts val="1400"/>
              <a:buNone/>
            </a:pP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10</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11</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12</a:t>
            </a:r>
            <a:endParaRPr lang="es-AR" sz="2000" u="none" strike="noStrike" dirty="0">
              <a:effectLst/>
              <a:latin typeface="Arial" panose="020B0604020202020204" pitchFamily="34" charset="0"/>
              <a:ea typeface="Arial" panose="020B0604020202020204" pitchFamily="34" charset="0"/>
            </a:endParaRPr>
          </a:p>
          <a:p>
            <a:pPr marL="146050" indent="0">
              <a:buNone/>
            </a:pPr>
            <a:endParaRPr lang="es-AR" dirty="0"/>
          </a:p>
        </p:txBody>
      </p:sp>
      <p:pic>
        <p:nvPicPr>
          <p:cNvPr id="4" name="2 Imagen">
            <a:extLst>
              <a:ext uri="{FF2B5EF4-FFF2-40B4-BE49-F238E27FC236}">
                <a16:creationId xmlns:a16="http://schemas.microsoft.com/office/drawing/2014/main" id="{D6CCDC2E-C5C4-BC5F-F1FE-E889C17038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166786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15"/>
          <p:cNvSpPr txBox="1">
            <a:spLocks noGrp="1"/>
          </p:cNvSpPr>
          <p:nvPr>
            <p:ph type="title"/>
          </p:nvPr>
        </p:nvSpPr>
        <p:spPr>
          <a:xfrm>
            <a:off x="1085654" y="117878"/>
            <a:ext cx="2633369"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ES" dirty="0"/>
              <a:t>ACLARACION:</a:t>
            </a:r>
            <a:endParaRPr dirty="0"/>
          </a:p>
        </p:txBody>
      </p:sp>
      <p:sp>
        <p:nvSpPr>
          <p:cNvPr id="147" name="Google Shape;147;p15"/>
          <p:cNvSpPr txBox="1">
            <a:spLocks noGrp="1"/>
          </p:cNvSpPr>
          <p:nvPr>
            <p:ph type="body" idx="1"/>
          </p:nvPr>
        </p:nvSpPr>
        <p:spPr>
          <a:xfrm>
            <a:off x="1085654" y="662729"/>
            <a:ext cx="7646803" cy="4546833"/>
          </a:xfrm>
          <a:prstGeom prst="rect">
            <a:avLst/>
          </a:prstGeom>
        </p:spPr>
        <p:txBody>
          <a:bodyPr spcFirstLastPara="1" wrap="square" lIns="91425" tIns="91425" rIns="91425" bIns="91425" anchor="t" anchorCtr="0">
            <a:normAutofit fontScale="92500" lnSpcReduction="10000"/>
          </a:bodyPr>
          <a:lstStyle/>
          <a:p>
            <a:pPr marL="0" lvl="0" indent="0" algn="just" rtl="0">
              <a:spcBef>
                <a:spcPts val="0"/>
              </a:spcBef>
              <a:spcAft>
                <a:spcPts val="1200"/>
              </a:spcAft>
              <a:buNone/>
            </a:pPr>
            <a:r>
              <a:rPr lang="es-ES" sz="1800" dirty="0"/>
              <a:t>Los ejercicios planteados en este encuentro están basados en las experiencias de compañeras/os que ya se presentaron a rendir. Por lo tanto no son los mismos ejercicios que aparecen en la evaluación. Pueden tener enunciados parecidos, pero </a:t>
            </a:r>
            <a:r>
              <a:rPr lang="es-ES" sz="1800" b="1" dirty="0"/>
              <a:t>no son los mismos</a:t>
            </a:r>
            <a:r>
              <a:rPr lang="es-ES" sz="1800" dirty="0"/>
              <a:t>.</a:t>
            </a:r>
          </a:p>
          <a:p>
            <a:pPr marL="0" lvl="0" indent="0" algn="just" rtl="0">
              <a:spcBef>
                <a:spcPts val="0"/>
              </a:spcBef>
              <a:spcAft>
                <a:spcPts val="1200"/>
              </a:spcAft>
              <a:buNone/>
            </a:pPr>
            <a:r>
              <a:rPr lang="es-ES" sz="1800" dirty="0"/>
              <a:t>En esta pequeña guía de práctica vamos a estar repasando algunos ejercicios sobre los ejes temáticos que se están abordando en la evaluación.</a:t>
            </a:r>
          </a:p>
          <a:p>
            <a:pPr marL="0" lvl="0" indent="0" algn="just" rtl="0">
              <a:spcBef>
                <a:spcPts val="0"/>
              </a:spcBef>
              <a:spcAft>
                <a:spcPts val="1200"/>
              </a:spcAft>
              <a:buNone/>
            </a:pPr>
            <a:r>
              <a:rPr lang="es-ES" sz="1800" dirty="0"/>
              <a:t>También vamos a estar realizando ejercicios de las guías del SEP, pero con modificaciones en las incógnitas y en los números. No se confíen en que ya hicieron esos ejercicios…</a:t>
            </a:r>
          </a:p>
          <a:p>
            <a:pPr marL="0" lvl="0" indent="0" algn="just" rtl="0">
              <a:spcBef>
                <a:spcPts val="0"/>
              </a:spcBef>
              <a:spcAft>
                <a:spcPts val="1200"/>
              </a:spcAft>
              <a:buNone/>
            </a:pPr>
            <a:r>
              <a:rPr lang="es-ES" sz="1800" dirty="0"/>
              <a:t>No les va a quedar otra que… </a:t>
            </a:r>
          </a:p>
          <a:p>
            <a:pPr marL="0" lvl="0" indent="0" algn="l" rtl="0">
              <a:spcBef>
                <a:spcPts val="0"/>
              </a:spcBef>
              <a:spcAft>
                <a:spcPts val="1200"/>
              </a:spcAft>
              <a:buNone/>
            </a:pPr>
            <a:endParaRPr lang="es-ES" dirty="0"/>
          </a:p>
          <a:p>
            <a:pPr marL="0" indent="0" algn="ctr">
              <a:spcAft>
                <a:spcPts val="1200"/>
              </a:spcAft>
              <a:buNone/>
            </a:pPr>
            <a:r>
              <a:rPr lang="es-ES" sz="3500" b="1" dirty="0"/>
              <a:t>¡¡¡LEER BIEN LOS ENUNCIADOS!!! </a:t>
            </a:r>
          </a:p>
          <a:p>
            <a:pPr marL="0" lvl="0" indent="0" algn="l" rtl="0">
              <a:spcBef>
                <a:spcPts val="0"/>
              </a:spcBef>
              <a:spcAft>
                <a:spcPts val="1200"/>
              </a:spcAft>
              <a:buNone/>
            </a:pPr>
            <a:endParaRP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EE50D8-FDE0-6370-9625-00170086279A}"/>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2B7F470F-CA5C-8B70-1CA1-5B9D9B480418}"/>
              </a:ext>
            </a:extLst>
          </p:cNvPr>
          <p:cNvSpPr>
            <a:spLocks noGrp="1"/>
          </p:cNvSpPr>
          <p:nvPr>
            <p:ph type="body" idx="1"/>
          </p:nvPr>
        </p:nvSpPr>
        <p:spPr/>
        <p:txBody>
          <a:bodyPr>
            <a:normAutofit/>
          </a:bodyPr>
          <a:lstStyle/>
          <a:p>
            <a:pPr marL="146050" indent="0">
              <a:buNone/>
            </a:pPr>
            <a:r>
              <a:rPr lang="es-AR" sz="2000" dirty="0">
                <a:effectLst/>
                <a:latin typeface="Lato" panose="020F0502020204030203" pitchFamily="34" charset="0"/>
                <a:ea typeface="Aptos" panose="020B0004020202020204" pitchFamily="34" charset="0"/>
                <a:cs typeface="Open Sans" panose="020B0606030504020204" pitchFamily="34" charset="0"/>
              </a:rPr>
              <a:t>Si en cada viaje puede transportar 12 ladrillos, en 10 viajes con la carretilla completa, transporta 120 ladrillos, </a:t>
            </a:r>
            <a:r>
              <a:rPr lang="es-AR" sz="2000" dirty="0" err="1">
                <a:effectLst/>
                <a:latin typeface="Lato" panose="020F0502020204030203" pitchFamily="34" charset="0"/>
                <a:ea typeface="Aptos" panose="020B0004020202020204" pitchFamily="34" charset="0"/>
                <a:cs typeface="Open Sans" panose="020B0606030504020204" pitchFamily="34" charset="0"/>
              </a:rPr>
              <a:t>sobrandole</a:t>
            </a:r>
            <a:r>
              <a:rPr lang="es-AR" sz="2000" dirty="0">
                <a:effectLst/>
                <a:latin typeface="Lato" panose="020F0502020204030203" pitchFamily="34" charset="0"/>
                <a:ea typeface="Aptos" panose="020B0004020202020204" pitchFamily="34" charset="0"/>
                <a:cs typeface="Open Sans" panose="020B0606030504020204" pitchFamily="34" charset="0"/>
              </a:rPr>
              <a:t> 6 ladrillos, que los deberá realizar en otro viaje, dando un total de 11 viajes</a:t>
            </a:r>
            <a:endParaRPr lang="es-AR" sz="2000" dirty="0"/>
          </a:p>
        </p:txBody>
      </p:sp>
      <p:pic>
        <p:nvPicPr>
          <p:cNvPr id="5" name="2 Imagen">
            <a:extLst>
              <a:ext uri="{FF2B5EF4-FFF2-40B4-BE49-F238E27FC236}">
                <a16:creationId xmlns:a16="http://schemas.microsoft.com/office/drawing/2014/main" id="{D6A10C0E-16BD-EB27-220F-50E39225707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34037589"/>
      </p:ext>
    </p:extLst>
  </p:cSld>
  <p:clrMapOvr>
    <a:overrideClrMapping bg1="lt1" tx1="dk1" bg2="dk2" tx2="lt2" accent1="accent1" accent2="accent2" accent3="accent3" accent4="accent4" accent5="accent5" accent6="accent6" hlink="hlink" folHlink="folHlink"/>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D644C8-E8B3-AF43-D730-5D6FFA3F222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0909310-530D-2A6D-3826-A6ABA6B99EFB}"/>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371500CB-687C-DABA-0500-5642FFD5F3E2}"/>
              </a:ext>
            </a:extLst>
          </p:cNvPr>
          <p:cNvSpPr>
            <a:spLocks noGrp="1"/>
          </p:cNvSpPr>
          <p:nvPr>
            <p:ph type="body" idx="1"/>
          </p:nvPr>
        </p:nvSpPr>
        <p:spPr>
          <a:xfrm>
            <a:off x="1297500" y="924451"/>
            <a:ext cx="7038900" cy="2911200"/>
          </a:xfrm>
        </p:spPr>
        <p:txBody>
          <a:bodyPr>
            <a:normAutofit lnSpcReduction="10000"/>
          </a:bodyPr>
          <a:lstStyle/>
          <a:p>
            <a:pPr marL="0" lvl="0" indent="0">
              <a:lnSpc>
                <a:spcPct val="107000"/>
              </a:lnSpc>
              <a:spcAft>
                <a:spcPts val="800"/>
              </a:spcAft>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En cada viaje en carretilla, un albañil traslada como máximo 12 ladrillos. ¿Cuántos viajes realiza con la carretilla cargada si debe transportar 126 ladrillos? (Tenga en cuenta que el albañil quiere hacer la menor cantidad de viajes posibles).</a:t>
            </a:r>
          </a:p>
          <a:p>
            <a:pPr marL="0" lvl="0" indent="0">
              <a:lnSpc>
                <a:spcPct val="107000"/>
              </a:lnSpc>
              <a:spcAft>
                <a:spcPts val="800"/>
              </a:spcAft>
              <a:buClr>
                <a:srgbClr val="F79646"/>
              </a:buClr>
              <a:buSzPts val="1400"/>
              <a:buNone/>
            </a:pP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10</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11</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12</a:t>
            </a:r>
            <a:endParaRPr lang="es-AR" sz="2000" u="none" strike="noStrike" dirty="0">
              <a:effectLst/>
              <a:latin typeface="Arial" panose="020B0604020202020204" pitchFamily="34" charset="0"/>
              <a:ea typeface="Arial" panose="020B0604020202020204" pitchFamily="34" charset="0"/>
            </a:endParaRPr>
          </a:p>
          <a:p>
            <a:pPr marL="146050" indent="0">
              <a:buNone/>
            </a:pPr>
            <a:endParaRPr lang="es-AR" dirty="0"/>
          </a:p>
        </p:txBody>
      </p:sp>
      <p:sp>
        <p:nvSpPr>
          <p:cNvPr id="4" name="3 Rectángulo redondeado">
            <a:extLst>
              <a:ext uri="{FF2B5EF4-FFF2-40B4-BE49-F238E27FC236}">
                <a16:creationId xmlns:a16="http://schemas.microsoft.com/office/drawing/2014/main" id="{514C77F5-3A45-433A-D71B-ED21EE54BB2E}"/>
              </a:ext>
            </a:extLst>
          </p:cNvPr>
          <p:cNvSpPr/>
          <p:nvPr/>
        </p:nvSpPr>
        <p:spPr>
          <a:xfrm>
            <a:off x="764057" y="2971060"/>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5" name="2 Imagen">
            <a:extLst>
              <a:ext uri="{FF2B5EF4-FFF2-40B4-BE49-F238E27FC236}">
                <a16:creationId xmlns:a16="http://schemas.microsoft.com/office/drawing/2014/main" id="{25A563A1-3C5F-A822-65C1-2BBCCDDB58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1793432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09A496-BA18-B2DB-50CF-F79ECD64F90B}"/>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BD5B2F27-6512-CFC2-A320-22F1809F2C3A}"/>
              </a:ext>
            </a:extLst>
          </p:cNvPr>
          <p:cNvSpPr>
            <a:spLocks noGrp="1"/>
          </p:cNvSpPr>
          <p:nvPr>
            <p:ph type="body" idx="1"/>
          </p:nvPr>
        </p:nvSpPr>
        <p:spPr>
          <a:xfrm>
            <a:off x="1297500" y="924451"/>
            <a:ext cx="7038900" cy="2911200"/>
          </a:xfrm>
        </p:spPr>
        <p:txBody>
          <a:bodyPr>
            <a:noAutofit/>
          </a:bodyPr>
          <a:lstStyle/>
          <a:p>
            <a:pPr marL="0" lvl="0" indent="0">
              <a:lnSpc>
                <a:spcPct val="107000"/>
              </a:lnSpc>
              <a:spcAft>
                <a:spcPts val="800"/>
              </a:spcAft>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En la capacitación acerca del simulacro de evacuación hay 43 empleados inscriptos pero se ausentaron 8. Los empleados presentes se reparten en cinco equipos con el mismo número de integrantes. ¿Cuántos integrantes forman cada equipo en la capacitación?</a:t>
            </a:r>
          </a:p>
          <a:p>
            <a:pPr marL="0" lvl="0" indent="0">
              <a:lnSpc>
                <a:spcPct val="107000"/>
              </a:lnSpc>
              <a:spcAft>
                <a:spcPts val="800"/>
              </a:spcAft>
              <a:buClr>
                <a:srgbClr val="F79646"/>
              </a:buClr>
              <a:buSzPts val="1400"/>
              <a:buNone/>
            </a:pP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35</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10</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7</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8</a:t>
            </a:r>
            <a:endParaRPr lang="es-AR" sz="2000" u="none" strike="noStrike" dirty="0">
              <a:effectLst/>
              <a:latin typeface="Arial" panose="020B0604020202020204" pitchFamily="34" charset="0"/>
              <a:ea typeface="Arial" panose="020B0604020202020204" pitchFamily="34" charset="0"/>
            </a:endParaRPr>
          </a:p>
          <a:p>
            <a:pPr marL="146050" indent="0">
              <a:buNone/>
            </a:pPr>
            <a:endParaRPr lang="es-AR" sz="2000" dirty="0"/>
          </a:p>
        </p:txBody>
      </p:sp>
      <p:pic>
        <p:nvPicPr>
          <p:cNvPr id="4" name="2 Imagen">
            <a:extLst>
              <a:ext uri="{FF2B5EF4-FFF2-40B4-BE49-F238E27FC236}">
                <a16:creationId xmlns:a16="http://schemas.microsoft.com/office/drawing/2014/main" id="{BF2F4266-8F32-F5CB-5932-0CC9E70473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19327882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798B9D-C7FF-F45E-7D85-1448323677DD}"/>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7B1C8F1A-8534-72A0-2571-A08F8900C3B4}"/>
              </a:ext>
            </a:extLst>
          </p:cNvPr>
          <p:cNvSpPr>
            <a:spLocks noGrp="1"/>
          </p:cNvSpPr>
          <p:nvPr>
            <p:ph type="body" idx="1"/>
          </p:nvPr>
        </p:nvSpPr>
        <p:spPr/>
        <p:txBody>
          <a:bodyPr>
            <a:normAutofit/>
          </a:bodyPr>
          <a:lstStyle/>
          <a:p>
            <a:pPr marL="146050" indent="0">
              <a:buNone/>
            </a:pPr>
            <a:r>
              <a:rPr lang="es-AR" sz="2000" dirty="0">
                <a:effectLst/>
                <a:latin typeface="Lato" panose="020F0502020204030203" pitchFamily="34" charset="0"/>
                <a:ea typeface="Aptos" panose="020B0004020202020204" pitchFamily="34" charset="0"/>
                <a:cs typeface="Open Sans" panose="020B0606030504020204" pitchFamily="34" charset="0"/>
              </a:rPr>
              <a:t>Primero se debe calcular la cantidad de empleados que están presentes, restando al total de inscriptos 43, los 8 ausentes, dando como resultado 35. A ese número se lo debe dividir en 5 equipos, dando como resultado la cantidad de empleados por cada equipo: 7. </a:t>
            </a:r>
            <a:endParaRPr lang="es-AR" sz="2000" dirty="0"/>
          </a:p>
        </p:txBody>
      </p:sp>
      <p:pic>
        <p:nvPicPr>
          <p:cNvPr id="4" name="2 Imagen">
            <a:extLst>
              <a:ext uri="{FF2B5EF4-FFF2-40B4-BE49-F238E27FC236}">
                <a16:creationId xmlns:a16="http://schemas.microsoft.com/office/drawing/2014/main" id="{4FD06AFC-8151-3972-8E2F-17C1B9A2D1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454713677"/>
      </p:ext>
    </p:extLst>
  </p:cSld>
  <p:clrMapOvr>
    <a:overrideClrMapping bg1="lt1" tx1="dk1" bg2="dk2" tx2="lt2" accent1="accent1" accent2="accent2" accent3="accent3" accent4="accent4" accent5="accent5" accent6="accent6" hlink="hlink" folHlink="folHlink"/>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48E1B-4C90-A937-AB33-58F51800241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716885F-6084-4E13-31DF-364566E54AC8}"/>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7028B2A2-FA75-4E1C-44E3-589564045DFD}"/>
              </a:ext>
            </a:extLst>
          </p:cNvPr>
          <p:cNvSpPr>
            <a:spLocks noGrp="1"/>
          </p:cNvSpPr>
          <p:nvPr>
            <p:ph type="body" idx="1"/>
          </p:nvPr>
        </p:nvSpPr>
        <p:spPr>
          <a:xfrm>
            <a:off x="1297500" y="924451"/>
            <a:ext cx="7038900" cy="2911200"/>
          </a:xfrm>
        </p:spPr>
        <p:txBody>
          <a:bodyPr>
            <a:noAutofit/>
          </a:bodyPr>
          <a:lstStyle/>
          <a:p>
            <a:pPr marL="0" lvl="0" indent="0">
              <a:lnSpc>
                <a:spcPct val="107000"/>
              </a:lnSpc>
              <a:spcAft>
                <a:spcPts val="800"/>
              </a:spcAft>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En la capacitación acerca del simulacro de evacuación hay 43 empleados inscriptos pero se ausentaron 8. Los empleados presentes se reparten en cinco equipos con el mismo número de integrantes. ¿Cuántos integrantes forman cada equipo en la capacitación?</a:t>
            </a:r>
          </a:p>
          <a:p>
            <a:pPr marL="0" lvl="0" indent="0">
              <a:lnSpc>
                <a:spcPct val="107000"/>
              </a:lnSpc>
              <a:spcAft>
                <a:spcPts val="800"/>
              </a:spcAft>
              <a:buClr>
                <a:srgbClr val="F79646"/>
              </a:buClr>
              <a:buSzPts val="1400"/>
              <a:buNone/>
            </a:pP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35</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10</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7</a:t>
            </a:r>
            <a:endParaRPr lang="es-AR" sz="20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Arial" panose="020B0604020202020204" pitchFamily="34" charset="0"/>
                <a:cs typeface="Calibri" panose="020F0502020204030204" pitchFamily="34" charset="0"/>
              </a:rPr>
              <a:t>8</a:t>
            </a:r>
            <a:endParaRPr lang="es-AR" sz="2000" u="none" strike="noStrike" dirty="0">
              <a:effectLst/>
              <a:latin typeface="Arial" panose="020B0604020202020204" pitchFamily="34" charset="0"/>
              <a:ea typeface="Arial" panose="020B0604020202020204" pitchFamily="34" charset="0"/>
            </a:endParaRPr>
          </a:p>
          <a:p>
            <a:pPr marL="146050" indent="0">
              <a:buNone/>
            </a:pPr>
            <a:endParaRPr lang="es-AR" sz="2000" dirty="0"/>
          </a:p>
        </p:txBody>
      </p:sp>
      <p:sp>
        <p:nvSpPr>
          <p:cNvPr id="4" name="3 Rectángulo redondeado">
            <a:extLst>
              <a:ext uri="{FF2B5EF4-FFF2-40B4-BE49-F238E27FC236}">
                <a16:creationId xmlns:a16="http://schemas.microsoft.com/office/drawing/2014/main" id="{72D31069-A333-99F8-FF6D-4454E34D8F89}"/>
              </a:ext>
            </a:extLst>
          </p:cNvPr>
          <p:cNvSpPr/>
          <p:nvPr/>
        </p:nvSpPr>
        <p:spPr>
          <a:xfrm>
            <a:off x="764057" y="3850639"/>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5" name="2 Imagen">
            <a:extLst>
              <a:ext uri="{FF2B5EF4-FFF2-40B4-BE49-F238E27FC236}">
                <a16:creationId xmlns:a16="http://schemas.microsoft.com/office/drawing/2014/main" id="{91C1BDAE-8ED8-11FE-A5AF-AD2F0987BB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1898863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8AF547-6D4F-FDFC-D323-780CE64412F9}"/>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7E43FE26-63DF-FEB2-B799-7F62174F4151}"/>
              </a:ext>
            </a:extLst>
          </p:cNvPr>
          <p:cNvSpPr>
            <a:spLocks noGrp="1"/>
          </p:cNvSpPr>
          <p:nvPr>
            <p:ph type="body" idx="1"/>
          </p:nvPr>
        </p:nvSpPr>
        <p:spPr>
          <a:xfrm>
            <a:off x="1297500" y="924451"/>
            <a:ext cx="7038900" cy="3299206"/>
          </a:xfrm>
        </p:spPr>
        <p:txBody>
          <a:bodyPr>
            <a:normAutofit fontScale="92500" lnSpcReduction="20000"/>
          </a:bodyPr>
          <a:lstStyle/>
          <a:p>
            <a:pPr marL="0" lvl="0" indent="0">
              <a:lnSpc>
                <a:spcPct val="107000"/>
              </a:lnSpc>
              <a:spcAft>
                <a:spcPts val="800"/>
              </a:spcAft>
              <a:buClr>
                <a:srgbClr val="F79646"/>
              </a:buClr>
              <a:buSzPts val="1400"/>
              <a:buNone/>
            </a:pPr>
            <a:r>
              <a:rPr lang="es-AR" sz="2200" b="1" kern="100" dirty="0">
                <a:effectLst/>
                <a:latin typeface="Lato" panose="020F0502020204030203" pitchFamily="34" charset="0"/>
                <a:ea typeface="Cambria" panose="02040503050406030204" pitchFamily="18" charset="0"/>
                <a:cs typeface="Calibri" panose="020F0502020204030204" pitchFamily="34" charset="0"/>
              </a:rPr>
              <a:t>En el teatro municipal, la sala principal tiene 250 butacas. Por las 50 ubicaciones más caras se paga $80 cada una y por las restantes, la mitad. En la función de ayer, se agotaron las butacas mejor ubicadas y quedaron sin vender 30 ubicaciones. ¿Cuál es el total recaudado en la función de ayer?</a:t>
            </a:r>
          </a:p>
          <a:p>
            <a:pPr marL="0" lvl="0" indent="0">
              <a:lnSpc>
                <a:spcPct val="107000"/>
              </a:lnSpc>
              <a:spcAft>
                <a:spcPts val="800"/>
              </a:spcAft>
              <a:buClr>
                <a:srgbClr val="F79646"/>
              </a:buClr>
              <a:buSzPts val="1400"/>
              <a:buNone/>
            </a:pPr>
            <a:endParaRPr lang="es-AR" sz="22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15000"/>
              </a:lnSpc>
              <a:buFont typeface="+mj-lt"/>
              <a:buAutoNum type="alphaUcPeriod"/>
            </a:pPr>
            <a:r>
              <a:rPr lang="es-419" sz="2200" u="none" strike="noStrike" dirty="0">
                <a:effectLst/>
                <a:latin typeface="Lato" panose="020F0502020204030203" pitchFamily="34" charset="0"/>
                <a:ea typeface="Arial" panose="020B0604020202020204" pitchFamily="34" charset="0"/>
                <a:cs typeface="Calibri" panose="020F0502020204030204" pitchFamily="34" charset="0"/>
              </a:rPr>
              <a:t>16.000</a:t>
            </a:r>
            <a:endParaRPr lang="es-AR" sz="22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200" u="none" strike="noStrike" dirty="0">
                <a:effectLst/>
                <a:latin typeface="Lato" panose="020F0502020204030203" pitchFamily="34" charset="0"/>
                <a:ea typeface="Arial" panose="020B0604020202020204" pitchFamily="34" charset="0"/>
                <a:cs typeface="Calibri" panose="020F0502020204030204" pitchFamily="34" charset="0"/>
              </a:rPr>
              <a:t>10.800</a:t>
            </a:r>
            <a:endParaRPr lang="es-AR" sz="22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200" u="none" strike="noStrike" dirty="0">
                <a:effectLst/>
                <a:latin typeface="Lato" panose="020F0502020204030203" pitchFamily="34" charset="0"/>
                <a:ea typeface="Arial" panose="020B0604020202020204" pitchFamily="34" charset="0"/>
                <a:cs typeface="Calibri" panose="020F0502020204030204" pitchFamily="34" charset="0"/>
              </a:rPr>
              <a:t>17.600</a:t>
            </a:r>
            <a:endParaRPr lang="es-AR" sz="2200" u="none" strike="noStrike" dirty="0">
              <a:effectLst/>
              <a:latin typeface="Arial" panose="020B0604020202020204" pitchFamily="34" charset="0"/>
              <a:ea typeface="Arial" panose="020B0604020202020204" pitchFamily="34" charset="0"/>
            </a:endParaRPr>
          </a:p>
          <a:p>
            <a:pPr marL="146050" indent="0">
              <a:buNone/>
            </a:pPr>
            <a:endParaRPr lang="es-AR" dirty="0"/>
          </a:p>
        </p:txBody>
      </p:sp>
      <p:pic>
        <p:nvPicPr>
          <p:cNvPr id="4" name="2 Imagen">
            <a:extLst>
              <a:ext uri="{FF2B5EF4-FFF2-40B4-BE49-F238E27FC236}">
                <a16:creationId xmlns:a16="http://schemas.microsoft.com/office/drawing/2014/main" id="{6CBF5429-CE6B-8B3F-46B6-740D9E690C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417297449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40D1591-FB8D-236E-0F88-AF9AB8570C95}"/>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A2773081-B3A6-BF8E-4620-8A132112604A}"/>
              </a:ext>
            </a:extLst>
          </p:cNvPr>
          <p:cNvSpPr>
            <a:spLocks noGrp="1"/>
          </p:cNvSpPr>
          <p:nvPr>
            <p:ph type="body" idx="1"/>
          </p:nvPr>
        </p:nvSpPr>
        <p:spPr>
          <a:xfrm>
            <a:off x="1297500" y="924451"/>
            <a:ext cx="7038900" cy="2911200"/>
          </a:xfrm>
        </p:spPr>
        <p:txBody>
          <a:bodyPr>
            <a:noAutofit/>
          </a:bodyPr>
          <a:lstStyle/>
          <a:p>
            <a:pPr marL="146050" indent="0">
              <a:buNone/>
            </a:pPr>
            <a:r>
              <a:rPr lang="es-AR" sz="2000" dirty="0">
                <a:effectLst/>
                <a:latin typeface="Lato" panose="020F0502020204030203" pitchFamily="34" charset="0"/>
                <a:ea typeface="Aptos" panose="020B0004020202020204" pitchFamily="34" charset="0"/>
                <a:cs typeface="Open Sans" panose="020B0606030504020204" pitchFamily="34" charset="0"/>
              </a:rPr>
              <a:t>Se debe calcular por un lado, el valor de las 50 ubicaciones más caras (50 x 80) que fueron vendidas en su totalidad, siendo un valor de $ 4.000; luego el valor de las otras butacas más baratas (que salen $40), que solo se vendieron 170 butacas, dando un resultado de $6800. Finalmente, se deben sumar lo recaudado de las butacas más caras más lo recaudado de las butacas más económicas, subiendo el total de lo recaudado la suma de $ 10.800 </a:t>
            </a:r>
            <a:endParaRPr lang="es-AR" sz="2000" dirty="0"/>
          </a:p>
        </p:txBody>
      </p:sp>
      <p:pic>
        <p:nvPicPr>
          <p:cNvPr id="4" name="2 Imagen">
            <a:extLst>
              <a:ext uri="{FF2B5EF4-FFF2-40B4-BE49-F238E27FC236}">
                <a16:creationId xmlns:a16="http://schemas.microsoft.com/office/drawing/2014/main" id="{2063EA2E-433F-2BB9-3763-B89EF84028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1310401229"/>
      </p:ext>
    </p:extLst>
  </p:cSld>
  <p:clrMapOvr>
    <a:overrideClrMapping bg1="lt1" tx1="dk1" bg2="dk2" tx2="lt2" accent1="accent1" accent2="accent2" accent3="accent3" accent4="accent4" accent5="accent5" accent6="accent6" hlink="hlink" folHlink="folHlink"/>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BEB918-9DAB-9AB5-18F8-F436B5DA944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4B3E532-4D61-2EED-B5DA-847F2D482A43}"/>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203778AF-DB4B-B805-AB8B-F596AAADA309}"/>
              </a:ext>
            </a:extLst>
          </p:cNvPr>
          <p:cNvSpPr>
            <a:spLocks noGrp="1"/>
          </p:cNvSpPr>
          <p:nvPr>
            <p:ph type="body" idx="1"/>
          </p:nvPr>
        </p:nvSpPr>
        <p:spPr>
          <a:xfrm>
            <a:off x="1297500" y="924451"/>
            <a:ext cx="7038900" cy="3299206"/>
          </a:xfrm>
        </p:spPr>
        <p:txBody>
          <a:bodyPr>
            <a:normAutofit fontScale="92500" lnSpcReduction="20000"/>
          </a:bodyPr>
          <a:lstStyle/>
          <a:p>
            <a:pPr marL="0" lvl="0" indent="0">
              <a:lnSpc>
                <a:spcPct val="107000"/>
              </a:lnSpc>
              <a:spcAft>
                <a:spcPts val="800"/>
              </a:spcAft>
              <a:buClr>
                <a:srgbClr val="F79646"/>
              </a:buClr>
              <a:buSzPts val="1400"/>
              <a:buNone/>
            </a:pPr>
            <a:r>
              <a:rPr lang="es-AR" sz="2200" b="1" kern="100" dirty="0">
                <a:effectLst/>
                <a:latin typeface="Lato" panose="020F0502020204030203" pitchFamily="34" charset="0"/>
                <a:ea typeface="Cambria" panose="02040503050406030204" pitchFamily="18" charset="0"/>
                <a:cs typeface="Calibri" panose="020F0502020204030204" pitchFamily="34" charset="0"/>
              </a:rPr>
              <a:t>En el teatro municipal, la sala principal tiene 250 butacas. Por las 50 ubicaciones más caras se paga $80 cada una y por las restantes, la mitad. En la función de ayer, se agotaron las butacas mejor ubicadas y quedaron sin vender 30 ubicaciones. ¿Cuál es el total recaudado en la función de ayer?</a:t>
            </a:r>
          </a:p>
          <a:p>
            <a:pPr marL="0" lvl="0" indent="0">
              <a:lnSpc>
                <a:spcPct val="107000"/>
              </a:lnSpc>
              <a:spcAft>
                <a:spcPts val="800"/>
              </a:spcAft>
              <a:buClr>
                <a:srgbClr val="F79646"/>
              </a:buClr>
              <a:buSzPts val="1400"/>
              <a:buNone/>
            </a:pPr>
            <a:endParaRPr lang="es-AR" sz="22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15000"/>
              </a:lnSpc>
              <a:buFont typeface="+mj-lt"/>
              <a:buAutoNum type="alphaUcPeriod"/>
            </a:pPr>
            <a:r>
              <a:rPr lang="es-419" sz="2200" u="none" strike="noStrike" dirty="0">
                <a:effectLst/>
                <a:latin typeface="Lato" panose="020F0502020204030203" pitchFamily="34" charset="0"/>
                <a:ea typeface="Arial" panose="020B0604020202020204" pitchFamily="34" charset="0"/>
                <a:cs typeface="Calibri" panose="020F0502020204030204" pitchFamily="34" charset="0"/>
              </a:rPr>
              <a:t>16.000</a:t>
            </a:r>
            <a:endParaRPr lang="es-AR" sz="22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200" u="none" strike="noStrike" dirty="0">
                <a:effectLst/>
                <a:latin typeface="Lato" panose="020F0502020204030203" pitchFamily="34" charset="0"/>
                <a:ea typeface="Arial" panose="020B0604020202020204" pitchFamily="34" charset="0"/>
                <a:cs typeface="Calibri" panose="020F0502020204030204" pitchFamily="34" charset="0"/>
              </a:rPr>
              <a:t>10.800</a:t>
            </a:r>
            <a:endParaRPr lang="es-AR" sz="2200" u="none" strike="noStrike" dirty="0">
              <a:effectLst/>
              <a:latin typeface="Arial" panose="020B0604020202020204" pitchFamily="34" charset="0"/>
              <a:ea typeface="Arial" panose="020B0604020202020204" pitchFamily="34" charset="0"/>
            </a:endParaRPr>
          </a:p>
          <a:p>
            <a:pPr marL="342900" lvl="0" indent="-342900">
              <a:lnSpc>
                <a:spcPct val="115000"/>
              </a:lnSpc>
              <a:buFont typeface="+mj-lt"/>
              <a:buAutoNum type="alphaUcPeriod"/>
            </a:pPr>
            <a:r>
              <a:rPr lang="es-419" sz="2200" u="none" strike="noStrike" dirty="0">
                <a:effectLst/>
                <a:latin typeface="Lato" panose="020F0502020204030203" pitchFamily="34" charset="0"/>
                <a:ea typeface="Arial" panose="020B0604020202020204" pitchFamily="34" charset="0"/>
                <a:cs typeface="Calibri" panose="020F0502020204030204" pitchFamily="34" charset="0"/>
              </a:rPr>
              <a:t>17.600</a:t>
            </a:r>
            <a:endParaRPr lang="es-AR" sz="2200" u="none" strike="noStrike" dirty="0">
              <a:effectLst/>
              <a:latin typeface="Arial" panose="020B0604020202020204" pitchFamily="34" charset="0"/>
              <a:ea typeface="Arial" panose="020B0604020202020204" pitchFamily="34" charset="0"/>
            </a:endParaRPr>
          </a:p>
          <a:p>
            <a:pPr marL="146050" indent="0">
              <a:buNone/>
            </a:pPr>
            <a:endParaRPr lang="es-AR" dirty="0"/>
          </a:p>
        </p:txBody>
      </p:sp>
      <p:sp>
        <p:nvSpPr>
          <p:cNvPr id="4" name="3 Rectángulo redondeado">
            <a:extLst>
              <a:ext uri="{FF2B5EF4-FFF2-40B4-BE49-F238E27FC236}">
                <a16:creationId xmlns:a16="http://schemas.microsoft.com/office/drawing/2014/main" id="{DB7C17D3-3C7E-A142-C5C5-7E14D01C33A9}"/>
              </a:ext>
            </a:extLst>
          </p:cNvPr>
          <p:cNvSpPr/>
          <p:nvPr/>
        </p:nvSpPr>
        <p:spPr>
          <a:xfrm>
            <a:off x="764057" y="3293282"/>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5" name="2 Imagen">
            <a:extLst>
              <a:ext uri="{FF2B5EF4-FFF2-40B4-BE49-F238E27FC236}">
                <a16:creationId xmlns:a16="http://schemas.microsoft.com/office/drawing/2014/main" id="{1F72316B-44CA-FD9C-563C-310652F069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107792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71E4C76-F143-CB96-ADD4-5280125E4DC4}"/>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D68D5E23-33F4-FCA9-FDAC-51F0F749DEB1}"/>
              </a:ext>
            </a:extLst>
          </p:cNvPr>
          <p:cNvSpPr>
            <a:spLocks noGrp="1"/>
          </p:cNvSpPr>
          <p:nvPr>
            <p:ph type="body" idx="1"/>
          </p:nvPr>
        </p:nvSpPr>
        <p:spPr>
          <a:xfrm>
            <a:off x="1297500" y="957943"/>
            <a:ext cx="7038900" cy="3520807"/>
          </a:xfrm>
        </p:spPr>
        <p:txBody>
          <a:bodyPr>
            <a:normAutofit/>
          </a:bodyPr>
          <a:lstStyle/>
          <a:p>
            <a:pPr marL="0" lvl="0" indent="0">
              <a:lnSpc>
                <a:spcPct val="107000"/>
              </a:lnSpc>
              <a:spcAft>
                <a:spcPts val="800"/>
              </a:spcAft>
              <a:buClr>
                <a:srgbClr val="F79646"/>
              </a:buClr>
              <a:buSzPts val="1400"/>
              <a:buNone/>
            </a:pPr>
            <a:r>
              <a:rPr lang="es-AR" sz="2000" b="1" kern="100" dirty="0">
                <a:effectLst/>
                <a:latin typeface="Lato" panose="020F0502020204030203" pitchFamily="34" charset="0"/>
                <a:ea typeface="Lato" panose="020F0502020204030203" pitchFamily="34" charset="0"/>
                <a:cs typeface="Lato" panose="020F0502020204030203" pitchFamily="34" charset="0"/>
              </a:rPr>
              <a:t>Al desagotar una pileta, en 3 horas descendió 60 centímetros. Sabiendo que la velocidad a la cual se desagota la pileta es constante, calcule cuántos centímetros desciende en 1 hora.</a:t>
            </a:r>
          </a:p>
          <a:p>
            <a:pPr marL="342900" lvl="0" indent="-342900">
              <a:lnSpc>
                <a:spcPct val="107000"/>
              </a:lnSpc>
              <a:spcAft>
                <a:spcPts val="800"/>
              </a:spcAft>
              <a:buClr>
                <a:srgbClr val="F79646"/>
              </a:buClr>
              <a:buSzPts val="1400"/>
              <a:buFont typeface="Open Sans" panose="020B0606030504020204" pitchFamily="34" charset="0"/>
              <a:buAutoNum type="arabicParenR"/>
            </a:pPr>
            <a:endParaRPr lang="es-AR" sz="2000" kern="100"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Lato" panose="020F0502020204030203" pitchFamily="34" charset="0"/>
                <a:cs typeface="Lato" panose="020F0502020204030203" pitchFamily="34" charset="0"/>
              </a:rPr>
              <a:t>20 CM</a:t>
            </a:r>
            <a:endParaRPr lang="es-AR" sz="2000" u="none" strike="noStrike"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Lato" panose="020F0502020204030203" pitchFamily="34" charset="0"/>
                <a:cs typeface="Lato" panose="020F0502020204030203" pitchFamily="34" charset="0"/>
              </a:rPr>
              <a:t>180 CM</a:t>
            </a:r>
            <a:endParaRPr lang="es-AR" sz="2000" u="none" strike="noStrike"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Lato" panose="020F0502020204030203" pitchFamily="34" charset="0"/>
                <a:cs typeface="Lato" panose="020F0502020204030203" pitchFamily="34" charset="0"/>
              </a:rPr>
              <a:t>30 CM</a:t>
            </a:r>
            <a:endParaRPr lang="es-AR" sz="2000" u="none" strike="noStrike"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Lato" panose="020F0502020204030203" pitchFamily="34" charset="0"/>
                <a:cs typeface="Lato" panose="020F0502020204030203" pitchFamily="34" charset="0"/>
              </a:rPr>
              <a:t>2 CM</a:t>
            </a:r>
            <a:endParaRPr lang="es-AR" sz="2000" u="none" strike="noStrike" dirty="0">
              <a:effectLst/>
              <a:latin typeface="Lato" panose="020F0502020204030203" pitchFamily="34" charset="0"/>
              <a:ea typeface="Lato" panose="020F0502020204030203" pitchFamily="34" charset="0"/>
              <a:cs typeface="Lato" panose="020F0502020204030203" pitchFamily="34" charset="0"/>
            </a:endParaRPr>
          </a:p>
          <a:p>
            <a:pPr marL="146050" indent="0">
              <a:buNone/>
            </a:pPr>
            <a:endParaRPr lang="es-AR" dirty="0"/>
          </a:p>
        </p:txBody>
      </p:sp>
      <p:pic>
        <p:nvPicPr>
          <p:cNvPr id="4" name="2 Imagen">
            <a:extLst>
              <a:ext uri="{FF2B5EF4-FFF2-40B4-BE49-F238E27FC236}">
                <a16:creationId xmlns:a16="http://schemas.microsoft.com/office/drawing/2014/main" id="{40771ED0-18BC-B9EE-712B-BA3FF52194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13228786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AD12CD-A171-42F3-40C8-6205EA86BA9A}"/>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25D1E116-58B0-ED18-695F-CD53C5136008}"/>
              </a:ext>
            </a:extLst>
          </p:cNvPr>
          <p:cNvSpPr>
            <a:spLocks noGrp="1"/>
          </p:cNvSpPr>
          <p:nvPr>
            <p:ph type="body" idx="1"/>
          </p:nvPr>
        </p:nvSpPr>
        <p:spPr/>
        <p:txBody>
          <a:bodyPr>
            <a:normAutofit/>
          </a:bodyPr>
          <a:lstStyle/>
          <a:p>
            <a:pPr marL="146050" indent="0">
              <a:buNone/>
            </a:pPr>
            <a:r>
              <a:rPr lang="es-AR" sz="2000" dirty="0">
                <a:effectLst/>
                <a:latin typeface="Lato" panose="020F0502020204030203" pitchFamily="34" charset="0"/>
                <a:ea typeface="Aptos" panose="020B0004020202020204" pitchFamily="34" charset="0"/>
                <a:cs typeface="Open Sans" panose="020B0606030504020204" pitchFamily="34" charset="0"/>
              </a:rPr>
              <a:t>Para saber cuánto desciende en 1hora, se debe dividir 60 centimetros en las 3 horas, dando como resultado 20 cm. </a:t>
            </a:r>
            <a:endParaRPr lang="es-AR" sz="2000" dirty="0"/>
          </a:p>
        </p:txBody>
      </p:sp>
      <p:pic>
        <p:nvPicPr>
          <p:cNvPr id="4" name="2 Imagen">
            <a:extLst>
              <a:ext uri="{FF2B5EF4-FFF2-40B4-BE49-F238E27FC236}">
                <a16:creationId xmlns:a16="http://schemas.microsoft.com/office/drawing/2014/main" id="{3AC4DE78-5027-2727-A8C6-0D6B6068E0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318184548"/>
      </p:ext>
    </p:extLst>
  </p:cSld>
  <p:clrMapOvr>
    <a:overrideClrMapping bg1="lt1" tx1="dk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Shape 133"/>
        <p:cNvGrpSpPr/>
        <p:nvPr/>
      </p:nvGrpSpPr>
      <p:grpSpPr>
        <a:xfrm>
          <a:off x="0" y="0"/>
          <a:ext cx="0" cy="0"/>
          <a:chOff x="0" y="0"/>
          <a:chExt cx="0" cy="0"/>
        </a:xfrm>
      </p:grpSpPr>
      <p:sp>
        <p:nvSpPr>
          <p:cNvPr id="134" name="Google Shape;134;p13"/>
          <p:cNvSpPr txBox="1">
            <a:spLocks noGrp="1"/>
          </p:cNvSpPr>
          <p:nvPr>
            <p:ph type="ctrTitle"/>
          </p:nvPr>
        </p:nvSpPr>
        <p:spPr>
          <a:xfrm>
            <a:off x="2979506" y="509893"/>
            <a:ext cx="6164494" cy="181206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AR" sz="5400" b="1" dirty="0">
                <a:latin typeface="Calibri" panose="020F0502020204030204" pitchFamily="34" charset="0"/>
                <a:cs typeface="Calibri" panose="020F0502020204030204" pitchFamily="34" charset="0"/>
              </a:rPr>
              <a:t>NOCIONES BASICAS</a:t>
            </a:r>
            <a:br>
              <a:rPr lang="es-AR" sz="5400" b="1" dirty="0">
                <a:latin typeface="Calibri" panose="020F0502020204030204" pitchFamily="34" charset="0"/>
                <a:cs typeface="Calibri" panose="020F0502020204030204" pitchFamily="34" charset="0"/>
              </a:rPr>
            </a:br>
            <a:r>
              <a:rPr lang="es-AR" sz="5400" b="1" dirty="0">
                <a:latin typeface="Calibri" panose="020F0502020204030204" pitchFamily="34" charset="0"/>
                <a:cs typeface="Calibri" panose="020F0502020204030204" pitchFamily="34" charset="0"/>
              </a:rPr>
              <a:t>MATEMÁTICAS</a:t>
            </a:r>
            <a:endParaRPr sz="5400" b="1" dirty="0">
              <a:latin typeface="Calibri" panose="020F0502020204030204" pitchFamily="34" charset="0"/>
              <a:cs typeface="Calibri" panose="020F0502020204030204" pitchFamily="34" charset="0"/>
            </a:endParaRPr>
          </a:p>
        </p:txBody>
      </p:sp>
      <p:sp>
        <p:nvSpPr>
          <p:cNvPr id="2" name="1 CuadroTexto"/>
          <p:cNvSpPr txBox="1"/>
          <p:nvPr/>
        </p:nvSpPr>
        <p:spPr>
          <a:xfrm>
            <a:off x="3082247" y="2568539"/>
            <a:ext cx="5691883" cy="1384995"/>
          </a:xfrm>
          <a:prstGeom prst="rect">
            <a:avLst/>
          </a:prstGeom>
          <a:noFill/>
        </p:spPr>
        <p:txBody>
          <a:bodyPr wrap="square" rtlCol="0">
            <a:spAutoFit/>
          </a:bodyPr>
          <a:lstStyle/>
          <a:p>
            <a:r>
              <a:rPr lang="es-ES" sz="2800" dirty="0">
                <a:solidFill>
                  <a:schemeClr val="bg1"/>
                </a:solidFill>
                <a:latin typeface="Calibri" pitchFamily="34" charset="0"/>
                <a:cs typeface="Calibri" pitchFamily="34" charset="0"/>
              </a:rPr>
              <a:t>Ejercicios para repasar conceptos y principios básicos del razonamiento matemático</a:t>
            </a:r>
            <a:endParaRPr lang="es-AR" sz="2800" dirty="0">
              <a:solidFill>
                <a:schemeClr val="bg1"/>
              </a:solidFill>
              <a:latin typeface="Calibri" pitchFamily="34" charset="0"/>
              <a:cs typeface="Calibri" pitchFamily="34" charset="0"/>
            </a:endParaRPr>
          </a:p>
        </p:txBody>
      </p:sp>
      <p:pic>
        <p:nvPicPr>
          <p:cNvPr id="3" name="2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5428617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2D5080-3E9E-B151-62F4-E96D62FC8DE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172B127-1CAD-65C2-7C9A-1D7584C20816}"/>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AE7665DC-B963-1810-EA6F-05D8B57BD855}"/>
              </a:ext>
            </a:extLst>
          </p:cNvPr>
          <p:cNvSpPr>
            <a:spLocks noGrp="1"/>
          </p:cNvSpPr>
          <p:nvPr>
            <p:ph type="body" idx="1"/>
          </p:nvPr>
        </p:nvSpPr>
        <p:spPr>
          <a:xfrm>
            <a:off x="1297500" y="957943"/>
            <a:ext cx="7038900" cy="3520807"/>
          </a:xfrm>
        </p:spPr>
        <p:txBody>
          <a:bodyPr>
            <a:normAutofit/>
          </a:bodyPr>
          <a:lstStyle/>
          <a:p>
            <a:pPr marL="342900" lvl="0" indent="-342900">
              <a:lnSpc>
                <a:spcPct val="107000"/>
              </a:lnSpc>
              <a:spcAft>
                <a:spcPts val="800"/>
              </a:spcAft>
              <a:buClr>
                <a:srgbClr val="F79646"/>
              </a:buClr>
              <a:buSzPts val="1400"/>
              <a:buFont typeface="Open Sans" panose="020B0606030504020204" pitchFamily="34" charset="0"/>
              <a:buAutoNum type="arabicParenR"/>
            </a:pPr>
            <a:r>
              <a:rPr lang="es-AR" sz="2000" b="1" kern="100" dirty="0">
                <a:effectLst/>
                <a:latin typeface="Lato" panose="020F0502020204030203" pitchFamily="34" charset="0"/>
                <a:ea typeface="Lato" panose="020F0502020204030203" pitchFamily="34" charset="0"/>
                <a:cs typeface="Lato" panose="020F0502020204030203" pitchFamily="34" charset="0"/>
              </a:rPr>
              <a:t>Al desagotar una pileta, en 3 horas descendió 60 centímetros. Sabiendo que la velocidad a la cual se desagota la pileta es constante, calcule cuántos centímetros desciende en 1 hora.</a:t>
            </a:r>
          </a:p>
          <a:p>
            <a:pPr marL="342900" lvl="0" indent="-342900">
              <a:lnSpc>
                <a:spcPct val="107000"/>
              </a:lnSpc>
              <a:spcAft>
                <a:spcPts val="800"/>
              </a:spcAft>
              <a:buClr>
                <a:srgbClr val="F79646"/>
              </a:buClr>
              <a:buSzPts val="1400"/>
              <a:buFont typeface="Open Sans" panose="020B0606030504020204" pitchFamily="34" charset="0"/>
              <a:buAutoNum type="arabicParenR"/>
            </a:pPr>
            <a:endParaRPr lang="es-AR" sz="2000" kern="100"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Lato" panose="020F0502020204030203" pitchFamily="34" charset="0"/>
                <a:cs typeface="Lato" panose="020F0502020204030203" pitchFamily="34" charset="0"/>
              </a:rPr>
              <a:t>20 CM</a:t>
            </a:r>
            <a:endParaRPr lang="es-AR" sz="2000" u="none" strike="noStrike"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Lato" panose="020F0502020204030203" pitchFamily="34" charset="0"/>
                <a:cs typeface="Lato" panose="020F0502020204030203" pitchFamily="34" charset="0"/>
              </a:rPr>
              <a:t>180 CM</a:t>
            </a:r>
            <a:endParaRPr lang="es-AR" sz="2000" u="none" strike="noStrike"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Lato" panose="020F0502020204030203" pitchFamily="34" charset="0"/>
                <a:cs typeface="Lato" panose="020F0502020204030203" pitchFamily="34" charset="0"/>
              </a:rPr>
              <a:t>30 CM</a:t>
            </a:r>
            <a:endParaRPr lang="es-AR" sz="2000" u="none" strike="noStrike"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000" u="none" strike="noStrike" dirty="0">
                <a:effectLst/>
                <a:latin typeface="Lato" panose="020F0502020204030203" pitchFamily="34" charset="0"/>
                <a:ea typeface="Lato" panose="020F0502020204030203" pitchFamily="34" charset="0"/>
                <a:cs typeface="Lato" panose="020F0502020204030203" pitchFamily="34" charset="0"/>
              </a:rPr>
              <a:t>2 CM</a:t>
            </a:r>
            <a:endParaRPr lang="es-AR" sz="2000" u="none" strike="noStrike" dirty="0">
              <a:effectLst/>
              <a:latin typeface="Lato" panose="020F0502020204030203" pitchFamily="34" charset="0"/>
              <a:ea typeface="Lato" panose="020F0502020204030203" pitchFamily="34" charset="0"/>
              <a:cs typeface="Lato" panose="020F0502020204030203" pitchFamily="34" charset="0"/>
            </a:endParaRPr>
          </a:p>
          <a:p>
            <a:pPr marL="146050" indent="0">
              <a:buNone/>
            </a:pPr>
            <a:endParaRPr lang="es-AR" dirty="0"/>
          </a:p>
        </p:txBody>
      </p:sp>
      <p:sp>
        <p:nvSpPr>
          <p:cNvPr id="4" name="3 Rectángulo redondeado">
            <a:extLst>
              <a:ext uri="{FF2B5EF4-FFF2-40B4-BE49-F238E27FC236}">
                <a16:creationId xmlns:a16="http://schemas.microsoft.com/office/drawing/2014/main" id="{9462B9BA-2BC5-9243-F92F-C97B602D2546}"/>
              </a:ext>
            </a:extLst>
          </p:cNvPr>
          <p:cNvSpPr/>
          <p:nvPr/>
        </p:nvSpPr>
        <p:spPr>
          <a:xfrm>
            <a:off x="764057" y="2875269"/>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5" name="2 Imagen">
            <a:extLst>
              <a:ext uri="{FF2B5EF4-FFF2-40B4-BE49-F238E27FC236}">
                <a16:creationId xmlns:a16="http://schemas.microsoft.com/office/drawing/2014/main" id="{0B609B41-B9E4-BF45-6C50-3AB2F24E35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884548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F2FE70-29D9-82C8-1B06-6F41A890DD07}"/>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7F8559AB-9F7D-47A2-E245-DFEE3642C7B3}"/>
              </a:ext>
            </a:extLst>
          </p:cNvPr>
          <p:cNvSpPr>
            <a:spLocks noGrp="1"/>
          </p:cNvSpPr>
          <p:nvPr>
            <p:ph type="body" idx="1"/>
          </p:nvPr>
        </p:nvSpPr>
        <p:spPr>
          <a:xfrm>
            <a:off x="1297500" y="905691"/>
            <a:ext cx="7038900" cy="3573059"/>
          </a:xfrm>
        </p:spPr>
        <p:txBody>
          <a:bodyPr/>
          <a:lstStyle/>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Viví la cuarta parte de mi vida con mi pareja. Convivimos desde hace 10 años.  ¿Cuál es mi edad actual?</a:t>
            </a:r>
          </a:p>
          <a:p>
            <a:pPr marL="0" lvl="0" indent="0">
              <a:lnSpc>
                <a:spcPct val="107000"/>
              </a:lnSpc>
              <a:buClr>
                <a:srgbClr val="F79646"/>
              </a:buClr>
              <a:buSzPts val="1400"/>
              <a:buNone/>
            </a:pPr>
            <a:endParaRPr lang="es-AR" sz="2000" b="1" kern="100" dirty="0">
              <a:latin typeface="Lato" panose="020F0502020204030203" pitchFamily="34" charset="0"/>
              <a:ea typeface="Cambria" panose="02040503050406030204" pitchFamily="18" charset="0"/>
              <a:cs typeface="Calibri" panose="020F0502020204030204" pitchFamily="34" charset="0"/>
            </a:endParaRPr>
          </a:p>
          <a:p>
            <a:pPr marL="0" lvl="0" indent="0">
              <a:lnSpc>
                <a:spcPct val="107000"/>
              </a:lnSpc>
              <a:buClr>
                <a:srgbClr val="F79646"/>
              </a:buClr>
              <a:buSzPts val="1400"/>
              <a:buNone/>
            </a:pPr>
            <a:r>
              <a:rPr lang="es-AR" sz="2000" kern="100" dirty="0">
                <a:effectLst/>
                <a:latin typeface="Lato" panose="020F0502020204030203" pitchFamily="34" charset="0"/>
                <a:ea typeface="Cambria" panose="02040503050406030204" pitchFamily="18" charset="0"/>
                <a:cs typeface="Calibri" panose="020F0502020204030204" pitchFamily="34" charset="0"/>
              </a:rPr>
              <a:t>A.   35 años</a:t>
            </a:r>
          </a:p>
          <a:p>
            <a:pPr marL="0" lvl="0" indent="0">
              <a:lnSpc>
                <a:spcPct val="107000"/>
              </a:lnSpc>
              <a:buClr>
                <a:srgbClr val="F79646"/>
              </a:buClr>
              <a:buSzPts val="1400"/>
              <a:buNone/>
            </a:pPr>
            <a:r>
              <a:rPr lang="es-AR" sz="2000" kern="100" dirty="0">
                <a:effectLst/>
                <a:latin typeface="Lato" panose="020F0502020204030203" pitchFamily="34" charset="0"/>
                <a:ea typeface="Cambria" panose="02040503050406030204" pitchFamily="18" charset="0"/>
                <a:cs typeface="Calibri" panose="020F0502020204030204" pitchFamily="34" charset="0"/>
              </a:rPr>
              <a:t>B.   40 años</a:t>
            </a:r>
          </a:p>
          <a:p>
            <a:pPr marL="0" lvl="0" indent="0">
              <a:lnSpc>
                <a:spcPct val="107000"/>
              </a:lnSpc>
              <a:buClr>
                <a:srgbClr val="F79646"/>
              </a:buClr>
              <a:buSzPts val="1400"/>
              <a:buNone/>
            </a:pPr>
            <a:r>
              <a:rPr lang="es-AR" sz="2000" kern="100" dirty="0">
                <a:effectLst/>
                <a:latin typeface="Lato" panose="020F0502020204030203" pitchFamily="34" charset="0"/>
                <a:ea typeface="Cambria" panose="02040503050406030204" pitchFamily="18" charset="0"/>
                <a:cs typeface="Calibri" panose="020F0502020204030204" pitchFamily="34" charset="0"/>
              </a:rPr>
              <a:t>C.   64 años</a:t>
            </a:r>
          </a:p>
          <a:p>
            <a:pPr marL="0" lvl="0" indent="0">
              <a:lnSpc>
                <a:spcPct val="107000"/>
              </a:lnSpc>
              <a:buClr>
                <a:srgbClr val="F79646"/>
              </a:buClr>
              <a:buSzPts val="1400"/>
              <a:buNone/>
            </a:pPr>
            <a:r>
              <a:rPr lang="es-AR" sz="2000" kern="100" dirty="0">
                <a:effectLst/>
                <a:latin typeface="Lato" panose="020F0502020204030203" pitchFamily="34" charset="0"/>
                <a:ea typeface="Cambria" panose="02040503050406030204" pitchFamily="18" charset="0"/>
                <a:cs typeface="Calibri" panose="020F0502020204030204" pitchFamily="34" charset="0"/>
              </a:rPr>
              <a:t>D.   50 años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146050" indent="0">
              <a:buNone/>
            </a:pPr>
            <a:endParaRPr lang="es-AR" dirty="0"/>
          </a:p>
        </p:txBody>
      </p:sp>
      <p:pic>
        <p:nvPicPr>
          <p:cNvPr id="4" name="2 Imagen">
            <a:extLst>
              <a:ext uri="{FF2B5EF4-FFF2-40B4-BE49-F238E27FC236}">
                <a16:creationId xmlns:a16="http://schemas.microsoft.com/office/drawing/2014/main" id="{3C42CE3C-C855-F162-4630-0B74017C16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51359980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159B27-9A43-5563-3799-D84FEAA72440}"/>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B6E576C5-3EF7-74E5-98B1-83E19041A226}"/>
              </a:ext>
            </a:extLst>
          </p:cNvPr>
          <p:cNvSpPr>
            <a:spLocks noGrp="1"/>
          </p:cNvSpPr>
          <p:nvPr>
            <p:ph type="body" idx="1"/>
          </p:nvPr>
        </p:nvSpPr>
        <p:spPr/>
        <p:txBody>
          <a:bodyPr>
            <a:normAutofit/>
          </a:bodyPr>
          <a:lstStyle/>
          <a:p>
            <a:pPr marL="146050" indent="0">
              <a:lnSpc>
                <a:spcPct val="107000"/>
              </a:lnSpc>
              <a:spcAft>
                <a:spcPts val="800"/>
              </a:spcAft>
              <a:buNone/>
              <a:tabLst>
                <a:tab pos="1170305" algn="l"/>
              </a:tabLst>
            </a:pPr>
            <a:r>
              <a:rPr lang="es-AR" sz="2000" kern="100" dirty="0">
                <a:effectLst/>
                <a:latin typeface="Lato" panose="020F0502020204030203" pitchFamily="34" charset="0"/>
                <a:ea typeface="Aptos" panose="020B0004020202020204" pitchFamily="34" charset="0"/>
                <a:cs typeface="Open Sans" panose="020B0606030504020204" pitchFamily="34" charset="0"/>
              </a:rPr>
              <a:t>Si la cuarta parte de mi vida son 10 años, mi edad es de *40 años*.  Un cuarto de un entero (mi edad) es el 25% (10 años).   </a:t>
            </a:r>
            <a:endParaRPr lang="es-AR" sz="2000" kern="100" dirty="0">
              <a:effectLst/>
              <a:latin typeface="Aptos" panose="020B0004020202020204" pitchFamily="34" charset="0"/>
              <a:ea typeface="Aptos" panose="020B0004020202020204" pitchFamily="34" charset="0"/>
              <a:cs typeface="Times New Roman" panose="02020603050405020304" pitchFamily="18" charset="0"/>
            </a:endParaRPr>
          </a:p>
          <a:p>
            <a:pPr marL="146050" indent="0">
              <a:buNone/>
            </a:pPr>
            <a:endParaRPr lang="es-AR" sz="2000" dirty="0">
              <a:effectLst/>
              <a:latin typeface="Lato" panose="020F0502020204030203" pitchFamily="34" charset="0"/>
              <a:ea typeface="Aptos" panose="020B0004020202020204" pitchFamily="34" charset="0"/>
              <a:cs typeface="Open Sans" panose="020B0606030504020204" pitchFamily="34" charset="0"/>
            </a:endParaRPr>
          </a:p>
          <a:p>
            <a:pPr marL="146050" indent="0">
              <a:buNone/>
            </a:pPr>
            <a:r>
              <a:rPr lang="es-AR" sz="2000" dirty="0">
                <a:latin typeface="Lato" panose="020F0502020204030203" pitchFamily="34" charset="0"/>
                <a:ea typeface="Aptos" panose="020B0004020202020204" pitchFamily="34" charset="0"/>
                <a:cs typeface="Open Sans" panose="020B0606030504020204" pitchFamily="34" charset="0"/>
              </a:rPr>
              <a:t>		  </a:t>
            </a:r>
            <a:r>
              <a:rPr lang="es-AR" sz="2000" dirty="0">
                <a:effectLst/>
                <a:latin typeface="Lato" panose="020F0502020204030203" pitchFamily="34" charset="0"/>
                <a:ea typeface="Aptos" panose="020B0004020202020204" pitchFamily="34" charset="0"/>
                <a:cs typeface="Open Sans" panose="020B0606030504020204" pitchFamily="34" charset="0"/>
              </a:rPr>
              <a:t>25% --------------- 10 años     </a:t>
            </a:r>
          </a:p>
          <a:p>
            <a:pPr marL="146050" indent="0">
              <a:buNone/>
            </a:pPr>
            <a:r>
              <a:rPr lang="es-AR" sz="2000" dirty="0">
                <a:effectLst/>
                <a:latin typeface="Lato" panose="020F0502020204030203" pitchFamily="34" charset="0"/>
                <a:ea typeface="Aptos" panose="020B0004020202020204" pitchFamily="34" charset="0"/>
                <a:cs typeface="Open Sans" panose="020B0606030504020204" pitchFamily="34" charset="0"/>
              </a:rPr>
              <a:t>		100% -------------  100x10:25 = 40 años</a:t>
            </a:r>
            <a:endParaRPr lang="es-AR" sz="2000" dirty="0"/>
          </a:p>
        </p:txBody>
      </p:sp>
      <p:pic>
        <p:nvPicPr>
          <p:cNvPr id="5" name="2 Imagen">
            <a:extLst>
              <a:ext uri="{FF2B5EF4-FFF2-40B4-BE49-F238E27FC236}">
                <a16:creationId xmlns:a16="http://schemas.microsoft.com/office/drawing/2014/main" id="{CC3FE7BB-9D39-939C-69F3-0F577A994E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79096083"/>
      </p:ext>
    </p:extLst>
  </p:cSld>
  <p:clrMapOvr>
    <a:overrideClrMapping bg1="lt1" tx1="dk1" bg2="dk2" tx2="lt2" accent1="accent1" accent2="accent2" accent3="accent3" accent4="accent4" accent5="accent5" accent6="accent6" hlink="hlink" folHlink="folHlink"/>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6CDD5E-A901-054F-C770-87AF6E813F8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CD67F26-1092-58A9-D19F-4884E1CFD86B}"/>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A8CF52FE-7C32-3B6D-E088-0A87AB4767B8}"/>
              </a:ext>
            </a:extLst>
          </p:cNvPr>
          <p:cNvSpPr>
            <a:spLocks noGrp="1"/>
          </p:cNvSpPr>
          <p:nvPr>
            <p:ph type="body" idx="1"/>
          </p:nvPr>
        </p:nvSpPr>
        <p:spPr>
          <a:xfrm>
            <a:off x="1297500" y="905691"/>
            <a:ext cx="7038900" cy="3573059"/>
          </a:xfrm>
        </p:spPr>
        <p:txBody>
          <a:bodyPr/>
          <a:lstStyle/>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Viví la cuarta parte de mi vida con mi pareja. Convivimos desde hace 10 años.  ¿Cuál es mi edad actual?</a:t>
            </a:r>
          </a:p>
          <a:p>
            <a:pPr marL="0" lvl="0" indent="0">
              <a:lnSpc>
                <a:spcPct val="107000"/>
              </a:lnSpc>
              <a:buClr>
                <a:srgbClr val="F79646"/>
              </a:buClr>
              <a:buSzPts val="1400"/>
              <a:buNone/>
            </a:pPr>
            <a:endParaRPr lang="es-AR" sz="2000" b="1" kern="100" dirty="0">
              <a:latin typeface="Lato" panose="020F0502020204030203" pitchFamily="34" charset="0"/>
              <a:ea typeface="Cambria" panose="02040503050406030204" pitchFamily="18" charset="0"/>
              <a:cs typeface="Calibri" panose="020F0502020204030204" pitchFamily="34" charset="0"/>
            </a:endParaRPr>
          </a:p>
          <a:p>
            <a:pPr marL="0" lvl="0" indent="0">
              <a:lnSpc>
                <a:spcPct val="107000"/>
              </a:lnSpc>
              <a:buClr>
                <a:srgbClr val="F79646"/>
              </a:buClr>
              <a:buSzPts val="1400"/>
              <a:buNone/>
            </a:pPr>
            <a:r>
              <a:rPr lang="es-AR" sz="2000" kern="100" dirty="0">
                <a:effectLst/>
                <a:latin typeface="Lato" panose="020F0502020204030203" pitchFamily="34" charset="0"/>
                <a:ea typeface="Cambria" panose="02040503050406030204" pitchFamily="18" charset="0"/>
                <a:cs typeface="Calibri" panose="020F0502020204030204" pitchFamily="34" charset="0"/>
              </a:rPr>
              <a:t>A.   35 años</a:t>
            </a:r>
          </a:p>
          <a:p>
            <a:pPr marL="0" lvl="0" indent="0">
              <a:lnSpc>
                <a:spcPct val="107000"/>
              </a:lnSpc>
              <a:buClr>
                <a:srgbClr val="F79646"/>
              </a:buClr>
              <a:buSzPts val="1400"/>
              <a:buNone/>
            </a:pPr>
            <a:r>
              <a:rPr lang="es-AR" sz="2000" kern="100" dirty="0">
                <a:effectLst/>
                <a:latin typeface="Lato" panose="020F0502020204030203" pitchFamily="34" charset="0"/>
                <a:ea typeface="Cambria" panose="02040503050406030204" pitchFamily="18" charset="0"/>
                <a:cs typeface="Calibri" panose="020F0502020204030204" pitchFamily="34" charset="0"/>
              </a:rPr>
              <a:t>B.   40 años</a:t>
            </a:r>
          </a:p>
          <a:p>
            <a:pPr marL="0" lvl="0" indent="0">
              <a:lnSpc>
                <a:spcPct val="107000"/>
              </a:lnSpc>
              <a:buClr>
                <a:srgbClr val="F79646"/>
              </a:buClr>
              <a:buSzPts val="1400"/>
              <a:buNone/>
            </a:pPr>
            <a:r>
              <a:rPr lang="es-AR" sz="2000" kern="100" dirty="0">
                <a:effectLst/>
                <a:latin typeface="Lato" panose="020F0502020204030203" pitchFamily="34" charset="0"/>
                <a:ea typeface="Cambria" panose="02040503050406030204" pitchFamily="18" charset="0"/>
                <a:cs typeface="Calibri" panose="020F0502020204030204" pitchFamily="34" charset="0"/>
              </a:rPr>
              <a:t>C.   64 años</a:t>
            </a:r>
          </a:p>
          <a:p>
            <a:pPr marL="0" lvl="0" indent="0">
              <a:lnSpc>
                <a:spcPct val="107000"/>
              </a:lnSpc>
              <a:buClr>
                <a:srgbClr val="F79646"/>
              </a:buClr>
              <a:buSzPts val="1400"/>
              <a:buNone/>
            </a:pPr>
            <a:r>
              <a:rPr lang="es-AR" sz="2000" kern="100" dirty="0">
                <a:effectLst/>
                <a:latin typeface="Lato" panose="020F0502020204030203" pitchFamily="34" charset="0"/>
                <a:ea typeface="Cambria" panose="02040503050406030204" pitchFamily="18" charset="0"/>
                <a:cs typeface="Calibri" panose="020F0502020204030204" pitchFamily="34" charset="0"/>
              </a:rPr>
              <a:t>D.   50 años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146050" indent="0">
              <a:buNone/>
            </a:pPr>
            <a:endParaRPr lang="es-AR" dirty="0"/>
          </a:p>
        </p:txBody>
      </p:sp>
      <p:sp>
        <p:nvSpPr>
          <p:cNvPr id="4" name="3 Rectángulo redondeado">
            <a:extLst>
              <a:ext uri="{FF2B5EF4-FFF2-40B4-BE49-F238E27FC236}">
                <a16:creationId xmlns:a16="http://schemas.microsoft.com/office/drawing/2014/main" id="{C55DE129-B8FF-1063-23AB-BC6AEDBC8699}"/>
              </a:ext>
            </a:extLst>
          </p:cNvPr>
          <p:cNvSpPr/>
          <p:nvPr/>
        </p:nvSpPr>
        <p:spPr>
          <a:xfrm>
            <a:off x="764057" y="2248251"/>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5" name="2 Imagen">
            <a:extLst>
              <a:ext uri="{FF2B5EF4-FFF2-40B4-BE49-F238E27FC236}">
                <a16:creationId xmlns:a16="http://schemas.microsoft.com/office/drawing/2014/main" id="{C65A22DB-028B-BC0F-A52F-294B7668A0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4287064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D50F0FC-3F12-378F-4157-86AD26506D61}"/>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03F473FA-0256-AB9F-D3B9-0F1C6BA04CAF}"/>
              </a:ext>
            </a:extLst>
          </p:cNvPr>
          <p:cNvSpPr>
            <a:spLocks noGrp="1"/>
          </p:cNvSpPr>
          <p:nvPr>
            <p:ph type="body" idx="1"/>
          </p:nvPr>
        </p:nvSpPr>
        <p:spPr>
          <a:xfrm>
            <a:off x="1297500" y="905691"/>
            <a:ext cx="7038900" cy="3573059"/>
          </a:xfrm>
        </p:spPr>
        <p:txBody>
          <a:bodyPr/>
          <a:lstStyle/>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¿Qué parte representa 1 mes con respecto a los 12 meses del año?</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2247900">
              <a:lnSpc>
                <a:spcPct val="107000"/>
              </a:lnSpc>
            </a:pPr>
            <a:r>
              <a:rPr lang="es-AR" sz="2000" kern="100" dirty="0">
                <a:effectLst/>
                <a:latin typeface="Lato" panose="020F0502020204030203" pitchFamily="34" charset="0"/>
                <a:ea typeface="Cambria" panose="02040503050406030204" pitchFamily="18" charset="0"/>
                <a:cs typeface="Calibri" panose="020F0502020204030204" pitchFamily="34" charset="0"/>
              </a:rPr>
              <a:t> </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1/4</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12/12</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1/12</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spcAft>
                <a:spcPts val="800"/>
              </a:spcAft>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1/1</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146050" indent="0">
              <a:buNone/>
            </a:pPr>
            <a:endParaRPr lang="es-AR" dirty="0"/>
          </a:p>
        </p:txBody>
      </p:sp>
      <p:pic>
        <p:nvPicPr>
          <p:cNvPr id="4" name="2 Imagen">
            <a:extLst>
              <a:ext uri="{FF2B5EF4-FFF2-40B4-BE49-F238E27FC236}">
                <a16:creationId xmlns:a16="http://schemas.microsoft.com/office/drawing/2014/main" id="{D5371038-282F-B7F0-5B98-8BF2C4F2C3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73054162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C65C66-2621-6B17-43F4-612E5684A0A9}"/>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A89C8BBE-8F70-5C8B-B1E8-D05F2F4A81F7}"/>
              </a:ext>
            </a:extLst>
          </p:cNvPr>
          <p:cNvSpPr>
            <a:spLocks noGrp="1"/>
          </p:cNvSpPr>
          <p:nvPr>
            <p:ph type="body" idx="1"/>
          </p:nvPr>
        </p:nvSpPr>
        <p:spPr/>
        <p:txBody>
          <a:bodyPr/>
          <a:lstStyle/>
          <a:p>
            <a:pPr marL="146050" indent="0">
              <a:buNone/>
            </a:pPr>
            <a:r>
              <a:rPr lang="es-AR" sz="2000" kern="100" dirty="0">
                <a:effectLst/>
                <a:latin typeface="Lato" panose="020F0502020204030203" pitchFamily="34" charset="0"/>
                <a:ea typeface="Aptos" panose="020B0004020202020204" pitchFamily="34" charset="0"/>
                <a:cs typeface="Open Sans" panose="020B0606030504020204" pitchFamily="34" charset="0"/>
              </a:rPr>
              <a:t>1 mes es una parte de 12 meses. Para encontrar la fracción, se divide 1 entre 12, o sea 1/12</a:t>
            </a:r>
            <a:endParaRPr lang="es-AR" sz="2000" kern="100" dirty="0">
              <a:effectLst/>
              <a:latin typeface="Aptos" panose="020B0004020202020204" pitchFamily="34" charset="0"/>
              <a:ea typeface="Aptos" panose="020B0004020202020204" pitchFamily="34" charset="0"/>
              <a:cs typeface="Times New Roman" panose="02020603050405020304" pitchFamily="18" charset="0"/>
            </a:endParaRPr>
          </a:p>
          <a:p>
            <a:pPr marL="146050" indent="0">
              <a:buNone/>
            </a:pPr>
            <a:endParaRPr lang="es-AR" dirty="0"/>
          </a:p>
        </p:txBody>
      </p:sp>
      <p:pic>
        <p:nvPicPr>
          <p:cNvPr id="4" name="2 Imagen">
            <a:extLst>
              <a:ext uri="{FF2B5EF4-FFF2-40B4-BE49-F238E27FC236}">
                <a16:creationId xmlns:a16="http://schemas.microsoft.com/office/drawing/2014/main" id="{C7545013-728B-77D1-D93C-2429C6D9AB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3904562611"/>
      </p:ext>
    </p:extLst>
  </p:cSld>
  <p:clrMapOvr>
    <a:overrideClrMapping bg1="lt1" tx1="dk1" bg2="dk2" tx2="lt2" accent1="accent1" accent2="accent2" accent3="accent3" accent4="accent4" accent5="accent5" accent6="accent6" hlink="hlink" folHlink="folHlink"/>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8AEA34-F7F2-6702-624C-659539049B5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9EA7F75-3BF2-E021-D547-CE9C68D54D76}"/>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CA3103F5-D1A6-ECD4-5C17-679BD261AE4E}"/>
              </a:ext>
            </a:extLst>
          </p:cNvPr>
          <p:cNvSpPr>
            <a:spLocks noGrp="1"/>
          </p:cNvSpPr>
          <p:nvPr>
            <p:ph type="body" idx="1"/>
          </p:nvPr>
        </p:nvSpPr>
        <p:spPr>
          <a:xfrm>
            <a:off x="1297500" y="905691"/>
            <a:ext cx="7038900" cy="3573059"/>
          </a:xfrm>
        </p:spPr>
        <p:txBody>
          <a:bodyPr/>
          <a:lstStyle/>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¿Qué parte representa 1 mes con respecto a los 12 meses del año?</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2247900">
              <a:lnSpc>
                <a:spcPct val="107000"/>
              </a:lnSpc>
            </a:pPr>
            <a:r>
              <a:rPr lang="es-AR" sz="2000" kern="100" dirty="0">
                <a:effectLst/>
                <a:latin typeface="Lato" panose="020F0502020204030203" pitchFamily="34" charset="0"/>
                <a:ea typeface="Cambria" panose="02040503050406030204" pitchFamily="18" charset="0"/>
                <a:cs typeface="Calibri" panose="020F0502020204030204" pitchFamily="34" charset="0"/>
              </a:rPr>
              <a:t> </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1/4</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12/12</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1/12</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spcAft>
                <a:spcPts val="800"/>
              </a:spcAft>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1/1</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146050" indent="0">
              <a:buNone/>
            </a:pPr>
            <a:endParaRPr lang="es-AR" dirty="0"/>
          </a:p>
        </p:txBody>
      </p:sp>
      <p:sp>
        <p:nvSpPr>
          <p:cNvPr id="4" name="3 Rectángulo redondeado">
            <a:extLst>
              <a:ext uri="{FF2B5EF4-FFF2-40B4-BE49-F238E27FC236}">
                <a16:creationId xmlns:a16="http://schemas.microsoft.com/office/drawing/2014/main" id="{6050685C-D9A4-35EC-305A-2090A474B4F7}"/>
              </a:ext>
            </a:extLst>
          </p:cNvPr>
          <p:cNvSpPr/>
          <p:nvPr/>
        </p:nvSpPr>
        <p:spPr>
          <a:xfrm>
            <a:off x="764057" y="2587890"/>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5" name="2 Imagen">
            <a:extLst>
              <a:ext uri="{FF2B5EF4-FFF2-40B4-BE49-F238E27FC236}">
                <a16:creationId xmlns:a16="http://schemas.microsoft.com/office/drawing/2014/main" id="{E4B8E899-C485-62FE-423E-3FE6608E27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3859191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70391A-ED33-1047-9733-294291F31E63}"/>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34BFE221-9508-D0C0-2CF7-22508B6FA383}"/>
              </a:ext>
            </a:extLst>
          </p:cNvPr>
          <p:cNvSpPr>
            <a:spLocks noGrp="1"/>
          </p:cNvSpPr>
          <p:nvPr>
            <p:ph type="body" idx="1"/>
          </p:nvPr>
        </p:nvSpPr>
        <p:spPr>
          <a:xfrm>
            <a:off x="1297500" y="923109"/>
            <a:ext cx="7038900" cy="3555641"/>
          </a:xfrm>
        </p:spPr>
        <p:txBody>
          <a:bodyPr>
            <a:normAutofit/>
          </a:bodyPr>
          <a:lstStyle/>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Le pagamos al almacenero $1.000 de una deuda de $3.000. ¿Qué parte de la deuda pagamos?</a:t>
            </a:r>
          </a:p>
          <a:p>
            <a:pPr marL="0" lvl="0" indent="0">
              <a:lnSpc>
                <a:spcPct val="107000"/>
              </a:lnSpc>
              <a:buClr>
                <a:srgbClr val="F79646"/>
              </a:buClr>
              <a:buSzPts val="1400"/>
              <a:buNone/>
            </a:pP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1/3</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1/5</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spcAft>
                <a:spcPts val="800"/>
              </a:spcAft>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5/6</a:t>
            </a:r>
            <a:endParaRPr lang="es-AR" sz="2000" kern="100" dirty="0">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spcAft>
                <a:spcPts val="800"/>
              </a:spcAft>
              <a:buFont typeface="+mj-lt"/>
              <a:buAutoNum type="alphaUcPeriod"/>
            </a:pPr>
            <a:r>
              <a:rPr lang="es-419" sz="2000" dirty="0">
                <a:effectLst/>
                <a:latin typeface="Lato" panose="020F0502020204030203" pitchFamily="34" charset="0"/>
                <a:ea typeface="Arial" panose="020B0604020202020204" pitchFamily="34" charset="0"/>
                <a:cs typeface="Calibri" panose="020F0502020204030204" pitchFamily="34" charset="0"/>
              </a:rPr>
              <a:t>1/4</a:t>
            </a:r>
            <a:endParaRPr lang="es-AR" sz="2000" dirty="0"/>
          </a:p>
        </p:txBody>
      </p:sp>
      <p:pic>
        <p:nvPicPr>
          <p:cNvPr id="4" name="2 Imagen">
            <a:extLst>
              <a:ext uri="{FF2B5EF4-FFF2-40B4-BE49-F238E27FC236}">
                <a16:creationId xmlns:a16="http://schemas.microsoft.com/office/drawing/2014/main" id="{1A94B930-73AB-225F-D0D3-C7DA4E49A8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76211671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9F74B5-4D90-E95D-A194-B153E366E956}"/>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22D20A5B-1FBB-51AF-9CCC-F0507E70D022}"/>
              </a:ext>
            </a:extLst>
          </p:cNvPr>
          <p:cNvSpPr>
            <a:spLocks noGrp="1"/>
          </p:cNvSpPr>
          <p:nvPr>
            <p:ph type="body" idx="1"/>
          </p:nvPr>
        </p:nvSpPr>
        <p:spPr/>
        <p:txBody>
          <a:bodyPr/>
          <a:lstStyle/>
          <a:p>
            <a:pPr marL="146050" indent="0">
              <a:buNone/>
            </a:pPr>
            <a:r>
              <a:rPr lang="es-AR" sz="2000" kern="100" dirty="0">
                <a:effectLst/>
                <a:latin typeface="Lato" panose="020F0502020204030203" pitchFamily="34" charset="0"/>
                <a:ea typeface="Aptos" panose="020B0004020202020204" pitchFamily="34" charset="0"/>
                <a:cs typeface="Open Sans" panose="020B0606030504020204" pitchFamily="34" charset="0"/>
              </a:rPr>
              <a:t>La tercera parte de $ 3.000 son $ 1.000, o sea que lo que pagamos ($1.000), es un tercio (1/3) del total de la deuda ($3.000).</a:t>
            </a:r>
            <a:endParaRPr lang="es-AR" sz="2000" kern="100" dirty="0">
              <a:effectLst/>
              <a:latin typeface="Aptos" panose="020B0004020202020204" pitchFamily="34" charset="0"/>
              <a:ea typeface="Aptos" panose="020B0004020202020204" pitchFamily="34" charset="0"/>
              <a:cs typeface="Times New Roman" panose="02020603050405020304" pitchFamily="18" charset="0"/>
            </a:endParaRPr>
          </a:p>
          <a:p>
            <a:pPr marL="146050" indent="0">
              <a:buNone/>
            </a:pPr>
            <a:endParaRPr lang="es-AR" dirty="0"/>
          </a:p>
        </p:txBody>
      </p:sp>
      <p:pic>
        <p:nvPicPr>
          <p:cNvPr id="4" name="2 Imagen">
            <a:extLst>
              <a:ext uri="{FF2B5EF4-FFF2-40B4-BE49-F238E27FC236}">
                <a16:creationId xmlns:a16="http://schemas.microsoft.com/office/drawing/2014/main" id="{7B53EC1C-AD8A-2D0D-1A15-355DD658E8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991731362"/>
      </p:ext>
    </p:extLst>
  </p:cSld>
  <p:clrMapOvr>
    <a:overrideClrMapping bg1="lt1" tx1="dk1" bg2="dk2" tx2="lt2" accent1="accent1" accent2="accent2" accent3="accent3" accent4="accent4" accent5="accent5" accent6="accent6" hlink="hlink" folHlink="folHlink"/>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8A6D8F-4A36-07CC-118C-70AD7086220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53508D5-0EE3-675F-83D2-A54F20F6F566}"/>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B93A1398-E8CB-60DE-00B4-2C385A1BC2CB}"/>
              </a:ext>
            </a:extLst>
          </p:cNvPr>
          <p:cNvSpPr>
            <a:spLocks noGrp="1"/>
          </p:cNvSpPr>
          <p:nvPr>
            <p:ph type="body" idx="1"/>
          </p:nvPr>
        </p:nvSpPr>
        <p:spPr>
          <a:xfrm>
            <a:off x="1297500" y="923109"/>
            <a:ext cx="7038900" cy="3555641"/>
          </a:xfrm>
        </p:spPr>
        <p:txBody>
          <a:bodyPr>
            <a:normAutofit/>
          </a:bodyPr>
          <a:lstStyle/>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Le pagamos al almacenero $1.000 de una deuda de $3.000. ¿Qué parte de la deuda pagamos?</a:t>
            </a:r>
          </a:p>
          <a:p>
            <a:pPr marL="0" lvl="0" indent="0">
              <a:lnSpc>
                <a:spcPct val="107000"/>
              </a:lnSpc>
              <a:buClr>
                <a:srgbClr val="F79646"/>
              </a:buClr>
              <a:buSzPts val="1400"/>
              <a:buNone/>
            </a:pP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1/3</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1/5</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spcAft>
                <a:spcPts val="800"/>
              </a:spcAft>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5/6</a:t>
            </a:r>
            <a:endParaRPr lang="es-AR" sz="2000" kern="100" dirty="0">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spcAft>
                <a:spcPts val="800"/>
              </a:spcAft>
              <a:buFont typeface="+mj-lt"/>
              <a:buAutoNum type="alphaUcPeriod"/>
            </a:pPr>
            <a:r>
              <a:rPr lang="es-419" sz="2000" dirty="0">
                <a:effectLst/>
                <a:latin typeface="Lato" panose="020F0502020204030203" pitchFamily="34" charset="0"/>
                <a:ea typeface="Arial" panose="020B0604020202020204" pitchFamily="34" charset="0"/>
                <a:cs typeface="Calibri" panose="020F0502020204030204" pitchFamily="34" charset="0"/>
              </a:rPr>
              <a:t>1/4</a:t>
            </a:r>
            <a:endParaRPr lang="es-AR" sz="2000" dirty="0"/>
          </a:p>
        </p:txBody>
      </p:sp>
      <p:sp>
        <p:nvSpPr>
          <p:cNvPr id="4" name="3 Rectángulo redondeado">
            <a:extLst>
              <a:ext uri="{FF2B5EF4-FFF2-40B4-BE49-F238E27FC236}">
                <a16:creationId xmlns:a16="http://schemas.microsoft.com/office/drawing/2014/main" id="{D5432D90-F48B-3FC1-F7E9-1E1CF37FE81E}"/>
              </a:ext>
            </a:extLst>
          </p:cNvPr>
          <p:cNvSpPr/>
          <p:nvPr/>
        </p:nvSpPr>
        <p:spPr>
          <a:xfrm>
            <a:off x="764057" y="1934745"/>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5" name="2 Imagen">
            <a:extLst>
              <a:ext uri="{FF2B5EF4-FFF2-40B4-BE49-F238E27FC236}">
                <a16:creationId xmlns:a16="http://schemas.microsoft.com/office/drawing/2014/main" id="{858B6D18-5D28-52A7-AA6E-36F2380821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172505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p:cNvSpPr>
            <a:spLocks noGrp="1"/>
          </p:cNvSpPr>
          <p:nvPr>
            <p:ph type="body" idx="1"/>
          </p:nvPr>
        </p:nvSpPr>
        <p:spPr>
          <a:xfrm>
            <a:off x="1238777" y="880073"/>
            <a:ext cx="7038900" cy="3900681"/>
          </a:xfrm>
        </p:spPr>
        <p:txBody>
          <a:bodyPr>
            <a:normAutofit/>
          </a:bodyPr>
          <a:lstStyle/>
          <a:p>
            <a:pPr marL="0" lvl="0" indent="0">
              <a:lnSpc>
                <a:spcPct val="107000"/>
              </a:lnSpc>
              <a:spcAft>
                <a:spcPts val="800"/>
              </a:spcAft>
              <a:buClr>
                <a:srgbClr val="F79646"/>
              </a:buClr>
              <a:buSzPts val="1400"/>
              <a:buNone/>
            </a:pPr>
            <a:r>
              <a:rPr lang="es-AR" sz="2000" b="1" i="1" kern="100" dirty="0">
                <a:effectLst/>
                <a:latin typeface="Lato" panose="020F0502020204030203" pitchFamily="34" charset="0"/>
                <a:ea typeface="Lato" panose="020F0502020204030203" pitchFamily="34" charset="0"/>
                <a:cs typeface="Lato" panose="020F0502020204030203" pitchFamily="34" charset="0"/>
              </a:rPr>
              <a:t>De un fondo depositado se retiran $342 y quedan $528 ¿Cuánto dinero había antes del retiro?</a:t>
            </a:r>
          </a:p>
          <a:p>
            <a:pPr marL="342900" lvl="0" indent="-342900">
              <a:lnSpc>
                <a:spcPct val="107000"/>
              </a:lnSpc>
              <a:spcAft>
                <a:spcPts val="800"/>
              </a:spcAft>
              <a:buClr>
                <a:srgbClr val="F79646"/>
              </a:buClr>
              <a:buSzPts val="1400"/>
              <a:buFont typeface="Open Sans" panose="020B0606030504020204" pitchFamily="34" charset="0"/>
              <a:buAutoNum type="arabicParenR"/>
            </a:pPr>
            <a:endParaRPr lang="es-AR" sz="2000" b="1" i="1" kern="100" dirty="0">
              <a:latin typeface="Lato" panose="020F0502020204030203" pitchFamily="34" charset="0"/>
              <a:ea typeface="Lato" panose="020F0502020204030203" pitchFamily="34" charset="0"/>
              <a:cs typeface="Lato" panose="020F0502020204030203" pitchFamily="34" charset="0"/>
            </a:endParaRPr>
          </a:p>
          <a:p>
            <a:pPr marL="0" lvl="0" indent="0">
              <a:lnSpc>
                <a:spcPct val="107000"/>
              </a:lnSpc>
              <a:spcAft>
                <a:spcPts val="800"/>
              </a:spcAft>
              <a:buClr>
                <a:srgbClr val="F79646"/>
              </a:buClr>
              <a:buSzPts val="1400"/>
              <a:buNone/>
            </a:pPr>
            <a:endParaRPr lang="es-AR" sz="2000" kern="100"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000" i="1" u="none" strike="noStrike" dirty="0">
                <a:effectLst/>
                <a:latin typeface="Lato" panose="020F0502020204030203" pitchFamily="34" charset="0"/>
                <a:ea typeface="Lato" panose="020F0502020204030203" pitchFamily="34" charset="0"/>
                <a:cs typeface="Lato" panose="020F0502020204030203" pitchFamily="34" charset="0"/>
              </a:rPr>
              <a:t>$870</a:t>
            </a:r>
            <a:endParaRPr lang="es-AR" sz="2000" u="none" strike="noStrike"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000" i="1" u="none" strike="noStrike" dirty="0">
                <a:effectLst/>
                <a:latin typeface="Lato" panose="020F0502020204030203" pitchFamily="34" charset="0"/>
                <a:ea typeface="Lato" panose="020F0502020204030203" pitchFamily="34" charset="0"/>
                <a:cs typeface="Lato" panose="020F0502020204030203" pitchFamily="34" charset="0"/>
              </a:rPr>
              <a:t>$186</a:t>
            </a:r>
            <a:endParaRPr lang="es-AR" sz="2000" u="none" strike="noStrike"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2000" i="1" u="none" strike="noStrike" dirty="0">
                <a:effectLst/>
                <a:latin typeface="Lato" panose="020F0502020204030203" pitchFamily="34" charset="0"/>
                <a:ea typeface="Lato" panose="020F0502020204030203" pitchFamily="34" charset="0"/>
                <a:cs typeface="Lato" panose="020F0502020204030203" pitchFamily="34" charset="0"/>
              </a:rPr>
              <a:t>$860</a:t>
            </a:r>
          </a:p>
          <a:p>
            <a:pPr marL="342900" lvl="0" indent="-342900">
              <a:lnSpc>
                <a:spcPct val="115000"/>
              </a:lnSpc>
              <a:buFont typeface="+mj-lt"/>
              <a:buAutoNum type="alphaUcPeriod"/>
            </a:pPr>
            <a:r>
              <a:rPr lang="es-419" sz="2000" i="1" dirty="0">
                <a:latin typeface="Lato" panose="020F0502020204030203" pitchFamily="34" charset="0"/>
                <a:ea typeface="Lato" panose="020F0502020204030203" pitchFamily="34" charset="0"/>
                <a:cs typeface="Lato" panose="020F0502020204030203" pitchFamily="34" charset="0"/>
              </a:rPr>
              <a:t>$1,960</a:t>
            </a:r>
            <a:endParaRPr lang="es-419" sz="2000" i="1" u="none" strike="noStrike"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endParaRPr lang="es-AR" sz="1800" u="none" strike="noStrike" dirty="0">
              <a:effectLst/>
              <a:latin typeface="Lato" panose="020F0502020204030203" pitchFamily="34" charset="0"/>
              <a:ea typeface="Lato" panose="020F0502020204030203" pitchFamily="34" charset="0"/>
              <a:cs typeface="Lato" panose="020F0502020204030203" pitchFamily="34" charset="0"/>
            </a:endParaRPr>
          </a:p>
          <a:p>
            <a:endParaRPr lang="es-AR"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36951820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D78DC0-3915-1E22-9717-CA6E575C96AC}"/>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3C7AD6C8-18BD-637F-B10C-C18C9E7CE35D}"/>
              </a:ext>
            </a:extLst>
          </p:cNvPr>
          <p:cNvSpPr>
            <a:spLocks noGrp="1"/>
          </p:cNvSpPr>
          <p:nvPr>
            <p:ph type="body" idx="1"/>
          </p:nvPr>
        </p:nvSpPr>
        <p:spPr>
          <a:xfrm>
            <a:off x="1297500" y="952043"/>
            <a:ext cx="7038900" cy="3229538"/>
          </a:xfrm>
        </p:spPr>
        <p:txBody>
          <a:bodyPr>
            <a:normAutofit/>
          </a:bodyPr>
          <a:lstStyle/>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Para realizar un experimento, la temperatura del agua se redujo de</a:t>
            </a:r>
            <a:r>
              <a:rPr lang="es-US" sz="2000" kern="100" dirty="0">
                <a:latin typeface="Cambria" panose="02040503050406030204" pitchFamily="18" charset="0"/>
                <a:ea typeface="Cambria" panose="02040503050406030204" pitchFamily="18" charset="0"/>
                <a:cs typeface="Times New Roman" panose="02020603050405020304" pitchFamily="18" charset="0"/>
              </a:rPr>
              <a:t> </a:t>
            </a:r>
            <a:r>
              <a:rPr lang="es-AR" sz="2000" b="1" kern="100" dirty="0">
                <a:effectLst/>
                <a:latin typeface="Lato" panose="020F0502020204030203" pitchFamily="34" charset="0"/>
                <a:ea typeface="Cambria" panose="02040503050406030204" pitchFamily="18" charset="0"/>
                <a:cs typeface="Calibri" panose="020F0502020204030204" pitchFamily="34" charset="0"/>
              </a:rPr>
              <a:t>18° C a 5° C, ¿cuántos grados disminuyó la temperatura?</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146050" indent="0">
              <a:lnSpc>
                <a:spcPct val="107000"/>
              </a:lnSpc>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 </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742950" lvl="1" indent="-28575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40 </a:t>
            </a:r>
            <a:r>
              <a:rPr lang="es-AR" sz="2000" kern="100" dirty="0" err="1">
                <a:effectLst/>
                <a:latin typeface="Lato" panose="020F0502020204030203" pitchFamily="34" charset="0"/>
                <a:ea typeface="Cambria" panose="02040503050406030204" pitchFamily="18" charset="0"/>
                <a:cs typeface="Calibri" panose="020F0502020204030204" pitchFamily="34" charset="0"/>
              </a:rPr>
              <a:t>ºC</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742950" lvl="1" indent="-28575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18 </a:t>
            </a:r>
            <a:r>
              <a:rPr lang="es-AR" sz="2000" kern="100" dirty="0" err="1">
                <a:effectLst/>
                <a:latin typeface="Lato" panose="020F0502020204030203" pitchFamily="34" charset="0"/>
                <a:ea typeface="Cambria" panose="02040503050406030204" pitchFamily="18" charset="0"/>
                <a:cs typeface="Calibri" panose="020F0502020204030204" pitchFamily="34" charset="0"/>
              </a:rPr>
              <a:t>ºC</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742950" lvl="1" indent="-28575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13 </a:t>
            </a:r>
            <a:r>
              <a:rPr lang="es-AR" sz="2000" kern="100" dirty="0" err="1">
                <a:effectLst/>
                <a:latin typeface="Lato" panose="020F0502020204030203" pitchFamily="34" charset="0"/>
                <a:ea typeface="Cambria" panose="02040503050406030204" pitchFamily="18" charset="0"/>
                <a:cs typeface="Calibri" panose="020F0502020204030204" pitchFamily="34" charset="0"/>
              </a:rPr>
              <a:t>ºC</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742950" lvl="1" indent="-285750">
              <a:lnSpc>
                <a:spcPct val="107000"/>
              </a:lnSpc>
              <a:spcAft>
                <a:spcPts val="800"/>
              </a:spcAft>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23 </a:t>
            </a:r>
            <a:r>
              <a:rPr lang="es-AR" sz="2000" kern="100" dirty="0" err="1">
                <a:effectLst/>
                <a:latin typeface="Lato" panose="020F0502020204030203" pitchFamily="34" charset="0"/>
                <a:ea typeface="Cambria" panose="02040503050406030204" pitchFamily="18" charset="0"/>
                <a:cs typeface="Calibri" panose="020F0502020204030204" pitchFamily="34" charset="0"/>
              </a:rPr>
              <a:t>ºC</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146050" indent="0">
              <a:buNone/>
            </a:pPr>
            <a:endParaRPr lang="es-AR" dirty="0"/>
          </a:p>
        </p:txBody>
      </p:sp>
      <p:pic>
        <p:nvPicPr>
          <p:cNvPr id="4" name="2 Imagen">
            <a:extLst>
              <a:ext uri="{FF2B5EF4-FFF2-40B4-BE49-F238E27FC236}">
                <a16:creationId xmlns:a16="http://schemas.microsoft.com/office/drawing/2014/main" id="{E75A8F85-B596-375E-E059-66B42A8469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92249844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F801EC-1ECE-D0DB-6D5E-BAA725584610}"/>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796E56BD-515A-FCD8-7EB2-C318D50852C5}"/>
              </a:ext>
            </a:extLst>
          </p:cNvPr>
          <p:cNvSpPr>
            <a:spLocks noGrp="1"/>
          </p:cNvSpPr>
          <p:nvPr>
            <p:ph type="body" idx="1"/>
          </p:nvPr>
        </p:nvSpPr>
        <p:spPr>
          <a:xfrm>
            <a:off x="1297500" y="2380051"/>
            <a:ext cx="7038900" cy="2911200"/>
          </a:xfrm>
        </p:spPr>
        <p:txBody>
          <a:bodyPr/>
          <a:lstStyle/>
          <a:p>
            <a:pPr marL="146050" indent="0">
              <a:buNone/>
            </a:pPr>
            <a:r>
              <a:rPr lang="es-AR" sz="2000" kern="100" dirty="0">
                <a:effectLst/>
                <a:latin typeface="Lato" panose="020F0502020204030203" pitchFamily="34" charset="0"/>
                <a:ea typeface="Aptos" panose="020B0004020202020204" pitchFamily="34" charset="0"/>
                <a:cs typeface="Open Sans" panose="020B0606030504020204" pitchFamily="34" charset="0"/>
              </a:rPr>
              <a:t>La diferencia entre 18 </a:t>
            </a:r>
            <a:r>
              <a:rPr lang="es-AR" sz="2000" kern="100" dirty="0" err="1">
                <a:effectLst/>
                <a:latin typeface="Lato" panose="020F0502020204030203" pitchFamily="34" charset="0"/>
                <a:ea typeface="Aptos" panose="020B0004020202020204" pitchFamily="34" charset="0"/>
                <a:cs typeface="Open Sans" panose="020B0606030504020204" pitchFamily="34" charset="0"/>
              </a:rPr>
              <a:t>ºC</a:t>
            </a:r>
            <a:r>
              <a:rPr lang="es-AR" sz="2000" kern="100" dirty="0">
                <a:effectLst/>
                <a:latin typeface="Lato" panose="020F0502020204030203" pitchFamily="34" charset="0"/>
                <a:ea typeface="Aptos" panose="020B0004020202020204" pitchFamily="34" charset="0"/>
                <a:cs typeface="Open Sans" panose="020B0606030504020204" pitchFamily="34" charset="0"/>
              </a:rPr>
              <a:t> y 5 </a:t>
            </a:r>
            <a:r>
              <a:rPr lang="es-AR" sz="2000" kern="100" dirty="0" err="1">
                <a:effectLst/>
                <a:latin typeface="Lato" panose="020F0502020204030203" pitchFamily="34" charset="0"/>
                <a:ea typeface="Aptos" panose="020B0004020202020204" pitchFamily="34" charset="0"/>
                <a:cs typeface="Open Sans" panose="020B0606030504020204" pitchFamily="34" charset="0"/>
              </a:rPr>
              <a:t>ºC</a:t>
            </a:r>
            <a:r>
              <a:rPr lang="es-AR" sz="2000" kern="100" dirty="0">
                <a:effectLst/>
                <a:latin typeface="Lato" panose="020F0502020204030203" pitchFamily="34" charset="0"/>
                <a:ea typeface="Aptos" panose="020B0004020202020204" pitchFamily="34" charset="0"/>
                <a:cs typeface="Open Sans" panose="020B0606030504020204" pitchFamily="34" charset="0"/>
              </a:rPr>
              <a:t> es 13 </a:t>
            </a:r>
            <a:r>
              <a:rPr lang="es-AR" sz="2000" kern="100" dirty="0" err="1">
                <a:effectLst/>
                <a:latin typeface="Lato" panose="020F0502020204030203" pitchFamily="34" charset="0"/>
                <a:ea typeface="Aptos" panose="020B0004020202020204" pitchFamily="34" charset="0"/>
                <a:cs typeface="Open Sans" panose="020B0606030504020204" pitchFamily="34" charset="0"/>
              </a:rPr>
              <a:t>ºC</a:t>
            </a:r>
            <a:r>
              <a:rPr lang="es-AR" sz="2000" kern="100" dirty="0">
                <a:effectLst/>
                <a:latin typeface="Lato" panose="020F0502020204030203" pitchFamily="34" charset="0"/>
                <a:ea typeface="Aptos" panose="020B0004020202020204" pitchFamily="34" charset="0"/>
                <a:cs typeface="Open Sans" panose="020B0606030504020204" pitchFamily="34" charset="0"/>
              </a:rPr>
              <a:t>. 18-5=13 </a:t>
            </a:r>
            <a:endParaRPr lang="es-AR" sz="2000" kern="100" dirty="0">
              <a:effectLst/>
              <a:latin typeface="Aptos" panose="020B0004020202020204" pitchFamily="34" charset="0"/>
              <a:ea typeface="Aptos" panose="020B0004020202020204" pitchFamily="34" charset="0"/>
              <a:cs typeface="Times New Roman" panose="02020603050405020304" pitchFamily="18" charset="0"/>
            </a:endParaRPr>
          </a:p>
          <a:p>
            <a:pPr marL="146050" indent="0">
              <a:buNone/>
            </a:pPr>
            <a:endParaRPr lang="es-AR" dirty="0"/>
          </a:p>
        </p:txBody>
      </p:sp>
      <p:pic>
        <p:nvPicPr>
          <p:cNvPr id="4" name="2 Imagen">
            <a:extLst>
              <a:ext uri="{FF2B5EF4-FFF2-40B4-BE49-F238E27FC236}">
                <a16:creationId xmlns:a16="http://schemas.microsoft.com/office/drawing/2014/main" id="{980A1C7C-47C0-9244-A93C-97C5E777D83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3894524042"/>
      </p:ext>
    </p:extLst>
  </p:cSld>
  <p:clrMapOvr>
    <a:overrideClrMapping bg1="lt1" tx1="dk1" bg2="dk2" tx2="lt2" accent1="accent1" accent2="accent2" accent3="accent3" accent4="accent4" accent5="accent5" accent6="accent6" hlink="hlink" folHlink="folHlink"/>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9CEE96-23B3-9BBE-3C4C-50D4C1A02F18}"/>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DF8F3CE-14C0-AD84-DCBC-801C641E474C}"/>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FEAF4E3D-21E4-4D05-8C4B-F7350F9680CE}"/>
              </a:ext>
            </a:extLst>
          </p:cNvPr>
          <p:cNvSpPr>
            <a:spLocks noGrp="1"/>
          </p:cNvSpPr>
          <p:nvPr>
            <p:ph type="body" idx="1"/>
          </p:nvPr>
        </p:nvSpPr>
        <p:spPr>
          <a:xfrm>
            <a:off x="1297500" y="924451"/>
            <a:ext cx="7038900" cy="3229538"/>
          </a:xfrm>
        </p:spPr>
        <p:txBody>
          <a:bodyPr>
            <a:normAutofit/>
          </a:bodyPr>
          <a:lstStyle/>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Para realizar un experimento, la temperatura del agua se redujo de</a:t>
            </a:r>
            <a:r>
              <a:rPr lang="es-US" sz="2000" kern="100" dirty="0">
                <a:latin typeface="Cambria" panose="02040503050406030204" pitchFamily="18" charset="0"/>
                <a:ea typeface="Cambria" panose="02040503050406030204" pitchFamily="18" charset="0"/>
                <a:cs typeface="Times New Roman" panose="02020603050405020304" pitchFamily="18" charset="0"/>
              </a:rPr>
              <a:t> </a:t>
            </a:r>
            <a:r>
              <a:rPr lang="es-AR" sz="2000" b="1" kern="100" dirty="0">
                <a:effectLst/>
                <a:latin typeface="Lato" panose="020F0502020204030203" pitchFamily="34" charset="0"/>
                <a:ea typeface="Cambria" panose="02040503050406030204" pitchFamily="18" charset="0"/>
                <a:cs typeface="Calibri" panose="020F0502020204030204" pitchFamily="34" charset="0"/>
              </a:rPr>
              <a:t>18° C a 5° C, ¿cuántos grados disminuyó la temperatura?</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457200">
              <a:lnSpc>
                <a:spcPct val="107000"/>
              </a:lnSpc>
            </a:pP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742950" lvl="1" indent="-28575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40 </a:t>
            </a:r>
            <a:r>
              <a:rPr lang="es-AR" sz="2000" kern="100" dirty="0" err="1">
                <a:effectLst/>
                <a:latin typeface="Lato" panose="020F0502020204030203" pitchFamily="34" charset="0"/>
                <a:ea typeface="Cambria" panose="02040503050406030204" pitchFamily="18" charset="0"/>
                <a:cs typeface="Calibri" panose="020F0502020204030204" pitchFamily="34" charset="0"/>
              </a:rPr>
              <a:t>ºC</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742950" lvl="1" indent="-28575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18 </a:t>
            </a:r>
            <a:r>
              <a:rPr lang="es-AR" sz="2000" kern="100" dirty="0" err="1">
                <a:effectLst/>
                <a:latin typeface="Lato" panose="020F0502020204030203" pitchFamily="34" charset="0"/>
                <a:ea typeface="Cambria" panose="02040503050406030204" pitchFamily="18" charset="0"/>
                <a:cs typeface="Calibri" panose="020F0502020204030204" pitchFamily="34" charset="0"/>
              </a:rPr>
              <a:t>ºC</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742950" lvl="1" indent="-28575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13 </a:t>
            </a:r>
            <a:r>
              <a:rPr lang="es-AR" sz="2000" kern="100" dirty="0" err="1">
                <a:effectLst/>
                <a:latin typeface="Lato" panose="020F0502020204030203" pitchFamily="34" charset="0"/>
                <a:ea typeface="Cambria" panose="02040503050406030204" pitchFamily="18" charset="0"/>
                <a:cs typeface="Calibri" panose="020F0502020204030204" pitchFamily="34" charset="0"/>
              </a:rPr>
              <a:t>ºC</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742950" lvl="1" indent="-285750">
              <a:lnSpc>
                <a:spcPct val="107000"/>
              </a:lnSpc>
              <a:spcAft>
                <a:spcPts val="800"/>
              </a:spcAft>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23 </a:t>
            </a:r>
            <a:r>
              <a:rPr lang="es-AR" sz="2000" kern="100" dirty="0" err="1">
                <a:effectLst/>
                <a:latin typeface="Lato" panose="020F0502020204030203" pitchFamily="34" charset="0"/>
                <a:ea typeface="Cambria" panose="02040503050406030204" pitchFamily="18" charset="0"/>
                <a:cs typeface="Calibri" panose="020F0502020204030204" pitchFamily="34" charset="0"/>
              </a:rPr>
              <a:t>ºC</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146050" indent="0">
              <a:buNone/>
            </a:pPr>
            <a:endParaRPr lang="es-AR" dirty="0"/>
          </a:p>
        </p:txBody>
      </p:sp>
      <p:sp>
        <p:nvSpPr>
          <p:cNvPr id="4" name="3 Rectángulo redondeado">
            <a:extLst>
              <a:ext uri="{FF2B5EF4-FFF2-40B4-BE49-F238E27FC236}">
                <a16:creationId xmlns:a16="http://schemas.microsoft.com/office/drawing/2014/main" id="{000FBA2B-5B9E-012B-E317-5E8B2A7CB09C}"/>
              </a:ext>
            </a:extLst>
          </p:cNvPr>
          <p:cNvSpPr/>
          <p:nvPr/>
        </p:nvSpPr>
        <p:spPr>
          <a:xfrm>
            <a:off x="764057" y="2936239"/>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5" name="2 Imagen">
            <a:extLst>
              <a:ext uri="{FF2B5EF4-FFF2-40B4-BE49-F238E27FC236}">
                <a16:creationId xmlns:a16="http://schemas.microsoft.com/office/drawing/2014/main" id="{C765B69E-1972-1D58-4E2A-766A6B678C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1668109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11C362-D2F8-5312-8DA0-EB96F13634BF}"/>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A02730D5-1390-47D8-9863-A2BC417FCD7F}"/>
              </a:ext>
            </a:extLst>
          </p:cNvPr>
          <p:cNvSpPr>
            <a:spLocks noGrp="1"/>
          </p:cNvSpPr>
          <p:nvPr>
            <p:ph type="body" idx="1"/>
          </p:nvPr>
        </p:nvSpPr>
        <p:spPr>
          <a:xfrm>
            <a:off x="1297500" y="914400"/>
            <a:ext cx="7038900" cy="3564350"/>
          </a:xfrm>
        </p:spPr>
        <p:txBody>
          <a:bodyPr/>
          <a:lstStyle/>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Si se suma 5 al doble de un número cualquiera, se obtiene 7. ¿Cuál es dicho número cualquiera?</a:t>
            </a:r>
            <a:endParaRPr lang="es-AR" sz="2000" b="1" kern="100" dirty="0">
              <a:latin typeface="Cambria" panose="02040503050406030204" pitchFamily="18" charset="0"/>
              <a:ea typeface="Cambria" panose="02040503050406030204" pitchFamily="18" charset="0"/>
              <a:cs typeface="Times New Roman" panose="02020603050405020304" pitchFamily="18" charset="0"/>
            </a:endParaRPr>
          </a:p>
          <a:p>
            <a:pPr marL="0" lvl="0" indent="0">
              <a:lnSpc>
                <a:spcPct val="107000"/>
              </a:lnSpc>
              <a:buClr>
                <a:srgbClr val="F79646"/>
              </a:buClr>
              <a:buSzPts val="1400"/>
              <a:buNone/>
            </a:pPr>
            <a:r>
              <a:rPr lang="es-AR" sz="2000" kern="100" dirty="0">
                <a:effectLst/>
                <a:latin typeface="Lato" panose="020F0502020204030203" pitchFamily="34" charset="0"/>
                <a:ea typeface="Cambria" panose="02040503050406030204" pitchFamily="18" charset="0"/>
                <a:cs typeface="Calibri" panose="020F0502020204030204" pitchFamily="34" charset="0"/>
              </a:rPr>
              <a:t> </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7</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14</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5</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spcAft>
                <a:spcPts val="800"/>
              </a:spcAft>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146050" indent="0">
              <a:buNone/>
            </a:pPr>
            <a:endParaRPr lang="es-AR" dirty="0"/>
          </a:p>
        </p:txBody>
      </p:sp>
      <p:pic>
        <p:nvPicPr>
          <p:cNvPr id="4" name="2 Imagen">
            <a:extLst>
              <a:ext uri="{FF2B5EF4-FFF2-40B4-BE49-F238E27FC236}">
                <a16:creationId xmlns:a16="http://schemas.microsoft.com/office/drawing/2014/main" id="{05B9B416-9FB0-54C8-2F92-8FE56BD219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44248159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8CD084-2650-757D-282C-0B8AAAF583A4}"/>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7B1E533C-421E-7F8D-BCD2-28C0E1CE8351}"/>
              </a:ext>
            </a:extLst>
          </p:cNvPr>
          <p:cNvSpPr>
            <a:spLocks noGrp="1"/>
          </p:cNvSpPr>
          <p:nvPr>
            <p:ph type="body" idx="1"/>
          </p:nvPr>
        </p:nvSpPr>
        <p:spPr/>
        <p:txBody>
          <a:bodyPr/>
          <a:lstStyle/>
          <a:p>
            <a:pPr marL="146050" indent="0">
              <a:lnSpc>
                <a:spcPct val="107000"/>
              </a:lnSpc>
              <a:spcAft>
                <a:spcPts val="800"/>
              </a:spcAft>
              <a:buNone/>
              <a:tabLst>
                <a:tab pos="1170305" algn="l"/>
              </a:tabLst>
            </a:pPr>
            <a:r>
              <a:rPr lang="es-AR" sz="2000" kern="100" dirty="0">
                <a:effectLst/>
                <a:latin typeface="Lato" panose="020F0502020204030203" pitchFamily="34" charset="0"/>
                <a:ea typeface="Aptos" panose="020B0004020202020204" pitchFamily="34" charset="0"/>
                <a:cs typeface="Open Sans" panose="020B0606030504020204" pitchFamily="34" charset="0"/>
              </a:rPr>
              <a:t>2 veces un número cualquiera (x) + 5 = 7- O sea que: si al resultado 7 , le resto 5, me va a dar como resultado el doble de x. El doble de*x* =7-5.</a:t>
            </a:r>
            <a:endParaRPr lang="es-AR" sz="2000" kern="100" dirty="0">
              <a:effectLst/>
              <a:latin typeface="Aptos" panose="020B0004020202020204" pitchFamily="34" charset="0"/>
              <a:ea typeface="Aptos" panose="020B0004020202020204" pitchFamily="34" charset="0"/>
              <a:cs typeface="Times New Roman" panose="02020603050405020304" pitchFamily="18" charset="0"/>
            </a:endParaRPr>
          </a:p>
          <a:p>
            <a:pPr marL="146050" indent="0">
              <a:lnSpc>
                <a:spcPct val="107000"/>
              </a:lnSpc>
              <a:spcAft>
                <a:spcPts val="800"/>
              </a:spcAft>
              <a:buNone/>
              <a:tabLst>
                <a:tab pos="1170305" algn="l"/>
              </a:tabLst>
            </a:pPr>
            <a:r>
              <a:rPr lang="es-AR" sz="2000" kern="100" dirty="0">
                <a:effectLst/>
                <a:latin typeface="Lato" panose="020F0502020204030203" pitchFamily="34" charset="0"/>
                <a:ea typeface="Aptos" panose="020B0004020202020204" pitchFamily="34" charset="0"/>
                <a:cs typeface="Open Sans" panose="020B0606030504020204" pitchFamily="34" charset="0"/>
              </a:rPr>
              <a:t>Entonces 2 es el doble de x. Quiere decir que el número x es 1.</a:t>
            </a:r>
            <a:endParaRPr lang="es-AR" sz="2000" kern="100" dirty="0">
              <a:effectLst/>
              <a:latin typeface="Aptos" panose="020B0004020202020204" pitchFamily="34" charset="0"/>
              <a:ea typeface="Aptos" panose="020B0004020202020204" pitchFamily="34" charset="0"/>
              <a:cs typeface="Times New Roman" panose="02020603050405020304" pitchFamily="18" charset="0"/>
            </a:endParaRPr>
          </a:p>
          <a:p>
            <a:pPr marL="146050" indent="0">
              <a:buNone/>
            </a:pPr>
            <a:endParaRPr lang="es-AR" dirty="0"/>
          </a:p>
        </p:txBody>
      </p:sp>
      <p:pic>
        <p:nvPicPr>
          <p:cNvPr id="4" name="2 Imagen">
            <a:extLst>
              <a:ext uri="{FF2B5EF4-FFF2-40B4-BE49-F238E27FC236}">
                <a16:creationId xmlns:a16="http://schemas.microsoft.com/office/drawing/2014/main" id="{E2071B18-C6D9-7B0F-0D03-A3AD9C19B7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1570550410"/>
      </p:ext>
    </p:extLst>
  </p:cSld>
  <p:clrMapOvr>
    <a:overrideClrMapping bg1="lt1" tx1="dk1" bg2="dk2" tx2="lt2" accent1="accent1" accent2="accent2" accent3="accent3" accent4="accent4" accent5="accent5" accent6="accent6" hlink="hlink" folHlink="folHlink"/>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16EE1D-8FA4-EC0A-1310-5B403E403F6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D2FF3CF-A8E4-91F3-EB1B-06B5B17C53E7}"/>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5780DD31-0CD4-77CA-E9A2-8C4EB7A92818}"/>
              </a:ext>
            </a:extLst>
          </p:cNvPr>
          <p:cNvSpPr>
            <a:spLocks noGrp="1"/>
          </p:cNvSpPr>
          <p:nvPr>
            <p:ph type="body" idx="1"/>
          </p:nvPr>
        </p:nvSpPr>
        <p:spPr>
          <a:xfrm>
            <a:off x="1297500" y="914400"/>
            <a:ext cx="7038900" cy="3564350"/>
          </a:xfrm>
        </p:spPr>
        <p:txBody>
          <a:bodyPr/>
          <a:lstStyle/>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Si se suma 5 al doble de un número cualquiera, se obtiene 7. ¿Cuál es dicho número cualquiera?</a:t>
            </a:r>
            <a:endParaRPr lang="es-AR" sz="2000" b="1" kern="100" dirty="0">
              <a:latin typeface="Cambria" panose="02040503050406030204" pitchFamily="18" charset="0"/>
              <a:ea typeface="Cambria" panose="02040503050406030204" pitchFamily="18" charset="0"/>
              <a:cs typeface="Times New Roman" panose="02020603050405020304" pitchFamily="18" charset="0"/>
            </a:endParaRPr>
          </a:p>
          <a:p>
            <a:pPr marL="0" lvl="0" indent="0">
              <a:lnSpc>
                <a:spcPct val="107000"/>
              </a:lnSpc>
              <a:buClr>
                <a:srgbClr val="F79646"/>
              </a:buClr>
              <a:buSzPts val="1400"/>
              <a:buNone/>
            </a:pPr>
            <a:r>
              <a:rPr lang="es-AR" sz="2000" kern="100" dirty="0">
                <a:effectLst/>
                <a:latin typeface="Lato" panose="020F0502020204030203" pitchFamily="34" charset="0"/>
                <a:ea typeface="Cambria" panose="02040503050406030204" pitchFamily="18" charset="0"/>
                <a:cs typeface="Calibri" panose="020F0502020204030204" pitchFamily="34" charset="0"/>
              </a:rPr>
              <a:t> </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7</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14</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5</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spcAft>
                <a:spcPts val="800"/>
              </a:spcAft>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146050" indent="0">
              <a:buNone/>
            </a:pPr>
            <a:endParaRPr lang="es-AR" dirty="0"/>
          </a:p>
        </p:txBody>
      </p:sp>
      <p:sp>
        <p:nvSpPr>
          <p:cNvPr id="4" name="3 Rectángulo redondeado">
            <a:extLst>
              <a:ext uri="{FF2B5EF4-FFF2-40B4-BE49-F238E27FC236}">
                <a16:creationId xmlns:a16="http://schemas.microsoft.com/office/drawing/2014/main" id="{CC6B9905-E131-853B-4B83-DE758CE40F01}"/>
              </a:ext>
            </a:extLst>
          </p:cNvPr>
          <p:cNvSpPr/>
          <p:nvPr/>
        </p:nvSpPr>
        <p:spPr>
          <a:xfrm>
            <a:off x="764057" y="2936239"/>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5" name="2 Imagen">
            <a:extLst>
              <a:ext uri="{FF2B5EF4-FFF2-40B4-BE49-F238E27FC236}">
                <a16:creationId xmlns:a16="http://schemas.microsoft.com/office/drawing/2014/main" id="{0FD2D517-51B7-E21E-E429-7B44D60457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1875213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9427C1F-D053-1158-A5AD-C6F2C9B18617}"/>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A7D4F376-43B8-497F-D45B-A7A5AE3AFF35}"/>
              </a:ext>
            </a:extLst>
          </p:cNvPr>
          <p:cNvSpPr>
            <a:spLocks noGrp="1"/>
          </p:cNvSpPr>
          <p:nvPr>
            <p:ph type="body" idx="1"/>
          </p:nvPr>
        </p:nvSpPr>
        <p:spPr>
          <a:xfrm>
            <a:off x="1297500" y="905691"/>
            <a:ext cx="7038900" cy="3573059"/>
          </a:xfrm>
        </p:spPr>
        <p:txBody>
          <a:bodyPr/>
          <a:lstStyle/>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Para preparar un bizcochuelo podemos mezclar 120 cm3 de leche o 12 cucharadas soperas, ¿cuántos cm3 hay en una cucharada sopera?</a:t>
            </a:r>
            <a:endParaRPr lang="es-AR" sz="2000" b="1" kern="100" dirty="0">
              <a:latin typeface="Cambria" panose="02040503050406030204" pitchFamily="18" charset="0"/>
              <a:ea typeface="Cambria" panose="02040503050406030204" pitchFamily="18" charset="0"/>
              <a:cs typeface="Times New Roman" panose="02020603050405020304" pitchFamily="18" charset="0"/>
            </a:endParaRPr>
          </a:p>
          <a:p>
            <a:pPr marL="0" lvl="0" indent="0">
              <a:lnSpc>
                <a:spcPct val="107000"/>
              </a:lnSpc>
              <a:buClr>
                <a:srgbClr val="F79646"/>
              </a:buClr>
              <a:buSzPts val="1400"/>
              <a:buNone/>
            </a:pPr>
            <a:r>
              <a:rPr lang="es-AR" sz="2000" kern="100" dirty="0">
                <a:effectLst/>
                <a:latin typeface="Lato" panose="020F0502020204030203" pitchFamily="34" charset="0"/>
                <a:ea typeface="Cambria" panose="02040503050406030204" pitchFamily="18" charset="0"/>
                <a:cs typeface="Calibri" panose="020F0502020204030204" pitchFamily="34" charset="0"/>
              </a:rPr>
              <a:t> </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120 cm3</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12 cm3</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10 cm3</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spcAft>
                <a:spcPts val="800"/>
              </a:spcAft>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100 cm3</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146050" indent="0">
              <a:buNone/>
            </a:pPr>
            <a:endParaRPr lang="es-AR" dirty="0"/>
          </a:p>
        </p:txBody>
      </p:sp>
      <p:pic>
        <p:nvPicPr>
          <p:cNvPr id="4" name="2 Imagen">
            <a:extLst>
              <a:ext uri="{FF2B5EF4-FFF2-40B4-BE49-F238E27FC236}">
                <a16:creationId xmlns:a16="http://schemas.microsoft.com/office/drawing/2014/main" id="{E52ED19C-FBB2-7CC5-F83D-DAA47B249F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100663356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076366-0A9E-905C-2565-3B582BF95EC6}"/>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EA6FA0B2-62B1-5D94-836C-4591901D66EA}"/>
              </a:ext>
            </a:extLst>
          </p:cNvPr>
          <p:cNvSpPr>
            <a:spLocks noGrp="1"/>
          </p:cNvSpPr>
          <p:nvPr>
            <p:ph type="body" idx="1"/>
          </p:nvPr>
        </p:nvSpPr>
        <p:spPr/>
        <p:txBody>
          <a:bodyPr/>
          <a:lstStyle/>
          <a:p>
            <a:pPr marL="146050" indent="0">
              <a:buNone/>
            </a:pPr>
            <a:r>
              <a:rPr lang="es-AR" sz="2000" kern="100" dirty="0">
                <a:effectLst/>
                <a:latin typeface="Lato" panose="020F0502020204030203" pitchFamily="34" charset="0"/>
                <a:ea typeface="Aptos" panose="020B0004020202020204" pitchFamily="34" charset="0"/>
                <a:cs typeface="Open Sans" panose="020B0606030504020204" pitchFamily="34" charset="0"/>
              </a:rPr>
              <a:t>Podemos razonar a partir de dividir 120 : 12 = 10, por lo tanto en una cucharada sopera hay 10 cm3 de leche.</a:t>
            </a:r>
            <a:endParaRPr lang="es-AR" sz="2000" kern="100" dirty="0">
              <a:effectLst/>
              <a:latin typeface="Aptos" panose="020B0004020202020204" pitchFamily="34" charset="0"/>
              <a:ea typeface="Aptos" panose="020B0004020202020204" pitchFamily="34" charset="0"/>
              <a:cs typeface="Times New Roman" panose="02020603050405020304" pitchFamily="18" charset="0"/>
            </a:endParaRPr>
          </a:p>
          <a:p>
            <a:pPr marL="146050" indent="0">
              <a:buNone/>
            </a:pPr>
            <a:endParaRPr lang="es-AR" dirty="0"/>
          </a:p>
        </p:txBody>
      </p:sp>
      <p:pic>
        <p:nvPicPr>
          <p:cNvPr id="4" name="2 Imagen">
            <a:extLst>
              <a:ext uri="{FF2B5EF4-FFF2-40B4-BE49-F238E27FC236}">
                <a16:creationId xmlns:a16="http://schemas.microsoft.com/office/drawing/2014/main" id="{76D4932D-650C-50E4-64A0-3E9C059D119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866966387"/>
      </p:ext>
    </p:extLst>
  </p:cSld>
  <p:clrMapOvr>
    <a:overrideClrMapping bg1="lt1" tx1="dk1" bg2="dk2" tx2="lt2" accent1="accent1" accent2="accent2" accent3="accent3" accent4="accent4" accent5="accent5" accent6="accent6" hlink="hlink" folHlink="folHlink"/>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1FD7BC-9CE0-CDC3-1F7F-FE1377C6EA4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2B01FD64-5EE6-57F6-A8AB-CF03087C3DBF}"/>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282C828D-E39F-A63A-7828-8C07F03943D7}"/>
              </a:ext>
            </a:extLst>
          </p:cNvPr>
          <p:cNvSpPr>
            <a:spLocks noGrp="1"/>
          </p:cNvSpPr>
          <p:nvPr>
            <p:ph type="body" idx="1"/>
          </p:nvPr>
        </p:nvSpPr>
        <p:spPr>
          <a:xfrm>
            <a:off x="1297500" y="905691"/>
            <a:ext cx="7038900" cy="3573059"/>
          </a:xfrm>
        </p:spPr>
        <p:txBody>
          <a:bodyPr/>
          <a:lstStyle/>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Para preparar un bizcochuelo podemos mezclar 120 cm3 de leche o 12 cucharadas soperas, ¿cuántos cm3 hay en una cucharada sopera?</a:t>
            </a:r>
            <a:endParaRPr lang="es-AR" sz="2000" b="1" kern="100" dirty="0">
              <a:latin typeface="Cambria" panose="02040503050406030204" pitchFamily="18" charset="0"/>
              <a:ea typeface="Cambria" panose="02040503050406030204" pitchFamily="18" charset="0"/>
              <a:cs typeface="Times New Roman" panose="02020603050405020304" pitchFamily="18" charset="0"/>
            </a:endParaRPr>
          </a:p>
          <a:p>
            <a:pPr marL="0" lvl="0" indent="0">
              <a:lnSpc>
                <a:spcPct val="107000"/>
              </a:lnSpc>
              <a:buClr>
                <a:srgbClr val="F79646"/>
              </a:buClr>
              <a:buSzPts val="1400"/>
              <a:buNone/>
            </a:pPr>
            <a:r>
              <a:rPr lang="es-AR" sz="2000" kern="100" dirty="0">
                <a:effectLst/>
                <a:latin typeface="Lato" panose="020F0502020204030203" pitchFamily="34" charset="0"/>
                <a:ea typeface="Cambria" panose="02040503050406030204" pitchFamily="18" charset="0"/>
                <a:cs typeface="Calibri" panose="020F0502020204030204" pitchFamily="34" charset="0"/>
              </a:rPr>
              <a:t> </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120 cm3</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12 cm3</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10 cm3</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spcAft>
                <a:spcPts val="800"/>
              </a:spcAft>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100 cm3</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146050" indent="0">
              <a:buNone/>
            </a:pPr>
            <a:endParaRPr lang="es-AR" dirty="0"/>
          </a:p>
        </p:txBody>
      </p:sp>
      <p:sp>
        <p:nvSpPr>
          <p:cNvPr id="4" name="3 Rectángulo redondeado">
            <a:extLst>
              <a:ext uri="{FF2B5EF4-FFF2-40B4-BE49-F238E27FC236}">
                <a16:creationId xmlns:a16="http://schemas.microsoft.com/office/drawing/2014/main" id="{8B9B2479-A7F6-266C-4E29-7E8C947621E7}"/>
              </a:ext>
            </a:extLst>
          </p:cNvPr>
          <p:cNvSpPr/>
          <p:nvPr/>
        </p:nvSpPr>
        <p:spPr>
          <a:xfrm>
            <a:off x="764057" y="2883985"/>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5" name="2 Imagen">
            <a:extLst>
              <a:ext uri="{FF2B5EF4-FFF2-40B4-BE49-F238E27FC236}">
                <a16:creationId xmlns:a16="http://schemas.microsoft.com/office/drawing/2014/main" id="{8EDE1A4E-F65A-6212-FA85-772FDAE6AB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134238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3A84CF-6DB9-895A-547E-A276A7846434}"/>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E1665CD3-35D9-CCC5-5677-1623F4CC60C0}"/>
              </a:ext>
            </a:extLst>
          </p:cNvPr>
          <p:cNvSpPr>
            <a:spLocks noGrp="1"/>
          </p:cNvSpPr>
          <p:nvPr>
            <p:ph type="body" idx="1"/>
          </p:nvPr>
        </p:nvSpPr>
        <p:spPr/>
        <p:txBody>
          <a:bodyPr>
            <a:normAutofit/>
          </a:bodyPr>
          <a:lstStyle/>
          <a:p>
            <a:pPr marL="0" lvl="0" indent="0">
              <a:lnSpc>
                <a:spcPct val="107000"/>
              </a:lnSpc>
              <a:buClr>
                <a:srgbClr val="F79646"/>
              </a:buClr>
              <a:buSzPts val="1400"/>
              <a:buNone/>
            </a:pPr>
            <a:r>
              <a:rPr lang="es-AR" sz="1800" b="1" kern="100" dirty="0">
                <a:effectLst/>
                <a:latin typeface="Lato" panose="020F0502020204030203" pitchFamily="34" charset="0"/>
                <a:ea typeface="Cambria" panose="02040503050406030204" pitchFamily="18" charset="0"/>
                <a:cs typeface="Calibri" panose="020F0502020204030204" pitchFamily="34" charset="0"/>
              </a:rPr>
              <a:t>De una tela de 24 m se ha vendido la mitad y luego la tercera parte</a:t>
            </a:r>
            <a:r>
              <a:rPr lang="es-AR" sz="1800" kern="100" dirty="0">
                <a:latin typeface="Cambria" panose="02040503050406030204" pitchFamily="18" charset="0"/>
                <a:ea typeface="Cambria" panose="02040503050406030204" pitchFamily="18" charset="0"/>
                <a:cs typeface="Times New Roman" panose="02020603050405020304" pitchFamily="18" charset="0"/>
              </a:rPr>
              <a:t> </a:t>
            </a:r>
            <a:r>
              <a:rPr lang="es-AR" sz="1800" b="1" kern="100" dirty="0">
                <a:effectLst/>
                <a:latin typeface="Lato" panose="020F0502020204030203" pitchFamily="34" charset="0"/>
                <a:ea typeface="Cambria" panose="02040503050406030204" pitchFamily="18" charset="0"/>
                <a:cs typeface="Calibri" panose="020F0502020204030204" pitchFamily="34" charset="0"/>
              </a:rPr>
              <a:t>del resto</a:t>
            </a:r>
            <a:r>
              <a:rPr lang="es-AR" sz="1800" kern="100" dirty="0">
                <a:latin typeface="Cambria" panose="02040503050406030204" pitchFamily="18" charset="0"/>
                <a:ea typeface="Cambria" panose="02040503050406030204" pitchFamily="18" charset="0"/>
                <a:cs typeface="Times New Roman" panose="02020603050405020304" pitchFamily="18" charset="0"/>
              </a:rPr>
              <a:t>. </a:t>
            </a:r>
            <a:r>
              <a:rPr lang="es-AR" sz="1800" b="1" kern="100" dirty="0">
                <a:effectLst/>
                <a:latin typeface="Lato" panose="020F0502020204030203" pitchFamily="34" charset="0"/>
                <a:ea typeface="Cambria" panose="02040503050406030204" pitchFamily="18" charset="0"/>
                <a:cs typeface="Calibri" panose="020F0502020204030204" pitchFamily="34" charset="0"/>
              </a:rPr>
              <a:t>¿Cuántos metros restan? </a:t>
            </a:r>
            <a:endParaRPr lang="es-AR" sz="1800" kern="100" dirty="0">
              <a:effectLst/>
              <a:latin typeface="Cambria" panose="02040503050406030204" pitchFamily="18" charset="0"/>
              <a:ea typeface="Cambria" panose="02040503050406030204" pitchFamily="18" charset="0"/>
              <a:cs typeface="Times New Roman" panose="02020603050405020304" pitchFamily="18" charset="0"/>
            </a:endParaRPr>
          </a:p>
          <a:p>
            <a:pPr marL="374650" indent="0">
              <a:lnSpc>
                <a:spcPct val="107000"/>
              </a:lnSpc>
              <a:buNone/>
            </a:pPr>
            <a:endParaRPr lang="es-AR" sz="18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1800" kern="100" dirty="0">
                <a:effectLst/>
                <a:latin typeface="Lato" panose="020F0502020204030203" pitchFamily="34" charset="0"/>
                <a:ea typeface="Cambria" panose="02040503050406030204" pitchFamily="18" charset="0"/>
                <a:cs typeface="Calibri" panose="020F0502020204030204" pitchFamily="34" charset="0"/>
              </a:rPr>
              <a:t>12 metros</a:t>
            </a:r>
            <a:endParaRPr lang="es-AR" sz="18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1800" kern="100" dirty="0">
                <a:effectLst/>
                <a:latin typeface="Lato" panose="020F0502020204030203" pitchFamily="34" charset="0"/>
                <a:ea typeface="Cambria" panose="02040503050406030204" pitchFamily="18" charset="0"/>
                <a:cs typeface="Calibri" panose="020F0502020204030204" pitchFamily="34" charset="0"/>
              </a:rPr>
              <a:t>4 metros </a:t>
            </a:r>
            <a:endParaRPr lang="es-AR" sz="18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1800" kern="100" dirty="0">
                <a:effectLst/>
                <a:latin typeface="Lato" panose="020F0502020204030203" pitchFamily="34" charset="0"/>
                <a:ea typeface="Cambria" panose="02040503050406030204" pitchFamily="18" charset="0"/>
                <a:cs typeface="Calibri" panose="020F0502020204030204" pitchFamily="34" charset="0"/>
              </a:rPr>
              <a:t>3 metros</a:t>
            </a:r>
            <a:endParaRPr lang="es-AR" sz="18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spcAft>
                <a:spcPts val="800"/>
              </a:spcAft>
              <a:buFont typeface="+mj-lt"/>
              <a:buAutoNum type="alphaUcPeriod"/>
            </a:pPr>
            <a:r>
              <a:rPr lang="es-AR" sz="1800" kern="100" dirty="0">
                <a:effectLst/>
                <a:latin typeface="Lato" panose="020F0502020204030203" pitchFamily="34" charset="0"/>
                <a:ea typeface="Cambria" panose="02040503050406030204" pitchFamily="18" charset="0"/>
                <a:cs typeface="Calibri" panose="020F0502020204030204" pitchFamily="34" charset="0"/>
              </a:rPr>
              <a:t>24 metros</a:t>
            </a:r>
            <a:endParaRPr lang="es-AR" sz="1800" kern="100" dirty="0">
              <a:effectLst/>
              <a:latin typeface="Cambria" panose="02040503050406030204" pitchFamily="18" charset="0"/>
              <a:ea typeface="Cambria" panose="02040503050406030204" pitchFamily="18" charset="0"/>
              <a:cs typeface="Times New Roman" panose="02020603050405020304" pitchFamily="18" charset="0"/>
            </a:endParaRPr>
          </a:p>
          <a:p>
            <a:pPr marL="146050" indent="0">
              <a:buNone/>
            </a:pPr>
            <a:endParaRPr lang="es-AR" dirty="0"/>
          </a:p>
        </p:txBody>
      </p:sp>
      <p:pic>
        <p:nvPicPr>
          <p:cNvPr id="4" name="2 Imagen">
            <a:extLst>
              <a:ext uri="{FF2B5EF4-FFF2-40B4-BE49-F238E27FC236}">
                <a16:creationId xmlns:a16="http://schemas.microsoft.com/office/drawing/2014/main" id="{28343BA9-9980-653D-17B4-6F9B22DFF1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236892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Shape 151"/>
        <p:cNvGrpSpPr/>
        <p:nvPr/>
      </p:nvGrpSpPr>
      <p:grpSpPr>
        <a:xfrm>
          <a:off x="0" y="0"/>
          <a:ext cx="0" cy="0"/>
          <a:chOff x="0" y="0"/>
          <a:chExt cx="0" cy="0"/>
        </a:xfrm>
      </p:grpSpPr>
      <p:pic>
        <p:nvPicPr>
          <p:cNvPr id="21" name="20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
        <p:nvSpPr>
          <p:cNvPr id="9" name="CuadroTexto 8">
            <a:extLst>
              <a:ext uri="{FF2B5EF4-FFF2-40B4-BE49-F238E27FC236}">
                <a16:creationId xmlns:a16="http://schemas.microsoft.com/office/drawing/2014/main" id="{8BB3EB60-6A7A-0FC7-D7F6-612FDDF6F4B1}"/>
              </a:ext>
            </a:extLst>
          </p:cNvPr>
          <p:cNvSpPr txBox="1"/>
          <p:nvPr/>
        </p:nvSpPr>
        <p:spPr>
          <a:xfrm>
            <a:off x="1445623" y="1149531"/>
            <a:ext cx="6548846" cy="2616101"/>
          </a:xfrm>
          <a:prstGeom prst="rect">
            <a:avLst/>
          </a:prstGeom>
          <a:noFill/>
        </p:spPr>
        <p:txBody>
          <a:bodyPr wrap="square" rtlCol="0">
            <a:spAutoFit/>
          </a:bodyPr>
          <a:lstStyle/>
          <a:p>
            <a:r>
              <a:rPr lang="es-419" sz="2000" dirty="0">
                <a:solidFill>
                  <a:schemeClr val="bg1"/>
                </a:solidFill>
                <a:effectLst/>
                <a:latin typeface="Lato" panose="020F0502020204030203" pitchFamily="34" charset="0"/>
                <a:ea typeface="Lato" panose="020F0502020204030203" pitchFamily="34" charset="0"/>
                <a:cs typeface="Lato" panose="020F0502020204030203" pitchFamily="34" charset="0"/>
              </a:rPr>
              <a:t>Se debe sumar lo que se retiró más lo que todavía sigue depositado,</a:t>
            </a:r>
          </a:p>
          <a:p>
            <a:endParaRPr lang="es-419" sz="2000" dirty="0">
              <a:solidFill>
                <a:schemeClr val="bg1"/>
              </a:solidFill>
              <a:latin typeface="Lato" panose="020F0502020204030203" pitchFamily="34" charset="0"/>
              <a:ea typeface="Lato" panose="020F0502020204030203" pitchFamily="34" charset="0"/>
              <a:cs typeface="Lato" panose="020F0502020204030203" pitchFamily="34" charset="0"/>
            </a:endParaRPr>
          </a:p>
          <a:p>
            <a:endParaRPr lang="es-419" sz="2000" dirty="0">
              <a:solidFill>
                <a:schemeClr val="bg1"/>
              </a:solidFill>
              <a:latin typeface="Lato" panose="020F0502020204030203" pitchFamily="34" charset="0"/>
              <a:ea typeface="Lato" panose="020F0502020204030203" pitchFamily="34" charset="0"/>
              <a:cs typeface="Lato" panose="020F0502020204030203" pitchFamily="34" charset="0"/>
            </a:endParaRPr>
          </a:p>
          <a:p>
            <a:r>
              <a:rPr lang="es-419" sz="2000" dirty="0">
                <a:solidFill>
                  <a:schemeClr val="bg1"/>
                </a:solidFill>
                <a:effectLst/>
                <a:latin typeface="Lato" panose="020F0502020204030203" pitchFamily="34" charset="0"/>
                <a:ea typeface="Lato" panose="020F0502020204030203" pitchFamily="34" charset="0"/>
                <a:cs typeface="Lato" panose="020F0502020204030203" pitchFamily="34" charset="0"/>
              </a:rPr>
              <a:t>		</a:t>
            </a:r>
            <a:r>
              <a:rPr lang="es-AR" sz="2000" b="1" kern="100" dirty="0">
                <a:solidFill>
                  <a:schemeClr val="bg1"/>
                </a:solidFill>
                <a:effectLst/>
                <a:latin typeface="Lato" panose="020F0502020204030203" pitchFamily="34" charset="0"/>
                <a:ea typeface="Lato" panose="020F0502020204030203" pitchFamily="34" charset="0"/>
                <a:cs typeface="Lato" panose="020F0502020204030203" pitchFamily="34" charset="0"/>
              </a:rPr>
              <a:t> $342 + $528 = $870</a:t>
            </a:r>
            <a:endParaRPr lang="es-419" sz="2000" dirty="0">
              <a:solidFill>
                <a:schemeClr val="bg1"/>
              </a:solidFill>
              <a:effectLst/>
              <a:latin typeface="Lato" panose="020F0502020204030203" pitchFamily="34" charset="0"/>
              <a:ea typeface="Lato" panose="020F0502020204030203" pitchFamily="34" charset="0"/>
              <a:cs typeface="Lato" panose="020F0502020204030203" pitchFamily="34" charset="0"/>
            </a:endParaRPr>
          </a:p>
          <a:p>
            <a:endParaRPr lang="es-419" sz="2000" dirty="0">
              <a:solidFill>
                <a:schemeClr val="bg1"/>
              </a:solidFill>
              <a:latin typeface="Lato" panose="020F0502020204030203" pitchFamily="34" charset="0"/>
              <a:ea typeface="Lato" panose="020F0502020204030203" pitchFamily="34" charset="0"/>
              <a:cs typeface="Lato" panose="020F0502020204030203" pitchFamily="34" charset="0"/>
            </a:endParaRPr>
          </a:p>
          <a:p>
            <a:endParaRPr lang="es-419" sz="2000" dirty="0">
              <a:solidFill>
                <a:schemeClr val="bg1"/>
              </a:solidFill>
              <a:latin typeface="Lato" panose="020F0502020204030203" pitchFamily="34" charset="0"/>
              <a:ea typeface="Lato" panose="020F0502020204030203" pitchFamily="34" charset="0"/>
              <a:cs typeface="Lato" panose="020F0502020204030203" pitchFamily="34" charset="0"/>
            </a:endParaRPr>
          </a:p>
          <a:p>
            <a:r>
              <a:rPr lang="es-419" sz="2000" dirty="0">
                <a:solidFill>
                  <a:schemeClr val="bg1"/>
                </a:solidFill>
                <a:latin typeface="Lato" panose="020F0502020204030203" pitchFamily="34" charset="0"/>
                <a:ea typeface="Lato" panose="020F0502020204030203" pitchFamily="34" charset="0"/>
                <a:cs typeface="Lato" panose="020F0502020204030203" pitchFamily="34" charset="0"/>
              </a:rPr>
              <a:t>Teníamos en nuestro fondo </a:t>
            </a:r>
            <a:r>
              <a:rPr lang="es-419" sz="2400" b="1" dirty="0">
                <a:solidFill>
                  <a:schemeClr val="bg1"/>
                </a:solidFill>
                <a:latin typeface="Lato" panose="020F0502020204030203" pitchFamily="34" charset="0"/>
                <a:ea typeface="Lato" panose="020F0502020204030203" pitchFamily="34" charset="0"/>
                <a:cs typeface="Lato" panose="020F0502020204030203" pitchFamily="34" charset="0"/>
              </a:rPr>
              <a:t>$ 870.</a:t>
            </a:r>
          </a:p>
        </p:txBody>
      </p:sp>
      <p:sp>
        <p:nvSpPr>
          <p:cNvPr id="11" name="CuadroTexto 10">
            <a:extLst>
              <a:ext uri="{FF2B5EF4-FFF2-40B4-BE49-F238E27FC236}">
                <a16:creationId xmlns:a16="http://schemas.microsoft.com/office/drawing/2014/main" id="{852CF7D7-9FD6-7CFD-1D9F-162D4AA8C970}"/>
              </a:ext>
            </a:extLst>
          </p:cNvPr>
          <p:cNvSpPr txBox="1"/>
          <p:nvPr/>
        </p:nvSpPr>
        <p:spPr>
          <a:xfrm>
            <a:off x="1558834" y="2403566"/>
            <a:ext cx="5547360" cy="307777"/>
          </a:xfrm>
          <a:prstGeom prst="rect">
            <a:avLst/>
          </a:prstGeom>
          <a:noFill/>
        </p:spPr>
        <p:txBody>
          <a:bodyPr wrap="square" rtlCol="0">
            <a:spAutoFit/>
          </a:bodyPr>
          <a:lstStyle/>
          <a:p>
            <a:r>
              <a:rPr lang="es-AR" dirty="0"/>
              <a:t>		</a:t>
            </a:r>
          </a:p>
        </p:txBody>
      </p:sp>
    </p:spTree>
    <p:extLst>
      <p:ext uri="{BB962C8B-B14F-4D97-AF65-F5344CB8AC3E}">
        <p14:creationId xmlns:p14="http://schemas.microsoft.com/office/powerpoint/2010/main" val="340128099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FE5AEF-D449-C7B5-B6DC-7B2C1BB652C4}"/>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398F2A97-3FB8-F509-B0C7-507660C6E48E}"/>
              </a:ext>
            </a:extLst>
          </p:cNvPr>
          <p:cNvSpPr>
            <a:spLocks noGrp="1"/>
          </p:cNvSpPr>
          <p:nvPr>
            <p:ph type="body" idx="1"/>
          </p:nvPr>
        </p:nvSpPr>
        <p:spPr/>
        <p:txBody>
          <a:bodyPr/>
          <a:lstStyle/>
          <a:p>
            <a:pPr marL="146050" indent="0">
              <a:buNone/>
            </a:pPr>
            <a:r>
              <a:rPr lang="es-AR" sz="2000" kern="100" dirty="0">
                <a:effectLst/>
                <a:latin typeface="Lato" panose="020F0502020204030203" pitchFamily="34" charset="0"/>
                <a:ea typeface="Lato" panose="020F0502020204030203" pitchFamily="34" charset="0"/>
                <a:cs typeface="Lato" panose="020F0502020204030203" pitchFamily="34" charset="0"/>
              </a:rPr>
              <a:t>La mitad de 24 </a:t>
            </a:r>
            <a:r>
              <a:rPr lang="es-AR" sz="2000" kern="100" dirty="0" err="1">
                <a:effectLst/>
                <a:latin typeface="Lato" panose="020F0502020204030203" pitchFamily="34" charset="0"/>
                <a:ea typeface="Lato" panose="020F0502020204030203" pitchFamily="34" charset="0"/>
                <a:cs typeface="Lato" panose="020F0502020204030203" pitchFamily="34" charset="0"/>
              </a:rPr>
              <a:t>mts</a:t>
            </a:r>
            <a:r>
              <a:rPr lang="es-AR" sz="2000" kern="100" dirty="0">
                <a:effectLst/>
                <a:latin typeface="Lato" panose="020F0502020204030203" pitchFamily="34" charset="0"/>
                <a:ea typeface="Lato" panose="020F0502020204030203" pitchFamily="34" charset="0"/>
                <a:cs typeface="Lato" panose="020F0502020204030203" pitchFamily="34" charset="0"/>
              </a:rPr>
              <a:t> es 12 </a:t>
            </a:r>
            <a:r>
              <a:rPr lang="es-AR" sz="2000" kern="100" dirty="0" err="1">
                <a:effectLst/>
                <a:latin typeface="Lato" panose="020F0502020204030203" pitchFamily="34" charset="0"/>
                <a:ea typeface="Lato" panose="020F0502020204030203" pitchFamily="34" charset="0"/>
                <a:cs typeface="Lato" panose="020F0502020204030203" pitchFamily="34" charset="0"/>
              </a:rPr>
              <a:t>mts</a:t>
            </a:r>
            <a:r>
              <a:rPr lang="es-AR" sz="2000" kern="100" dirty="0">
                <a:effectLst/>
                <a:latin typeface="Lato" panose="020F0502020204030203" pitchFamily="34" charset="0"/>
                <a:ea typeface="Lato" panose="020F0502020204030203" pitchFamily="34" charset="0"/>
                <a:cs typeface="Lato" panose="020F0502020204030203" pitchFamily="34" charset="0"/>
              </a:rPr>
              <a:t>. La tercera parte del resto es 12:3 = 4 metros</a:t>
            </a:r>
          </a:p>
          <a:p>
            <a:pPr marL="146050" indent="0">
              <a:buNone/>
            </a:pPr>
            <a:endParaRPr lang="es-AR" dirty="0"/>
          </a:p>
        </p:txBody>
      </p:sp>
      <p:pic>
        <p:nvPicPr>
          <p:cNvPr id="4" name="2 Imagen">
            <a:extLst>
              <a:ext uri="{FF2B5EF4-FFF2-40B4-BE49-F238E27FC236}">
                <a16:creationId xmlns:a16="http://schemas.microsoft.com/office/drawing/2014/main" id="{61834573-41C4-0F47-B103-827F6CCF7C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915558971"/>
      </p:ext>
    </p:extLst>
  </p:cSld>
  <p:clrMapOvr>
    <a:overrideClrMapping bg1="lt1" tx1="dk1" bg2="dk2" tx2="lt2" accent1="accent1" accent2="accent2" accent3="accent3" accent4="accent4" accent5="accent5" accent6="accent6" hlink="hlink" folHlink="folHlink"/>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983198-2F77-B961-E64B-6A0F10CF040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20DFEFED-D674-6BFC-1DAD-90887C5C0077}"/>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A03AD467-3318-E2CC-3739-44658C8ABCB7}"/>
              </a:ext>
            </a:extLst>
          </p:cNvPr>
          <p:cNvSpPr>
            <a:spLocks noGrp="1"/>
          </p:cNvSpPr>
          <p:nvPr>
            <p:ph type="body" idx="1"/>
          </p:nvPr>
        </p:nvSpPr>
        <p:spPr/>
        <p:txBody>
          <a:bodyPr>
            <a:normAutofit/>
          </a:bodyPr>
          <a:lstStyle/>
          <a:p>
            <a:pPr marL="0" lvl="0" indent="0">
              <a:lnSpc>
                <a:spcPct val="107000"/>
              </a:lnSpc>
              <a:buClr>
                <a:srgbClr val="F79646"/>
              </a:buClr>
              <a:buSzPts val="1400"/>
              <a:buNone/>
            </a:pPr>
            <a:r>
              <a:rPr lang="es-AR" sz="1800" b="1" kern="100" dirty="0">
                <a:effectLst/>
                <a:latin typeface="Lato" panose="020F0502020204030203" pitchFamily="34" charset="0"/>
                <a:ea typeface="Cambria" panose="02040503050406030204" pitchFamily="18" charset="0"/>
                <a:cs typeface="Calibri" panose="020F0502020204030204" pitchFamily="34" charset="0"/>
              </a:rPr>
              <a:t>De una tela de 24 m se ha vendido la mitad y luego la tercera parte</a:t>
            </a:r>
            <a:r>
              <a:rPr lang="es-AR" sz="1800" kern="100" dirty="0">
                <a:latin typeface="Cambria" panose="02040503050406030204" pitchFamily="18" charset="0"/>
                <a:ea typeface="Cambria" panose="02040503050406030204" pitchFamily="18" charset="0"/>
                <a:cs typeface="Times New Roman" panose="02020603050405020304" pitchFamily="18" charset="0"/>
              </a:rPr>
              <a:t> </a:t>
            </a:r>
            <a:r>
              <a:rPr lang="es-AR" sz="1800" b="1" kern="100" dirty="0">
                <a:effectLst/>
                <a:latin typeface="Lato" panose="020F0502020204030203" pitchFamily="34" charset="0"/>
                <a:ea typeface="Cambria" panose="02040503050406030204" pitchFamily="18" charset="0"/>
                <a:cs typeface="Calibri" panose="020F0502020204030204" pitchFamily="34" charset="0"/>
              </a:rPr>
              <a:t>del resto</a:t>
            </a:r>
            <a:r>
              <a:rPr lang="es-AR" sz="1800" kern="100" dirty="0">
                <a:latin typeface="Cambria" panose="02040503050406030204" pitchFamily="18" charset="0"/>
                <a:ea typeface="Cambria" panose="02040503050406030204" pitchFamily="18" charset="0"/>
                <a:cs typeface="Times New Roman" panose="02020603050405020304" pitchFamily="18" charset="0"/>
              </a:rPr>
              <a:t>. </a:t>
            </a:r>
            <a:r>
              <a:rPr lang="es-AR" sz="1800" b="1" kern="100" dirty="0">
                <a:effectLst/>
                <a:latin typeface="Lato" panose="020F0502020204030203" pitchFamily="34" charset="0"/>
                <a:ea typeface="Cambria" panose="02040503050406030204" pitchFamily="18" charset="0"/>
                <a:cs typeface="Calibri" panose="020F0502020204030204" pitchFamily="34" charset="0"/>
              </a:rPr>
              <a:t>¿Cuántos metros restan? </a:t>
            </a:r>
            <a:endParaRPr lang="es-AR" sz="1800" kern="100" dirty="0">
              <a:effectLst/>
              <a:latin typeface="Cambria" panose="02040503050406030204" pitchFamily="18" charset="0"/>
              <a:ea typeface="Cambria" panose="02040503050406030204" pitchFamily="18" charset="0"/>
              <a:cs typeface="Times New Roman" panose="02020603050405020304" pitchFamily="18" charset="0"/>
            </a:endParaRPr>
          </a:p>
          <a:p>
            <a:pPr marL="374650" indent="0">
              <a:lnSpc>
                <a:spcPct val="107000"/>
              </a:lnSpc>
              <a:buNone/>
            </a:pPr>
            <a:endParaRPr lang="es-AR" sz="18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1800" kern="100" dirty="0">
                <a:effectLst/>
                <a:latin typeface="Lato" panose="020F0502020204030203" pitchFamily="34" charset="0"/>
                <a:ea typeface="Cambria" panose="02040503050406030204" pitchFamily="18" charset="0"/>
                <a:cs typeface="Calibri" panose="020F0502020204030204" pitchFamily="34" charset="0"/>
              </a:rPr>
              <a:t>12 metros</a:t>
            </a:r>
            <a:endParaRPr lang="es-AR" sz="18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1800" kern="100" dirty="0">
                <a:effectLst/>
                <a:latin typeface="Lato" panose="020F0502020204030203" pitchFamily="34" charset="0"/>
                <a:ea typeface="Cambria" panose="02040503050406030204" pitchFamily="18" charset="0"/>
                <a:cs typeface="Calibri" panose="020F0502020204030204" pitchFamily="34" charset="0"/>
              </a:rPr>
              <a:t>4 metros </a:t>
            </a:r>
            <a:endParaRPr lang="es-AR" sz="18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1800" kern="100" dirty="0">
                <a:effectLst/>
                <a:latin typeface="Lato" panose="020F0502020204030203" pitchFamily="34" charset="0"/>
                <a:ea typeface="Cambria" panose="02040503050406030204" pitchFamily="18" charset="0"/>
                <a:cs typeface="Calibri" panose="020F0502020204030204" pitchFamily="34" charset="0"/>
              </a:rPr>
              <a:t>3 metros</a:t>
            </a:r>
            <a:endParaRPr lang="es-AR" sz="18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spcAft>
                <a:spcPts val="800"/>
              </a:spcAft>
              <a:buFont typeface="+mj-lt"/>
              <a:buAutoNum type="alphaUcPeriod"/>
            </a:pPr>
            <a:r>
              <a:rPr lang="es-AR" sz="1800" kern="100" dirty="0">
                <a:effectLst/>
                <a:latin typeface="Lato" panose="020F0502020204030203" pitchFamily="34" charset="0"/>
                <a:ea typeface="Cambria" panose="02040503050406030204" pitchFamily="18" charset="0"/>
                <a:cs typeface="Calibri" panose="020F0502020204030204" pitchFamily="34" charset="0"/>
              </a:rPr>
              <a:t>24 metros</a:t>
            </a:r>
            <a:endParaRPr lang="es-AR" sz="1800" kern="100" dirty="0">
              <a:effectLst/>
              <a:latin typeface="Cambria" panose="02040503050406030204" pitchFamily="18" charset="0"/>
              <a:ea typeface="Cambria" panose="02040503050406030204" pitchFamily="18" charset="0"/>
              <a:cs typeface="Times New Roman" panose="02020603050405020304" pitchFamily="18" charset="0"/>
            </a:endParaRPr>
          </a:p>
          <a:p>
            <a:pPr marL="146050" indent="0">
              <a:buNone/>
            </a:pPr>
            <a:endParaRPr lang="es-AR" dirty="0"/>
          </a:p>
        </p:txBody>
      </p:sp>
      <p:sp>
        <p:nvSpPr>
          <p:cNvPr id="4" name="3 Rectángulo redondeado">
            <a:extLst>
              <a:ext uri="{FF2B5EF4-FFF2-40B4-BE49-F238E27FC236}">
                <a16:creationId xmlns:a16="http://schemas.microsoft.com/office/drawing/2014/main" id="{1AF1EA45-974D-2534-3316-88093F30CFED}"/>
              </a:ext>
            </a:extLst>
          </p:cNvPr>
          <p:cNvSpPr/>
          <p:nvPr/>
        </p:nvSpPr>
        <p:spPr>
          <a:xfrm>
            <a:off x="764057" y="2788188"/>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5" name="2 Imagen">
            <a:extLst>
              <a:ext uri="{FF2B5EF4-FFF2-40B4-BE49-F238E27FC236}">
                <a16:creationId xmlns:a16="http://schemas.microsoft.com/office/drawing/2014/main" id="{AA0A7CAB-AE37-902C-D628-F407DA862F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169427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C4E00A-64C0-AAB0-2015-76B226F628FC}"/>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9B5D6B92-760F-70CF-F3AE-60EADC20EDE9}"/>
              </a:ext>
            </a:extLst>
          </p:cNvPr>
          <p:cNvSpPr>
            <a:spLocks noGrp="1"/>
          </p:cNvSpPr>
          <p:nvPr>
            <p:ph type="body" idx="1"/>
          </p:nvPr>
        </p:nvSpPr>
        <p:spPr>
          <a:xfrm>
            <a:off x="1297500" y="923109"/>
            <a:ext cx="7038900" cy="3555641"/>
          </a:xfrm>
        </p:spPr>
        <p:txBody>
          <a:bodyPr/>
          <a:lstStyle/>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Al caminar, los pasos de un niño son aproximadamente de 30 cm. ¿Cuántos pasos debe dar para recorrer 300 </a:t>
            </a:r>
            <a:r>
              <a:rPr lang="es-AR" sz="2000" b="1" kern="100" dirty="0" err="1">
                <a:effectLst/>
                <a:latin typeface="Lato" panose="020F0502020204030203" pitchFamily="34" charset="0"/>
                <a:ea typeface="Cambria" panose="02040503050406030204" pitchFamily="18" charset="0"/>
                <a:cs typeface="Calibri" panose="020F0502020204030204" pitchFamily="34" charset="0"/>
              </a:rPr>
              <a:t>mts</a:t>
            </a:r>
            <a:r>
              <a:rPr lang="es-AR" sz="2000" b="1" kern="100" dirty="0">
                <a:effectLst/>
                <a:latin typeface="Lato" panose="020F0502020204030203" pitchFamily="34" charset="0"/>
                <a:ea typeface="Cambria" panose="02040503050406030204" pitchFamily="18" charset="0"/>
                <a:cs typeface="Calibri" panose="020F0502020204030204" pitchFamily="34" charset="0"/>
              </a:rPr>
              <a:t>.?</a:t>
            </a:r>
            <a:endParaRPr lang="es-AR" sz="2000" kern="100" dirty="0">
              <a:latin typeface="Cambria" panose="02040503050406030204" pitchFamily="18" charset="0"/>
              <a:ea typeface="Cambria" panose="02040503050406030204" pitchFamily="18" charset="0"/>
              <a:cs typeface="Times New Roman" panose="02020603050405020304" pitchFamily="18" charset="0"/>
            </a:endParaRPr>
          </a:p>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 </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100 pasos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30 pasos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1.000 pasos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spcAft>
                <a:spcPts val="800"/>
              </a:spcAft>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7 pasos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146050" indent="0">
              <a:buNone/>
            </a:pPr>
            <a:endParaRPr lang="es-AR" dirty="0"/>
          </a:p>
        </p:txBody>
      </p:sp>
      <p:pic>
        <p:nvPicPr>
          <p:cNvPr id="4" name="2 Imagen">
            <a:extLst>
              <a:ext uri="{FF2B5EF4-FFF2-40B4-BE49-F238E27FC236}">
                <a16:creationId xmlns:a16="http://schemas.microsoft.com/office/drawing/2014/main" id="{AACB220F-C9E6-263B-4D48-72973805A9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72101281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1F80A9-3EF5-161F-A8B6-F6100369B304}"/>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7AD1C0F7-081A-4F40-5A41-7E1931607C20}"/>
              </a:ext>
            </a:extLst>
          </p:cNvPr>
          <p:cNvSpPr>
            <a:spLocks noGrp="1"/>
          </p:cNvSpPr>
          <p:nvPr>
            <p:ph type="body" idx="1"/>
          </p:nvPr>
        </p:nvSpPr>
        <p:spPr/>
        <p:txBody>
          <a:bodyPr/>
          <a:lstStyle/>
          <a:p>
            <a:pPr marL="146050" indent="0">
              <a:buNone/>
            </a:pPr>
            <a:r>
              <a:rPr lang="es-AR" sz="2000" kern="100" dirty="0">
                <a:effectLst/>
                <a:latin typeface="Lato" panose="020F0502020204030203" pitchFamily="34" charset="0"/>
                <a:ea typeface="Aptos" panose="020B0004020202020204" pitchFamily="34" charset="0"/>
                <a:cs typeface="Open Sans" panose="020B0606030504020204" pitchFamily="34" charset="0"/>
              </a:rPr>
              <a:t>Primero tenemos que hacer el pasaje de metros a centímetros. Si 1 metro son 100 centímetros; 300 </a:t>
            </a:r>
            <a:r>
              <a:rPr lang="es-AR" sz="2000" kern="100" dirty="0" err="1">
                <a:effectLst/>
                <a:latin typeface="Lato" panose="020F0502020204030203" pitchFamily="34" charset="0"/>
                <a:ea typeface="Aptos" panose="020B0004020202020204" pitchFamily="34" charset="0"/>
                <a:cs typeface="Open Sans" panose="020B0606030504020204" pitchFamily="34" charset="0"/>
              </a:rPr>
              <a:t>mts</a:t>
            </a:r>
            <a:r>
              <a:rPr lang="es-AR" sz="2000" kern="100" dirty="0">
                <a:effectLst/>
                <a:latin typeface="Lato" panose="020F0502020204030203" pitchFamily="34" charset="0"/>
                <a:ea typeface="Aptos" panose="020B0004020202020204" pitchFamily="34" charset="0"/>
                <a:cs typeface="Open Sans" panose="020B0606030504020204" pitchFamily="34" charset="0"/>
              </a:rPr>
              <a:t> = 30.000 cm (300 x 100= 30.000).  Ahora hay que dividir los 30.000 cm. en pasos de 30 cm cada uno. 30.000:30= 1.000 pasos</a:t>
            </a:r>
            <a:endParaRPr lang="es-AR" sz="2000" kern="100" dirty="0">
              <a:effectLst/>
              <a:latin typeface="Aptos" panose="020B0004020202020204" pitchFamily="34" charset="0"/>
              <a:ea typeface="Aptos" panose="020B0004020202020204" pitchFamily="34" charset="0"/>
              <a:cs typeface="Times New Roman" panose="02020603050405020304" pitchFamily="18" charset="0"/>
            </a:endParaRPr>
          </a:p>
          <a:p>
            <a:pPr marL="146050" indent="0">
              <a:buNone/>
            </a:pPr>
            <a:endParaRPr lang="es-AR" dirty="0"/>
          </a:p>
        </p:txBody>
      </p:sp>
      <p:pic>
        <p:nvPicPr>
          <p:cNvPr id="4" name="2 Imagen">
            <a:extLst>
              <a:ext uri="{FF2B5EF4-FFF2-40B4-BE49-F238E27FC236}">
                <a16:creationId xmlns:a16="http://schemas.microsoft.com/office/drawing/2014/main" id="{C4482735-3FBC-2807-0332-1FC5A044BA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1455611310"/>
      </p:ext>
    </p:extLst>
  </p:cSld>
  <p:clrMapOvr>
    <a:overrideClrMapping bg1="lt1" tx1="dk1" bg2="dk2" tx2="lt2" accent1="accent1" accent2="accent2" accent3="accent3" accent4="accent4" accent5="accent5" accent6="accent6" hlink="hlink" folHlink="folHlink"/>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24F04-BF3A-84EE-7230-7E98CEC550B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0313AB0-DA86-0130-8165-7DDB6D1146FB}"/>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0707CE02-C66E-580C-7E21-C78B5B401C9B}"/>
              </a:ext>
            </a:extLst>
          </p:cNvPr>
          <p:cNvSpPr>
            <a:spLocks noGrp="1"/>
          </p:cNvSpPr>
          <p:nvPr>
            <p:ph type="body" idx="1"/>
          </p:nvPr>
        </p:nvSpPr>
        <p:spPr>
          <a:xfrm>
            <a:off x="1297500" y="923109"/>
            <a:ext cx="7038900" cy="3555641"/>
          </a:xfrm>
        </p:spPr>
        <p:txBody>
          <a:bodyPr/>
          <a:lstStyle/>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Al caminar, los pasos de un niño son aproximadamente de 30 cm. ¿Cuántos pasos debe dar para recorrer 300 </a:t>
            </a:r>
            <a:r>
              <a:rPr lang="es-AR" sz="2000" b="1" kern="100" dirty="0" err="1">
                <a:effectLst/>
                <a:latin typeface="Lato" panose="020F0502020204030203" pitchFamily="34" charset="0"/>
                <a:ea typeface="Cambria" panose="02040503050406030204" pitchFamily="18" charset="0"/>
                <a:cs typeface="Calibri" panose="020F0502020204030204" pitchFamily="34" charset="0"/>
              </a:rPr>
              <a:t>mts</a:t>
            </a:r>
            <a:r>
              <a:rPr lang="es-AR" sz="2000" b="1" kern="100" dirty="0">
                <a:effectLst/>
                <a:latin typeface="Lato" panose="020F0502020204030203" pitchFamily="34" charset="0"/>
                <a:ea typeface="Cambria" panose="02040503050406030204" pitchFamily="18" charset="0"/>
                <a:cs typeface="Calibri" panose="020F0502020204030204" pitchFamily="34" charset="0"/>
              </a:rPr>
              <a:t>.?</a:t>
            </a:r>
            <a:endParaRPr lang="es-AR" sz="2000" kern="100" dirty="0">
              <a:latin typeface="Cambria" panose="02040503050406030204" pitchFamily="18" charset="0"/>
              <a:ea typeface="Cambria" panose="02040503050406030204" pitchFamily="18" charset="0"/>
              <a:cs typeface="Times New Roman" panose="02020603050405020304" pitchFamily="18" charset="0"/>
            </a:endParaRPr>
          </a:p>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 </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100 pasos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30 pasos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1.000 pasos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spcAft>
                <a:spcPts val="800"/>
              </a:spcAft>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7 pasos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146050" indent="0">
              <a:buNone/>
            </a:pPr>
            <a:endParaRPr lang="es-AR" dirty="0"/>
          </a:p>
        </p:txBody>
      </p:sp>
      <p:sp>
        <p:nvSpPr>
          <p:cNvPr id="4" name="3 Rectángulo redondeado">
            <a:extLst>
              <a:ext uri="{FF2B5EF4-FFF2-40B4-BE49-F238E27FC236}">
                <a16:creationId xmlns:a16="http://schemas.microsoft.com/office/drawing/2014/main" id="{AD9CF121-AFED-A318-D63D-7CAA76A20A2B}"/>
              </a:ext>
            </a:extLst>
          </p:cNvPr>
          <p:cNvSpPr/>
          <p:nvPr/>
        </p:nvSpPr>
        <p:spPr>
          <a:xfrm>
            <a:off x="764057" y="2596598"/>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5" name="2 Imagen">
            <a:extLst>
              <a:ext uri="{FF2B5EF4-FFF2-40B4-BE49-F238E27FC236}">
                <a16:creationId xmlns:a16="http://schemas.microsoft.com/office/drawing/2014/main" id="{FC387944-6CD5-A93C-F68A-20CD756AD6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390913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637964-C999-424D-9BB7-A427658BB193}"/>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4A5BC83D-0709-499B-01C0-AE9FB8150225}"/>
              </a:ext>
            </a:extLst>
          </p:cNvPr>
          <p:cNvSpPr>
            <a:spLocks noGrp="1"/>
          </p:cNvSpPr>
          <p:nvPr>
            <p:ph type="body" idx="1"/>
          </p:nvPr>
        </p:nvSpPr>
        <p:spPr>
          <a:xfrm>
            <a:off x="1297500" y="914400"/>
            <a:ext cx="7038900" cy="3564350"/>
          </a:xfrm>
        </p:spPr>
        <p:txBody>
          <a:bodyPr/>
          <a:lstStyle/>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Una maquina consume 0,3 l de combustible por hora. Si estuvo andando por 10 horas, ¿cuánto combustible consumió? </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603250" indent="0">
              <a:lnSpc>
                <a:spcPct val="107000"/>
              </a:lnSpc>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 </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30 litros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10 litros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60 litros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spcAft>
                <a:spcPts val="800"/>
              </a:spcAft>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3 litros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146050" indent="0">
              <a:buNone/>
            </a:pPr>
            <a:endParaRPr lang="es-AR" dirty="0"/>
          </a:p>
        </p:txBody>
      </p:sp>
      <p:pic>
        <p:nvPicPr>
          <p:cNvPr id="4" name="2 Imagen">
            <a:extLst>
              <a:ext uri="{FF2B5EF4-FFF2-40B4-BE49-F238E27FC236}">
                <a16:creationId xmlns:a16="http://schemas.microsoft.com/office/drawing/2014/main" id="{E58F63CF-2845-B0A5-4B88-4FEDD3A9FA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315389851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751292-17AF-59C8-E8DE-2123C193AA2A}"/>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7D8771FB-3EC2-FA0F-107D-A5955C60932E}"/>
              </a:ext>
            </a:extLst>
          </p:cNvPr>
          <p:cNvSpPr>
            <a:spLocks noGrp="1"/>
          </p:cNvSpPr>
          <p:nvPr>
            <p:ph type="body" idx="1"/>
          </p:nvPr>
        </p:nvSpPr>
        <p:spPr/>
        <p:txBody>
          <a:bodyPr/>
          <a:lstStyle/>
          <a:p>
            <a:pPr marL="146050" indent="0">
              <a:lnSpc>
                <a:spcPct val="107000"/>
              </a:lnSpc>
              <a:spcAft>
                <a:spcPts val="800"/>
              </a:spcAft>
              <a:buNone/>
              <a:tabLst>
                <a:tab pos="1170305" algn="l"/>
              </a:tabLst>
            </a:pPr>
            <a:r>
              <a:rPr lang="es-AR" sz="2000" kern="100" dirty="0">
                <a:effectLst/>
                <a:latin typeface="Lato" panose="020F0502020204030203" pitchFamily="34" charset="0"/>
                <a:ea typeface="Aptos" panose="020B0004020202020204" pitchFamily="34" charset="0"/>
                <a:cs typeface="Open Sans" panose="020B0606030504020204" pitchFamily="34" charset="0"/>
              </a:rPr>
              <a:t>Si en 1 hora consumió 0,3 litros de combustible, en 10 horas va a consumir 3 litros. Hay que multiplicar el consumo por hora por el tiempo total.</a:t>
            </a:r>
            <a:endParaRPr lang="es-AR" sz="2000" kern="100" dirty="0">
              <a:effectLst/>
              <a:latin typeface="Aptos" panose="020B0004020202020204" pitchFamily="34" charset="0"/>
              <a:ea typeface="Aptos" panose="020B0004020202020204" pitchFamily="34" charset="0"/>
              <a:cs typeface="Times New Roman" panose="02020603050405020304" pitchFamily="18" charset="0"/>
            </a:endParaRPr>
          </a:p>
          <a:p>
            <a:pPr marL="146050" indent="0">
              <a:lnSpc>
                <a:spcPct val="107000"/>
              </a:lnSpc>
              <a:spcAft>
                <a:spcPts val="800"/>
              </a:spcAft>
              <a:buNone/>
              <a:tabLst>
                <a:tab pos="1170305" algn="l"/>
              </a:tabLst>
            </a:pPr>
            <a:endParaRPr lang="es-AR" sz="2000" kern="100" dirty="0">
              <a:effectLst/>
              <a:latin typeface="Lato" panose="020F0502020204030203" pitchFamily="34" charset="0"/>
              <a:ea typeface="Aptos" panose="020B0004020202020204" pitchFamily="34" charset="0"/>
              <a:cs typeface="Open Sans" panose="020B0606030504020204" pitchFamily="34" charset="0"/>
            </a:endParaRPr>
          </a:p>
          <a:p>
            <a:pPr marL="146050" indent="0">
              <a:lnSpc>
                <a:spcPct val="107000"/>
              </a:lnSpc>
              <a:spcAft>
                <a:spcPts val="800"/>
              </a:spcAft>
              <a:buNone/>
              <a:tabLst>
                <a:tab pos="1170305" algn="l"/>
              </a:tabLst>
            </a:pPr>
            <a:r>
              <a:rPr lang="es-AR" sz="2000" kern="100" dirty="0">
                <a:effectLst/>
                <a:latin typeface="Lato" panose="020F0502020204030203" pitchFamily="34" charset="0"/>
                <a:ea typeface="Aptos" panose="020B0004020202020204" pitchFamily="34" charset="0"/>
                <a:cs typeface="Open Sans" panose="020B0606030504020204" pitchFamily="34" charset="0"/>
              </a:rPr>
              <a:t>	1 hora --------------- 0,3 litros</a:t>
            </a:r>
          </a:p>
          <a:p>
            <a:pPr marL="146050" indent="0">
              <a:lnSpc>
                <a:spcPct val="107000"/>
              </a:lnSpc>
              <a:spcAft>
                <a:spcPts val="800"/>
              </a:spcAft>
              <a:buNone/>
              <a:tabLst>
                <a:tab pos="1170305" algn="l"/>
              </a:tabLst>
            </a:pPr>
            <a:r>
              <a:rPr lang="es-AR" sz="2000" kern="100" dirty="0">
                <a:effectLst/>
                <a:latin typeface="Lato" panose="020F0502020204030203" pitchFamily="34" charset="0"/>
                <a:ea typeface="Aptos" panose="020B0004020202020204" pitchFamily="34" charset="0"/>
                <a:cs typeface="Open Sans" panose="020B0606030504020204" pitchFamily="34" charset="0"/>
              </a:rPr>
              <a:t>	10 horas ------------  10 x 0,3:1 = 3 litros </a:t>
            </a:r>
            <a:endParaRPr lang="es-AR" sz="2000" kern="100" dirty="0">
              <a:effectLst/>
              <a:latin typeface="Aptos" panose="020B0004020202020204" pitchFamily="34" charset="0"/>
              <a:ea typeface="Aptos" panose="020B0004020202020204" pitchFamily="34" charset="0"/>
              <a:cs typeface="Times New Roman" panose="02020603050405020304" pitchFamily="18" charset="0"/>
            </a:endParaRPr>
          </a:p>
          <a:p>
            <a:pPr marL="146050" indent="0">
              <a:buNone/>
            </a:pPr>
            <a:endParaRPr lang="es-AR" dirty="0"/>
          </a:p>
        </p:txBody>
      </p:sp>
      <p:pic>
        <p:nvPicPr>
          <p:cNvPr id="4" name="2 Imagen">
            <a:extLst>
              <a:ext uri="{FF2B5EF4-FFF2-40B4-BE49-F238E27FC236}">
                <a16:creationId xmlns:a16="http://schemas.microsoft.com/office/drawing/2014/main" id="{71843F7E-F772-1F17-CA03-911E25D993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4165285465"/>
      </p:ext>
    </p:extLst>
  </p:cSld>
  <p:clrMapOvr>
    <a:overrideClrMapping bg1="lt1" tx1="dk1" bg2="dk2" tx2="lt2" accent1="accent1" accent2="accent2" accent3="accent3" accent4="accent4" accent5="accent5" accent6="accent6" hlink="hlink" folHlink="folHlink"/>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EB7CE-85A7-484A-341D-1DAD37D3FF0D}"/>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47745AD-9FDB-49C9-DB50-7521D28650BB}"/>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3F755A3F-9808-E26C-ED99-A3B3AA795453}"/>
              </a:ext>
            </a:extLst>
          </p:cNvPr>
          <p:cNvSpPr>
            <a:spLocks noGrp="1"/>
          </p:cNvSpPr>
          <p:nvPr>
            <p:ph type="body" idx="1"/>
          </p:nvPr>
        </p:nvSpPr>
        <p:spPr>
          <a:xfrm>
            <a:off x="1297500" y="914400"/>
            <a:ext cx="7038900" cy="3564350"/>
          </a:xfrm>
        </p:spPr>
        <p:txBody>
          <a:bodyPr/>
          <a:lstStyle/>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Una maquina consume 0,3 l de combustible por hora. Si estuvo andando por 10 horas, ¿cuánto combustible consumió? </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603250" indent="0">
              <a:lnSpc>
                <a:spcPct val="107000"/>
              </a:lnSpc>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 </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30 litros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10 litros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60 litros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spcAft>
                <a:spcPts val="800"/>
              </a:spcAft>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3 litros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146050" indent="0">
              <a:buNone/>
            </a:pPr>
            <a:endParaRPr lang="es-AR" dirty="0"/>
          </a:p>
        </p:txBody>
      </p:sp>
      <p:sp>
        <p:nvSpPr>
          <p:cNvPr id="4" name="3 Rectángulo redondeado">
            <a:extLst>
              <a:ext uri="{FF2B5EF4-FFF2-40B4-BE49-F238E27FC236}">
                <a16:creationId xmlns:a16="http://schemas.microsoft.com/office/drawing/2014/main" id="{DBDBC996-2891-F5FD-CE7A-278D3BE07034}"/>
              </a:ext>
            </a:extLst>
          </p:cNvPr>
          <p:cNvSpPr/>
          <p:nvPr/>
        </p:nvSpPr>
        <p:spPr>
          <a:xfrm>
            <a:off x="764057" y="3241041"/>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5" name="2 Imagen">
            <a:extLst>
              <a:ext uri="{FF2B5EF4-FFF2-40B4-BE49-F238E27FC236}">
                <a16:creationId xmlns:a16="http://schemas.microsoft.com/office/drawing/2014/main" id="{DFA8635F-C777-E456-86E9-C11AB0190C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319310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9FC630-D484-8C18-A142-42145D71E815}"/>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9D860309-9A85-41DC-DE56-420948F84682}"/>
              </a:ext>
            </a:extLst>
          </p:cNvPr>
          <p:cNvSpPr>
            <a:spLocks noGrp="1"/>
          </p:cNvSpPr>
          <p:nvPr>
            <p:ph type="body" idx="1"/>
          </p:nvPr>
        </p:nvSpPr>
        <p:spPr>
          <a:xfrm>
            <a:off x="1297500" y="931817"/>
            <a:ext cx="7038900" cy="3546933"/>
          </a:xfrm>
        </p:spPr>
        <p:txBody>
          <a:bodyPr/>
          <a:lstStyle/>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Para prevenir el cólera, se recomienda mezclar 2 gotas de lavandina por 1 litro de agua. Para llenar la olla se necesitan 4 botellas de 1,5 litros cada una. ¿Cuánta agua hay en la olla?</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603250" indent="0">
              <a:lnSpc>
                <a:spcPct val="107000"/>
              </a:lnSpc>
              <a:buNone/>
            </a:pPr>
            <a:r>
              <a:rPr lang="es-AR" sz="2000" kern="100" dirty="0">
                <a:effectLst/>
                <a:latin typeface="Lato" panose="020F0502020204030203" pitchFamily="34" charset="0"/>
                <a:ea typeface="Cambria" panose="02040503050406030204" pitchFamily="18" charset="0"/>
                <a:cs typeface="Calibri" panose="020F0502020204030204" pitchFamily="34" charset="0"/>
              </a:rPr>
              <a:t> </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7 litros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3 litros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6 litros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spcAft>
                <a:spcPts val="800"/>
              </a:spcAft>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12 litros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146050" indent="0">
              <a:buNone/>
            </a:pPr>
            <a:endParaRPr lang="es-AR" dirty="0"/>
          </a:p>
        </p:txBody>
      </p:sp>
      <p:pic>
        <p:nvPicPr>
          <p:cNvPr id="4" name="2 Imagen">
            <a:extLst>
              <a:ext uri="{FF2B5EF4-FFF2-40B4-BE49-F238E27FC236}">
                <a16:creationId xmlns:a16="http://schemas.microsoft.com/office/drawing/2014/main" id="{3E192430-E176-4738-9304-CC94199237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136458442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767D30-51A6-83B8-60CF-67B7F55BE42A}"/>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C9B9DC90-3012-6BF1-3DC3-18CB3DBD6208}"/>
              </a:ext>
            </a:extLst>
          </p:cNvPr>
          <p:cNvSpPr>
            <a:spLocks noGrp="1"/>
          </p:cNvSpPr>
          <p:nvPr>
            <p:ph type="body" idx="1"/>
          </p:nvPr>
        </p:nvSpPr>
        <p:spPr>
          <a:xfrm>
            <a:off x="1297500" y="896983"/>
            <a:ext cx="7038900" cy="3581767"/>
          </a:xfrm>
        </p:spPr>
        <p:txBody>
          <a:bodyPr/>
          <a:lstStyle/>
          <a:p>
            <a:pPr marL="146050" indent="0">
              <a:buNone/>
            </a:pPr>
            <a:endParaRPr lang="es-AR" sz="1800" kern="100" dirty="0">
              <a:effectLst/>
              <a:latin typeface="Lato" panose="020F0502020204030203" pitchFamily="34" charset="0"/>
              <a:ea typeface="Aptos" panose="020B0004020202020204" pitchFamily="34" charset="0"/>
              <a:cs typeface="Open Sans" panose="020B0606030504020204" pitchFamily="34" charset="0"/>
            </a:endParaRPr>
          </a:p>
          <a:p>
            <a:pPr marL="146050" indent="0">
              <a:buNone/>
            </a:pPr>
            <a:endParaRPr lang="es-AR" sz="1800" kern="100" dirty="0">
              <a:latin typeface="Lato" panose="020F0502020204030203" pitchFamily="34" charset="0"/>
              <a:ea typeface="Aptos" panose="020B0004020202020204" pitchFamily="34" charset="0"/>
              <a:cs typeface="Open Sans" panose="020B0606030504020204" pitchFamily="34" charset="0"/>
            </a:endParaRPr>
          </a:p>
          <a:p>
            <a:pPr marL="146050" indent="0">
              <a:buNone/>
            </a:pPr>
            <a:endParaRPr lang="es-AR" sz="1800" kern="100" dirty="0">
              <a:effectLst/>
              <a:latin typeface="Lato" panose="020F0502020204030203" pitchFamily="34" charset="0"/>
              <a:ea typeface="Aptos" panose="020B0004020202020204" pitchFamily="34" charset="0"/>
              <a:cs typeface="Open Sans" panose="020B0606030504020204" pitchFamily="34" charset="0"/>
            </a:endParaRPr>
          </a:p>
          <a:p>
            <a:pPr marL="146050" indent="0">
              <a:buNone/>
            </a:pPr>
            <a:endParaRPr lang="es-AR" sz="2000" kern="100" dirty="0">
              <a:latin typeface="Lato" panose="020F0502020204030203" pitchFamily="34" charset="0"/>
              <a:ea typeface="Aptos" panose="020B0004020202020204" pitchFamily="34" charset="0"/>
              <a:cs typeface="Open Sans" panose="020B0606030504020204" pitchFamily="34" charset="0"/>
            </a:endParaRPr>
          </a:p>
          <a:p>
            <a:pPr marL="146050" indent="0">
              <a:buNone/>
            </a:pPr>
            <a:r>
              <a:rPr lang="es-AR" sz="2000" kern="100" dirty="0">
                <a:effectLst/>
                <a:latin typeface="Lato" panose="020F0502020204030203" pitchFamily="34" charset="0"/>
                <a:ea typeface="Aptos" panose="020B0004020202020204" pitchFamily="34" charset="0"/>
                <a:cs typeface="Open Sans" panose="020B0606030504020204" pitchFamily="34" charset="0"/>
              </a:rPr>
              <a:t>Si una botella tiene 1,5 litros; 4 botellas van a tener 6 litros. </a:t>
            </a:r>
          </a:p>
          <a:p>
            <a:pPr marL="146050" indent="0">
              <a:buNone/>
            </a:pPr>
            <a:endParaRPr lang="es-AR" sz="2000" kern="100" dirty="0">
              <a:latin typeface="Lato" panose="020F0502020204030203" pitchFamily="34" charset="0"/>
              <a:ea typeface="Aptos" panose="020B0004020202020204" pitchFamily="34" charset="0"/>
              <a:cs typeface="Open Sans" panose="020B0606030504020204" pitchFamily="34" charset="0"/>
            </a:endParaRPr>
          </a:p>
          <a:p>
            <a:pPr marL="146050" indent="0">
              <a:buNone/>
            </a:pPr>
            <a:r>
              <a:rPr lang="es-AR" sz="2000" kern="100" dirty="0">
                <a:latin typeface="Lato" panose="020F0502020204030203" pitchFamily="34" charset="0"/>
                <a:ea typeface="Aptos" panose="020B0004020202020204" pitchFamily="34" charset="0"/>
                <a:cs typeface="Open Sans" panose="020B0606030504020204" pitchFamily="34" charset="0"/>
              </a:rPr>
              <a:t>			</a:t>
            </a:r>
            <a:r>
              <a:rPr lang="es-AR" sz="2000" kern="100" dirty="0">
                <a:effectLst/>
                <a:latin typeface="Lato" panose="020F0502020204030203" pitchFamily="34" charset="0"/>
                <a:ea typeface="Aptos" panose="020B0004020202020204" pitchFamily="34" charset="0"/>
                <a:cs typeface="Open Sans" panose="020B0606030504020204" pitchFamily="34" charset="0"/>
              </a:rPr>
              <a:t>1,5 x 4 = 6.</a:t>
            </a:r>
            <a:endParaRPr lang="es-AR" sz="2000" kern="100" dirty="0">
              <a:effectLst/>
              <a:latin typeface="Aptos" panose="020B0004020202020204" pitchFamily="34" charset="0"/>
              <a:ea typeface="Aptos" panose="020B0004020202020204" pitchFamily="34" charset="0"/>
              <a:cs typeface="Times New Roman" panose="02020603050405020304" pitchFamily="18" charset="0"/>
            </a:endParaRPr>
          </a:p>
          <a:p>
            <a:pPr marL="146050" indent="0">
              <a:buNone/>
            </a:pPr>
            <a:endParaRPr lang="es-AR" dirty="0"/>
          </a:p>
        </p:txBody>
      </p:sp>
      <p:pic>
        <p:nvPicPr>
          <p:cNvPr id="4" name="2 Imagen">
            <a:extLst>
              <a:ext uri="{FF2B5EF4-FFF2-40B4-BE49-F238E27FC236}">
                <a16:creationId xmlns:a16="http://schemas.microsoft.com/office/drawing/2014/main" id="{033D14D2-D4BE-33C9-1F1F-F93480D876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3750554232"/>
      </p:ext>
    </p:extLst>
  </p:cSld>
  <p:clrMapOvr>
    <a:overrideClrMapping bg1="lt1" tx1="dk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AC50D0-3B92-8BA7-4517-28E2E0329683}"/>
            </a:ext>
          </a:extLst>
        </p:cNvPr>
        <p:cNvGrpSpPr/>
        <p:nvPr/>
      </p:nvGrpSpPr>
      <p:grpSpPr>
        <a:xfrm>
          <a:off x="0" y="0"/>
          <a:ext cx="0" cy="0"/>
          <a:chOff x="0" y="0"/>
          <a:chExt cx="0" cy="0"/>
        </a:xfrm>
      </p:grpSpPr>
      <p:sp>
        <p:nvSpPr>
          <p:cNvPr id="3" name="Marcador de texto 2">
            <a:extLst>
              <a:ext uri="{FF2B5EF4-FFF2-40B4-BE49-F238E27FC236}">
                <a16:creationId xmlns:a16="http://schemas.microsoft.com/office/drawing/2014/main" id="{C1F8010F-5605-8B2A-B00F-2789A73DA3A2}"/>
              </a:ext>
            </a:extLst>
          </p:cNvPr>
          <p:cNvSpPr>
            <a:spLocks noGrp="1"/>
          </p:cNvSpPr>
          <p:nvPr>
            <p:ph type="body" idx="1"/>
          </p:nvPr>
        </p:nvSpPr>
        <p:spPr>
          <a:xfrm>
            <a:off x="1238777" y="880073"/>
            <a:ext cx="7038900" cy="3900681"/>
          </a:xfrm>
        </p:spPr>
        <p:txBody>
          <a:bodyPr>
            <a:normAutofit/>
          </a:bodyPr>
          <a:lstStyle/>
          <a:p>
            <a:pPr marL="342900" lvl="0" indent="-342900">
              <a:lnSpc>
                <a:spcPct val="107000"/>
              </a:lnSpc>
              <a:spcAft>
                <a:spcPts val="800"/>
              </a:spcAft>
              <a:buClr>
                <a:srgbClr val="F79646"/>
              </a:buClr>
              <a:buSzPts val="1400"/>
              <a:buFont typeface="Open Sans" panose="020B0606030504020204" pitchFamily="34" charset="0"/>
              <a:buAutoNum type="arabicParenR"/>
            </a:pPr>
            <a:r>
              <a:rPr lang="es-AR" sz="1800" b="1" i="1" kern="100" dirty="0">
                <a:effectLst/>
                <a:latin typeface="Lato" panose="020F0502020204030203" pitchFamily="34" charset="0"/>
                <a:ea typeface="Lato" panose="020F0502020204030203" pitchFamily="34" charset="0"/>
                <a:cs typeface="Lato" panose="020F0502020204030203" pitchFamily="34" charset="0"/>
              </a:rPr>
              <a:t>De un fondo depositado se retiran $342 y quedan $528 ¿Cuánto dinero había antes del retiro?</a:t>
            </a:r>
          </a:p>
          <a:p>
            <a:pPr marL="342900" lvl="0" indent="-342900">
              <a:lnSpc>
                <a:spcPct val="107000"/>
              </a:lnSpc>
              <a:spcAft>
                <a:spcPts val="800"/>
              </a:spcAft>
              <a:buClr>
                <a:srgbClr val="F79646"/>
              </a:buClr>
              <a:buSzPts val="1400"/>
              <a:buFont typeface="Open Sans" panose="020B0606030504020204" pitchFamily="34" charset="0"/>
              <a:buAutoNum type="arabicParenR"/>
            </a:pPr>
            <a:endParaRPr lang="es-AR" sz="1800" b="1" i="1" kern="100" dirty="0">
              <a:latin typeface="Lato" panose="020F0502020204030203" pitchFamily="34" charset="0"/>
              <a:ea typeface="Lato" panose="020F0502020204030203" pitchFamily="34" charset="0"/>
              <a:cs typeface="Lato" panose="020F0502020204030203" pitchFamily="34" charset="0"/>
            </a:endParaRPr>
          </a:p>
          <a:p>
            <a:pPr marL="0" lvl="0" indent="0">
              <a:lnSpc>
                <a:spcPct val="107000"/>
              </a:lnSpc>
              <a:spcAft>
                <a:spcPts val="800"/>
              </a:spcAft>
              <a:buClr>
                <a:srgbClr val="F79646"/>
              </a:buClr>
              <a:buSzPts val="1400"/>
              <a:buNone/>
            </a:pPr>
            <a:endParaRPr lang="es-AR" sz="1800" kern="100"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1800" i="1" u="none" strike="noStrike" dirty="0">
                <a:effectLst/>
                <a:latin typeface="Lato" panose="020F0502020204030203" pitchFamily="34" charset="0"/>
                <a:ea typeface="Lato" panose="020F0502020204030203" pitchFamily="34" charset="0"/>
                <a:cs typeface="Lato" panose="020F0502020204030203" pitchFamily="34" charset="0"/>
              </a:rPr>
              <a:t>$870</a:t>
            </a:r>
            <a:endParaRPr lang="es-AR" sz="1800" u="none" strike="noStrike"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1800" i="1" u="none" strike="noStrike" dirty="0">
                <a:effectLst/>
                <a:latin typeface="Lato" panose="020F0502020204030203" pitchFamily="34" charset="0"/>
                <a:ea typeface="Lato" panose="020F0502020204030203" pitchFamily="34" charset="0"/>
                <a:cs typeface="Lato" panose="020F0502020204030203" pitchFamily="34" charset="0"/>
              </a:rPr>
              <a:t>$186</a:t>
            </a:r>
            <a:endParaRPr lang="es-AR" sz="1800" u="none" strike="noStrike"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r>
              <a:rPr lang="es-419" sz="1800" i="1" u="none" strike="noStrike" dirty="0">
                <a:effectLst/>
                <a:latin typeface="Lato" panose="020F0502020204030203" pitchFamily="34" charset="0"/>
                <a:ea typeface="Lato" panose="020F0502020204030203" pitchFamily="34" charset="0"/>
                <a:cs typeface="Lato" panose="020F0502020204030203" pitchFamily="34" charset="0"/>
              </a:rPr>
              <a:t>$860</a:t>
            </a:r>
          </a:p>
          <a:p>
            <a:pPr marL="342900" lvl="0" indent="-342900">
              <a:lnSpc>
                <a:spcPct val="115000"/>
              </a:lnSpc>
              <a:buFont typeface="+mj-lt"/>
              <a:buAutoNum type="alphaUcPeriod"/>
            </a:pPr>
            <a:r>
              <a:rPr lang="es-419" sz="1800" i="1" dirty="0">
                <a:latin typeface="Lato" panose="020F0502020204030203" pitchFamily="34" charset="0"/>
                <a:ea typeface="Lato" panose="020F0502020204030203" pitchFamily="34" charset="0"/>
                <a:cs typeface="Lato" panose="020F0502020204030203" pitchFamily="34" charset="0"/>
              </a:rPr>
              <a:t>$1,960</a:t>
            </a:r>
            <a:endParaRPr lang="es-419" sz="1800" i="1" u="none" strike="noStrike" dirty="0">
              <a:effectLst/>
              <a:latin typeface="Lato" panose="020F0502020204030203" pitchFamily="34" charset="0"/>
              <a:ea typeface="Lato" panose="020F0502020204030203" pitchFamily="34" charset="0"/>
              <a:cs typeface="Lato" panose="020F0502020204030203" pitchFamily="34" charset="0"/>
            </a:endParaRPr>
          </a:p>
          <a:p>
            <a:pPr marL="342900" lvl="0" indent="-342900">
              <a:lnSpc>
                <a:spcPct val="115000"/>
              </a:lnSpc>
              <a:buFont typeface="+mj-lt"/>
              <a:buAutoNum type="alphaUcPeriod"/>
            </a:pPr>
            <a:endParaRPr lang="es-AR" sz="1800" u="none" strike="noStrike" dirty="0">
              <a:effectLst/>
              <a:latin typeface="Lato" panose="020F0502020204030203" pitchFamily="34" charset="0"/>
              <a:ea typeface="Lato" panose="020F0502020204030203" pitchFamily="34" charset="0"/>
              <a:cs typeface="Lato" panose="020F0502020204030203" pitchFamily="34" charset="0"/>
            </a:endParaRPr>
          </a:p>
          <a:p>
            <a:endParaRPr lang="es-AR" dirty="0"/>
          </a:p>
        </p:txBody>
      </p:sp>
      <p:pic>
        <p:nvPicPr>
          <p:cNvPr id="4" name="3 Imagen">
            <a:extLst>
              <a:ext uri="{FF2B5EF4-FFF2-40B4-BE49-F238E27FC236}">
                <a16:creationId xmlns:a16="http://schemas.microsoft.com/office/drawing/2014/main" id="{3B010090-40B7-FEFF-186D-E2D0FEAE39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
        <p:nvSpPr>
          <p:cNvPr id="13" name="3 Rectángulo redondeado"/>
          <p:cNvSpPr/>
          <p:nvPr/>
        </p:nvSpPr>
        <p:spPr>
          <a:xfrm>
            <a:off x="986907" y="2448573"/>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spTree>
    <p:extLst>
      <p:ext uri="{BB962C8B-B14F-4D97-AF65-F5344CB8AC3E}">
        <p14:creationId xmlns:p14="http://schemas.microsoft.com/office/powerpoint/2010/main" val="326441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2FFD3B-15A1-AE72-C47D-62EEFCCE1EA2}"/>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E3ABC04-1E38-390B-C393-3C6307411A88}"/>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2D6A7490-190D-8EC3-0187-8A5367C5BABA}"/>
              </a:ext>
            </a:extLst>
          </p:cNvPr>
          <p:cNvSpPr>
            <a:spLocks noGrp="1"/>
          </p:cNvSpPr>
          <p:nvPr>
            <p:ph type="body" idx="1"/>
          </p:nvPr>
        </p:nvSpPr>
        <p:spPr>
          <a:xfrm>
            <a:off x="1297500" y="931817"/>
            <a:ext cx="7038900" cy="3546933"/>
          </a:xfrm>
        </p:spPr>
        <p:txBody>
          <a:bodyPr/>
          <a:lstStyle/>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Para prevenir el cólera, se recomienda mezclar 2 gotas de lavandina por 1 litro de agua. Para llenar la olla se necesitan 4 botellas de 1,5 litros cada una. ¿Cuánta agua hay en la olla?</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603250" indent="0">
              <a:lnSpc>
                <a:spcPct val="107000"/>
              </a:lnSpc>
              <a:buNone/>
            </a:pPr>
            <a:r>
              <a:rPr lang="es-AR" sz="2000" kern="100" dirty="0">
                <a:effectLst/>
                <a:latin typeface="Lato" panose="020F0502020204030203" pitchFamily="34" charset="0"/>
                <a:ea typeface="Cambria" panose="02040503050406030204" pitchFamily="18" charset="0"/>
                <a:cs typeface="Calibri" panose="020F0502020204030204" pitchFamily="34" charset="0"/>
              </a:rPr>
              <a:t> </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7 litros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3 litros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6 litros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spcAft>
                <a:spcPts val="800"/>
              </a:spcAft>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12 litros</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146050" indent="0">
              <a:buNone/>
            </a:pPr>
            <a:endParaRPr lang="es-AR" dirty="0"/>
          </a:p>
        </p:txBody>
      </p:sp>
      <p:sp>
        <p:nvSpPr>
          <p:cNvPr id="4" name="3 Rectángulo redondeado">
            <a:extLst>
              <a:ext uri="{FF2B5EF4-FFF2-40B4-BE49-F238E27FC236}">
                <a16:creationId xmlns:a16="http://schemas.microsoft.com/office/drawing/2014/main" id="{D596B56F-B09A-77EC-B822-0BC804067C43}"/>
              </a:ext>
            </a:extLst>
          </p:cNvPr>
          <p:cNvSpPr/>
          <p:nvPr/>
        </p:nvSpPr>
        <p:spPr>
          <a:xfrm>
            <a:off x="764057" y="2918823"/>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5" name="2 Imagen">
            <a:extLst>
              <a:ext uri="{FF2B5EF4-FFF2-40B4-BE49-F238E27FC236}">
                <a16:creationId xmlns:a16="http://schemas.microsoft.com/office/drawing/2014/main" id="{15698F0A-5C2B-23B0-AB80-0B602488F5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2616592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652C57-2E88-2221-3F90-2446D5EFDAEE}"/>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7225FC86-BAE6-4AD7-2B33-5884034A5E32}"/>
              </a:ext>
            </a:extLst>
          </p:cNvPr>
          <p:cNvSpPr>
            <a:spLocks noGrp="1"/>
          </p:cNvSpPr>
          <p:nvPr>
            <p:ph type="body" idx="1"/>
          </p:nvPr>
        </p:nvSpPr>
        <p:spPr>
          <a:xfrm>
            <a:off x="1297500" y="940526"/>
            <a:ext cx="7038900" cy="3538224"/>
          </a:xfrm>
        </p:spPr>
        <p:txBody>
          <a:bodyPr>
            <a:normAutofit/>
          </a:bodyPr>
          <a:lstStyle/>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Una biblioteca tiene 450 libros. Si el 40% están prestados, ¿cuántos libros están en la biblioteca? </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603250" indent="0">
              <a:lnSpc>
                <a:spcPct val="107000"/>
              </a:lnSpc>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 </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180</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220</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270</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spcAft>
                <a:spcPts val="800"/>
              </a:spcAft>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300</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146050" indent="0">
              <a:buNone/>
            </a:pPr>
            <a:endParaRPr lang="es-AR" sz="2000" dirty="0"/>
          </a:p>
        </p:txBody>
      </p:sp>
      <p:pic>
        <p:nvPicPr>
          <p:cNvPr id="4" name="2 Imagen">
            <a:extLst>
              <a:ext uri="{FF2B5EF4-FFF2-40B4-BE49-F238E27FC236}">
                <a16:creationId xmlns:a16="http://schemas.microsoft.com/office/drawing/2014/main" id="{729E578C-7919-5D10-B993-09EB3F4164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384958374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DC8302-5528-2EB8-ADDB-F3F15F2D9900}"/>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1137C51F-D4C9-DB8C-13EF-A8DE41FB681C}"/>
              </a:ext>
            </a:extLst>
          </p:cNvPr>
          <p:cNvSpPr>
            <a:spLocks noGrp="1"/>
          </p:cNvSpPr>
          <p:nvPr>
            <p:ph type="body" idx="1"/>
          </p:nvPr>
        </p:nvSpPr>
        <p:spPr>
          <a:xfrm>
            <a:off x="1297500" y="896983"/>
            <a:ext cx="7038900" cy="3581767"/>
          </a:xfrm>
        </p:spPr>
        <p:txBody>
          <a:bodyPr>
            <a:normAutofit/>
          </a:bodyPr>
          <a:lstStyle/>
          <a:p>
            <a:pPr marL="146050" indent="0">
              <a:lnSpc>
                <a:spcPct val="115000"/>
              </a:lnSpc>
              <a:buNone/>
            </a:pPr>
            <a:r>
              <a:rPr lang="es-419" sz="2000" dirty="0">
                <a:effectLst/>
                <a:latin typeface="Lato" panose="020F0502020204030203" pitchFamily="34" charset="0"/>
                <a:ea typeface="Arial" panose="020B0604020202020204" pitchFamily="34" charset="0"/>
                <a:cs typeface="Calibri" panose="020F0502020204030204" pitchFamily="34" charset="0"/>
              </a:rPr>
              <a:t>Calculamos el 40% de 450 libros.</a:t>
            </a:r>
            <a:endParaRPr lang="es-AR" sz="2000" dirty="0">
              <a:effectLst/>
              <a:latin typeface="Arial" panose="020B0604020202020204" pitchFamily="34" charset="0"/>
              <a:ea typeface="Arial" panose="020B0604020202020204" pitchFamily="34" charset="0"/>
            </a:endParaRPr>
          </a:p>
          <a:p>
            <a:pPr marL="899160" indent="0">
              <a:lnSpc>
                <a:spcPct val="115000"/>
              </a:lnSpc>
              <a:buNone/>
            </a:pPr>
            <a:endParaRPr lang="es-419" sz="2000" dirty="0">
              <a:effectLst/>
              <a:latin typeface="Lato" panose="020F0502020204030203" pitchFamily="34" charset="0"/>
              <a:ea typeface="Arial" panose="020B0604020202020204" pitchFamily="34" charset="0"/>
              <a:cs typeface="Calibri" panose="020F0502020204030204" pitchFamily="34" charset="0"/>
            </a:endParaRPr>
          </a:p>
          <a:p>
            <a:pPr marL="899160" indent="0">
              <a:lnSpc>
                <a:spcPct val="115000"/>
              </a:lnSpc>
              <a:buNone/>
            </a:pPr>
            <a:r>
              <a:rPr lang="es-419" sz="2000" dirty="0">
                <a:effectLst/>
                <a:latin typeface="Lato" panose="020F0502020204030203" pitchFamily="34" charset="0"/>
                <a:ea typeface="Arial" panose="020B0604020202020204" pitchFamily="34" charset="0"/>
                <a:cs typeface="Calibri" panose="020F0502020204030204" pitchFamily="34" charset="0"/>
              </a:rPr>
              <a:t>100% --------------- 450 libros</a:t>
            </a:r>
            <a:endParaRPr lang="es-AR" sz="2000" dirty="0">
              <a:effectLst/>
              <a:latin typeface="Arial" panose="020B0604020202020204" pitchFamily="34" charset="0"/>
              <a:ea typeface="Arial" panose="020B0604020202020204" pitchFamily="34" charset="0"/>
            </a:endParaRPr>
          </a:p>
          <a:p>
            <a:pPr marL="146050" indent="0">
              <a:lnSpc>
                <a:spcPct val="115000"/>
              </a:lnSpc>
              <a:buNone/>
            </a:pPr>
            <a:r>
              <a:rPr lang="es-419" sz="2000" dirty="0">
                <a:latin typeface="Lato" panose="020F0502020204030203" pitchFamily="34" charset="0"/>
                <a:ea typeface="Arial" panose="020B0604020202020204" pitchFamily="34" charset="0"/>
                <a:cs typeface="Calibri" panose="020F0502020204030204" pitchFamily="34" charset="0"/>
              </a:rPr>
              <a:t>	</a:t>
            </a:r>
            <a:r>
              <a:rPr lang="es-419" sz="2000" dirty="0">
                <a:effectLst/>
                <a:latin typeface="Lato" panose="020F0502020204030203" pitchFamily="34" charset="0"/>
                <a:ea typeface="Arial" panose="020B0604020202020204" pitchFamily="34" charset="0"/>
                <a:cs typeface="Calibri" panose="020F0502020204030204" pitchFamily="34" charset="0"/>
              </a:rPr>
              <a:t>40% ------------  40 x 450:100 = 180 libros prestados</a:t>
            </a:r>
            <a:endParaRPr lang="es-AR" sz="2000" dirty="0">
              <a:effectLst/>
              <a:latin typeface="Arial" panose="020B0604020202020204" pitchFamily="34" charset="0"/>
              <a:ea typeface="Arial" panose="020B0604020202020204" pitchFamily="34" charset="0"/>
            </a:endParaRPr>
          </a:p>
          <a:p>
            <a:pPr marL="146050" indent="0">
              <a:lnSpc>
                <a:spcPct val="115000"/>
              </a:lnSpc>
              <a:buNone/>
            </a:pPr>
            <a:endParaRPr lang="es-419" sz="2000" dirty="0">
              <a:effectLst/>
              <a:latin typeface="Lato" panose="020F0502020204030203" pitchFamily="34" charset="0"/>
              <a:ea typeface="Arial" panose="020B0604020202020204" pitchFamily="34" charset="0"/>
              <a:cs typeface="Calibri" panose="020F0502020204030204" pitchFamily="34" charset="0"/>
            </a:endParaRPr>
          </a:p>
          <a:p>
            <a:pPr marL="146050" indent="0">
              <a:lnSpc>
                <a:spcPct val="115000"/>
              </a:lnSpc>
              <a:buNone/>
            </a:pPr>
            <a:r>
              <a:rPr lang="es-419" sz="2000" dirty="0">
                <a:effectLst/>
                <a:latin typeface="Lato" panose="020F0502020204030203" pitchFamily="34" charset="0"/>
                <a:ea typeface="Arial" panose="020B0604020202020204" pitchFamily="34" charset="0"/>
                <a:cs typeface="Calibri" panose="020F0502020204030204" pitchFamily="34" charset="0"/>
              </a:rPr>
              <a:t>Si tenemos 450 libros y prestamos 180, nos quedan 270 libros. </a:t>
            </a:r>
          </a:p>
          <a:p>
            <a:pPr marL="146050" indent="0">
              <a:lnSpc>
                <a:spcPct val="115000"/>
              </a:lnSpc>
              <a:buNone/>
            </a:pPr>
            <a:endParaRPr lang="es-419" sz="2000" dirty="0">
              <a:latin typeface="Lato" panose="020F0502020204030203" pitchFamily="34" charset="0"/>
              <a:ea typeface="Arial" panose="020B0604020202020204" pitchFamily="34" charset="0"/>
              <a:cs typeface="Calibri" panose="020F0502020204030204" pitchFamily="34" charset="0"/>
            </a:endParaRPr>
          </a:p>
          <a:p>
            <a:pPr marL="146050" indent="0">
              <a:lnSpc>
                <a:spcPct val="115000"/>
              </a:lnSpc>
              <a:buNone/>
            </a:pPr>
            <a:r>
              <a:rPr lang="es-419" sz="2000" dirty="0">
                <a:effectLst/>
                <a:latin typeface="Lato" panose="020F0502020204030203" pitchFamily="34" charset="0"/>
                <a:ea typeface="Arial" panose="020B0604020202020204" pitchFamily="34" charset="0"/>
                <a:cs typeface="Calibri" panose="020F0502020204030204" pitchFamily="34" charset="0"/>
              </a:rPr>
              <a:t>		450-180=270 </a:t>
            </a:r>
            <a:endParaRPr lang="es-AR" sz="2000" dirty="0">
              <a:effectLst/>
              <a:latin typeface="Arial" panose="020B0604020202020204" pitchFamily="34" charset="0"/>
              <a:ea typeface="Arial" panose="020B0604020202020204" pitchFamily="34" charset="0"/>
            </a:endParaRPr>
          </a:p>
          <a:p>
            <a:pPr marL="146050" indent="0">
              <a:buNone/>
            </a:pPr>
            <a:endParaRPr lang="es-AR" dirty="0"/>
          </a:p>
        </p:txBody>
      </p:sp>
      <p:pic>
        <p:nvPicPr>
          <p:cNvPr id="4" name="2 Imagen">
            <a:extLst>
              <a:ext uri="{FF2B5EF4-FFF2-40B4-BE49-F238E27FC236}">
                <a16:creationId xmlns:a16="http://schemas.microsoft.com/office/drawing/2014/main" id="{E27E3CC5-70F4-CEEC-8B4F-82EED9D297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774353298"/>
      </p:ext>
    </p:extLst>
  </p:cSld>
  <p:clrMapOvr>
    <a:overrideClrMapping bg1="lt1" tx1="dk1" bg2="dk2" tx2="lt2" accent1="accent1" accent2="accent2" accent3="accent3" accent4="accent4" accent5="accent5" accent6="accent6" hlink="hlink" folHlink="folHlink"/>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C2D125-642A-484E-1B99-8269646E491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2F424DC0-68F1-CC3E-9168-A84A21C16B43}"/>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2B108A08-44C9-89E9-BD4A-C907D06B3ACD}"/>
              </a:ext>
            </a:extLst>
          </p:cNvPr>
          <p:cNvSpPr>
            <a:spLocks noGrp="1"/>
          </p:cNvSpPr>
          <p:nvPr>
            <p:ph type="body" idx="1"/>
          </p:nvPr>
        </p:nvSpPr>
        <p:spPr>
          <a:xfrm>
            <a:off x="1297500" y="940526"/>
            <a:ext cx="7038900" cy="3538224"/>
          </a:xfrm>
        </p:spPr>
        <p:txBody>
          <a:bodyPr>
            <a:normAutofit/>
          </a:bodyPr>
          <a:lstStyle/>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Una biblioteca tiene 450 libros. Si el 40% están prestados, ¿cuántos libros están en la biblioteca? </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603250" indent="0">
              <a:lnSpc>
                <a:spcPct val="107000"/>
              </a:lnSpc>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 </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180</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220</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270</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spcAft>
                <a:spcPts val="800"/>
              </a:spcAft>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300</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146050" indent="0">
              <a:buNone/>
            </a:pPr>
            <a:endParaRPr lang="es-AR" sz="2000" dirty="0"/>
          </a:p>
        </p:txBody>
      </p:sp>
      <p:sp>
        <p:nvSpPr>
          <p:cNvPr id="4" name="3 Rectángulo redondeado">
            <a:extLst>
              <a:ext uri="{FF2B5EF4-FFF2-40B4-BE49-F238E27FC236}">
                <a16:creationId xmlns:a16="http://schemas.microsoft.com/office/drawing/2014/main" id="{12DFA662-A691-08C0-440C-8329872F8240}"/>
              </a:ext>
            </a:extLst>
          </p:cNvPr>
          <p:cNvSpPr/>
          <p:nvPr/>
        </p:nvSpPr>
        <p:spPr>
          <a:xfrm>
            <a:off x="764057" y="2596598"/>
            <a:ext cx="3883631" cy="390418"/>
          </a:xfrm>
          <a:prstGeom prst="roundRect">
            <a:avLst/>
          </a:prstGeom>
          <a:noFill/>
          <a:ln>
            <a:solidFill>
              <a:schemeClr val="bg1"/>
            </a:solidFill>
          </a:ln>
          <a:effectLst>
            <a:glow rad="101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5" name="2 Imagen">
            <a:extLst>
              <a:ext uri="{FF2B5EF4-FFF2-40B4-BE49-F238E27FC236}">
                <a16:creationId xmlns:a16="http://schemas.microsoft.com/office/drawing/2014/main" id="{3B999A4A-C2C6-1A16-C982-2997FD8546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4189713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B1F535-8810-6FEF-13D0-7CDA96B77875}"/>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8CCB2A38-E7F6-7177-B128-B1273AE388A3}"/>
              </a:ext>
            </a:extLst>
          </p:cNvPr>
          <p:cNvSpPr>
            <a:spLocks noGrp="1"/>
          </p:cNvSpPr>
          <p:nvPr>
            <p:ph type="body" idx="1"/>
          </p:nvPr>
        </p:nvSpPr>
        <p:spPr>
          <a:xfrm>
            <a:off x="1297500" y="1064825"/>
            <a:ext cx="7038900" cy="3546933"/>
          </a:xfrm>
        </p:spPr>
        <p:txBody>
          <a:bodyPr/>
          <a:lstStyle/>
          <a:p>
            <a:pPr marL="0" lvl="0" indent="0">
              <a:lnSpc>
                <a:spcPct val="107000"/>
              </a:lnSpc>
              <a:buClr>
                <a:srgbClr val="F79646"/>
              </a:buClr>
              <a:buSzPts val="1400"/>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Una caja tiene 40 manzanas. Si se comieron el 25%, ¿cuántas manzanas quedan?   </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1700530" indent="0">
              <a:lnSpc>
                <a:spcPct val="107000"/>
              </a:lnSpc>
              <a:buNone/>
            </a:pPr>
            <a:r>
              <a:rPr lang="es-AR" sz="2000" b="1" kern="100" dirty="0">
                <a:effectLst/>
                <a:latin typeface="Lato" panose="020F0502020204030203" pitchFamily="34" charset="0"/>
                <a:ea typeface="Cambria" panose="02040503050406030204" pitchFamily="18" charset="0"/>
                <a:cs typeface="Calibri" panose="020F0502020204030204" pitchFamily="34" charset="0"/>
              </a:rPr>
              <a:t> </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20</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25</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30</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nSpc>
                <a:spcPct val="107000"/>
              </a:lnSpc>
              <a:spcAft>
                <a:spcPts val="800"/>
              </a:spcAft>
              <a:buFont typeface="+mj-lt"/>
              <a:buAutoNum type="alphaUcPeriod"/>
            </a:pPr>
            <a:r>
              <a:rPr lang="es-AR" sz="2000" kern="100" dirty="0">
                <a:effectLst/>
                <a:latin typeface="Lato" panose="020F0502020204030203" pitchFamily="34" charset="0"/>
                <a:ea typeface="Cambria" panose="02040503050406030204" pitchFamily="18" charset="0"/>
                <a:cs typeface="Calibri" panose="020F0502020204030204" pitchFamily="34" charset="0"/>
              </a:rPr>
              <a:t>35</a:t>
            </a:r>
            <a:endParaRPr lang="es-AR" sz="2000" kern="100" dirty="0">
              <a:effectLst/>
              <a:latin typeface="Cambria" panose="02040503050406030204" pitchFamily="18" charset="0"/>
              <a:ea typeface="Cambria" panose="02040503050406030204" pitchFamily="18" charset="0"/>
              <a:cs typeface="Times New Roman" panose="02020603050405020304" pitchFamily="18" charset="0"/>
            </a:endParaRPr>
          </a:p>
          <a:p>
            <a:pPr marL="146050" indent="0">
              <a:buNone/>
            </a:pPr>
            <a:endParaRPr lang="es-AR" dirty="0"/>
          </a:p>
        </p:txBody>
      </p:sp>
      <p:pic>
        <p:nvPicPr>
          <p:cNvPr id="4" name="2 Imagen">
            <a:extLst>
              <a:ext uri="{FF2B5EF4-FFF2-40B4-BE49-F238E27FC236}">
                <a16:creationId xmlns:a16="http://schemas.microsoft.com/office/drawing/2014/main" id="{E6D6024D-6A61-5D61-501D-D165B6ACC6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426512268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236E92-0CD6-6CAA-7F29-9FF57A110C69}"/>
              </a:ext>
            </a:extLst>
          </p:cNvPr>
          <p:cNvSpPr>
            <a:spLocks noGrp="1"/>
          </p:cNvSpPr>
          <p:nvPr>
            <p:ph type="title"/>
          </p:nvPr>
        </p:nvSpPr>
        <p:spPr/>
        <p:txBody>
          <a:bodyPr/>
          <a:lstStyle/>
          <a:p>
            <a:endParaRPr lang="es-AR"/>
          </a:p>
        </p:txBody>
      </p:sp>
      <p:sp>
        <p:nvSpPr>
          <p:cNvPr id="3" name="Marcador de texto 2">
            <a:extLst>
              <a:ext uri="{FF2B5EF4-FFF2-40B4-BE49-F238E27FC236}">
                <a16:creationId xmlns:a16="http://schemas.microsoft.com/office/drawing/2014/main" id="{40E22427-15FB-EF2A-F419-4BC51FEA634D}"/>
              </a:ext>
            </a:extLst>
          </p:cNvPr>
          <p:cNvSpPr>
            <a:spLocks noGrp="1"/>
          </p:cNvSpPr>
          <p:nvPr>
            <p:ph type="body" idx="1"/>
          </p:nvPr>
        </p:nvSpPr>
        <p:spPr/>
        <p:txBody>
          <a:bodyPr>
            <a:normAutofit/>
          </a:bodyPr>
          <a:lstStyle/>
          <a:p>
            <a:pPr marL="146050" indent="0">
              <a:lnSpc>
                <a:spcPct val="107000"/>
              </a:lnSpc>
              <a:spcAft>
                <a:spcPts val="800"/>
              </a:spcAft>
              <a:buNone/>
              <a:tabLst>
                <a:tab pos="1170305" algn="l"/>
              </a:tabLst>
            </a:pPr>
            <a:r>
              <a:rPr lang="es-AR" sz="1800" kern="100" dirty="0">
                <a:effectLst/>
                <a:latin typeface="Lato" panose="020F0502020204030203" pitchFamily="34" charset="0"/>
                <a:ea typeface="Aptos" panose="020B0004020202020204" pitchFamily="34" charset="0"/>
                <a:cs typeface="Open Sans" panose="020B0606030504020204" pitchFamily="34" charset="0"/>
              </a:rPr>
              <a:t>Calculamos el 25% de 40 manzanas.</a:t>
            </a:r>
          </a:p>
          <a:p>
            <a:pPr>
              <a:lnSpc>
                <a:spcPct val="107000"/>
              </a:lnSpc>
              <a:spcAft>
                <a:spcPts val="800"/>
              </a:spcAft>
              <a:tabLst>
                <a:tab pos="1170305" algn="l"/>
              </a:tabLst>
            </a:pPr>
            <a:endParaRPr lang="es-AR" sz="1800" kern="100" dirty="0">
              <a:effectLst/>
              <a:latin typeface="Aptos" panose="020B0004020202020204" pitchFamily="34" charset="0"/>
              <a:ea typeface="Aptos" panose="020B0004020202020204" pitchFamily="34" charset="0"/>
              <a:cs typeface="Times New Roman" panose="02020603050405020304" pitchFamily="18" charset="0"/>
            </a:endParaRPr>
          </a:p>
          <a:p>
            <a:pPr marL="146050" indent="0">
              <a:lnSpc>
                <a:spcPct val="107000"/>
              </a:lnSpc>
              <a:spcAft>
                <a:spcPts val="800"/>
              </a:spcAft>
              <a:buNone/>
              <a:tabLst>
                <a:tab pos="1170305" algn="l"/>
              </a:tabLst>
            </a:pPr>
            <a:r>
              <a:rPr lang="es-AR" sz="1800" kern="100" dirty="0">
                <a:effectLst/>
                <a:latin typeface="Lato" panose="020F0502020204030203" pitchFamily="34" charset="0"/>
                <a:ea typeface="Aptos" panose="020B0004020202020204" pitchFamily="34" charset="0"/>
                <a:cs typeface="Open Sans" panose="020B0606030504020204" pitchFamily="34" charset="0"/>
              </a:rPr>
              <a:t>	100% --------------- 40 manzanas</a:t>
            </a:r>
            <a:endParaRPr lang="es-AR" sz="1800" kern="100" dirty="0">
              <a:effectLst/>
              <a:latin typeface="Aptos" panose="020B0004020202020204" pitchFamily="34" charset="0"/>
              <a:ea typeface="Aptos" panose="020B0004020202020204" pitchFamily="34" charset="0"/>
              <a:cs typeface="Times New Roman" panose="02020603050405020304" pitchFamily="18" charset="0"/>
            </a:endParaRPr>
          </a:p>
          <a:p>
            <a:pPr marL="146050" indent="0">
              <a:lnSpc>
                <a:spcPct val="107000"/>
              </a:lnSpc>
              <a:spcAft>
                <a:spcPts val="800"/>
              </a:spcAft>
              <a:buNone/>
              <a:tabLst>
                <a:tab pos="1170305" algn="l"/>
              </a:tabLst>
            </a:pPr>
            <a:r>
              <a:rPr lang="es-AR" sz="1800" kern="100" dirty="0">
                <a:effectLst/>
                <a:latin typeface="Lato" panose="020F0502020204030203" pitchFamily="34" charset="0"/>
                <a:ea typeface="Aptos" panose="020B0004020202020204" pitchFamily="34" charset="0"/>
                <a:cs typeface="Open Sans" panose="020B0606030504020204" pitchFamily="34" charset="0"/>
              </a:rPr>
              <a:t>	  25% ------------  25 x 40:100 = 10 manzanas</a:t>
            </a:r>
            <a:endParaRPr lang="es-AR" sz="1800" kern="100" dirty="0">
              <a:effectLst/>
              <a:latin typeface="Aptos" panose="020B0004020202020204" pitchFamily="34" charset="0"/>
              <a:ea typeface="Aptos" panose="020B0004020202020204" pitchFamily="34" charset="0"/>
              <a:cs typeface="Times New Roman" panose="02020603050405020304" pitchFamily="18" charset="0"/>
            </a:endParaRPr>
          </a:p>
          <a:p>
            <a:pPr marL="146050" indent="0">
              <a:lnSpc>
                <a:spcPct val="107000"/>
              </a:lnSpc>
              <a:spcAft>
                <a:spcPts val="800"/>
              </a:spcAft>
              <a:buNone/>
              <a:tabLst>
                <a:tab pos="1170305" algn="l"/>
              </a:tabLst>
            </a:pPr>
            <a:endParaRPr lang="es-AR" sz="1800" kern="100" dirty="0">
              <a:effectLst/>
              <a:latin typeface="Lato" panose="020F0502020204030203" pitchFamily="34" charset="0"/>
              <a:ea typeface="Aptos" panose="020B0004020202020204" pitchFamily="34" charset="0"/>
              <a:cs typeface="Open Sans" panose="020B0606030504020204" pitchFamily="34" charset="0"/>
            </a:endParaRPr>
          </a:p>
          <a:p>
            <a:pPr marL="146050" indent="0">
              <a:lnSpc>
                <a:spcPct val="107000"/>
              </a:lnSpc>
              <a:spcAft>
                <a:spcPts val="800"/>
              </a:spcAft>
              <a:buNone/>
              <a:tabLst>
                <a:tab pos="1170305" algn="l"/>
              </a:tabLst>
            </a:pPr>
            <a:r>
              <a:rPr lang="es-AR" sz="1800" kern="100" dirty="0">
                <a:effectLst/>
                <a:latin typeface="Lato" panose="020F0502020204030203" pitchFamily="34" charset="0"/>
                <a:ea typeface="Aptos" panose="020B0004020202020204" pitchFamily="34" charset="0"/>
                <a:cs typeface="Open Sans" panose="020B0606030504020204" pitchFamily="34" charset="0"/>
              </a:rPr>
              <a:t>Si tenemos 40 manzanas y se comieron 10, nos quedan 30 manzanas. 40-10=30 </a:t>
            </a:r>
            <a:endParaRPr lang="es-AR" sz="1800" kern="100" dirty="0">
              <a:effectLst/>
              <a:latin typeface="Aptos" panose="020B0004020202020204" pitchFamily="34" charset="0"/>
              <a:ea typeface="Aptos" panose="020B0004020202020204" pitchFamily="34" charset="0"/>
              <a:cs typeface="Times New Roman" panose="02020603050405020304" pitchFamily="18" charset="0"/>
            </a:endParaRPr>
          </a:p>
          <a:p>
            <a:pPr marL="146050" indent="0">
              <a:buNone/>
            </a:pPr>
            <a:endParaRPr lang="es-AR" dirty="0"/>
          </a:p>
        </p:txBody>
      </p:sp>
      <p:pic>
        <p:nvPicPr>
          <p:cNvPr id="4" name="2 Imagen">
            <a:extLst>
              <a:ext uri="{FF2B5EF4-FFF2-40B4-BE49-F238E27FC236}">
                <a16:creationId xmlns:a16="http://schemas.microsoft.com/office/drawing/2014/main" id="{DAB5127D-FA44-B50D-845A-CA405B4BFB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Tree>
    <p:extLst>
      <p:ext uri="{BB962C8B-B14F-4D97-AF65-F5344CB8AC3E}">
        <p14:creationId xmlns:p14="http://schemas.microsoft.com/office/powerpoint/2010/main" val="1286335621"/>
      </p:ext>
    </p:extLst>
  </p:cSld>
  <p:clrMapOvr>
    <a:overrideClrMapping bg1="lt1" tx1="dk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A7E8F1-0E6D-85D5-F7D7-D2B2FEB49DEA}"/>
            </a:ext>
          </a:extLst>
        </p:cNvPr>
        <p:cNvGrpSpPr/>
        <p:nvPr/>
      </p:nvGrpSpPr>
      <p:grpSpPr>
        <a:xfrm>
          <a:off x="0" y="0"/>
          <a:ext cx="0" cy="0"/>
          <a:chOff x="0" y="0"/>
          <a:chExt cx="0" cy="0"/>
        </a:xfrm>
      </p:grpSpPr>
      <p:sp>
        <p:nvSpPr>
          <p:cNvPr id="3" name="Marcador de texto 2">
            <a:extLst>
              <a:ext uri="{FF2B5EF4-FFF2-40B4-BE49-F238E27FC236}">
                <a16:creationId xmlns:a16="http://schemas.microsoft.com/office/drawing/2014/main" id="{060009A0-CBA7-1ABF-6829-CF75E4527591}"/>
              </a:ext>
            </a:extLst>
          </p:cNvPr>
          <p:cNvSpPr>
            <a:spLocks noGrp="1"/>
          </p:cNvSpPr>
          <p:nvPr>
            <p:ph type="body" idx="1"/>
          </p:nvPr>
        </p:nvSpPr>
        <p:spPr>
          <a:xfrm>
            <a:off x="1238777" y="880073"/>
            <a:ext cx="7038900" cy="3900681"/>
          </a:xfrm>
        </p:spPr>
        <p:txBody>
          <a:bodyPr>
            <a:normAutofit/>
          </a:bodyPr>
          <a:lstStyle/>
          <a:p>
            <a:pPr marL="342900" lvl="0" indent="-342900">
              <a:lnSpc>
                <a:spcPct val="115000"/>
              </a:lnSpc>
              <a:buFont typeface="+mj-lt"/>
              <a:buAutoNum type="alphaUcPeriod"/>
            </a:pPr>
            <a:endParaRPr lang="es-AR" sz="1800" u="none" strike="noStrike" dirty="0">
              <a:effectLst/>
              <a:latin typeface="Lato" panose="020F0502020204030203" pitchFamily="34" charset="0"/>
              <a:ea typeface="Lato" panose="020F0502020204030203" pitchFamily="34" charset="0"/>
              <a:cs typeface="Lato" panose="020F0502020204030203" pitchFamily="34" charset="0"/>
            </a:endParaRPr>
          </a:p>
          <a:p>
            <a:endParaRPr lang="es-AR" dirty="0"/>
          </a:p>
        </p:txBody>
      </p:sp>
      <p:pic>
        <p:nvPicPr>
          <p:cNvPr id="4" name="3 Imagen">
            <a:extLst>
              <a:ext uri="{FF2B5EF4-FFF2-40B4-BE49-F238E27FC236}">
                <a16:creationId xmlns:a16="http://schemas.microsoft.com/office/drawing/2014/main" id="{60F353BA-7D8F-7DBB-F0F8-C16681375C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7246" y="4181581"/>
            <a:ext cx="1720708" cy="860354"/>
          </a:xfrm>
          <a:prstGeom prst="rect">
            <a:avLst/>
          </a:prstGeom>
        </p:spPr>
      </p:pic>
      <p:sp>
        <p:nvSpPr>
          <p:cNvPr id="2" name="CuadroTexto 1">
            <a:extLst>
              <a:ext uri="{FF2B5EF4-FFF2-40B4-BE49-F238E27FC236}">
                <a16:creationId xmlns:a16="http://schemas.microsoft.com/office/drawing/2014/main" id="{0B2CC322-32E7-FA54-B567-DDE261626185}"/>
              </a:ext>
            </a:extLst>
          </p:cNvPr>
          <p:cNvSpPr txBox="1"/>
          <p:nvPr/>
        </p:nvSpPr>
        <p:spPr>
          <a:xfrm>
            <a:off x="1306286" y="1114697"/>
            <a:ext cx="6688183" cy="2972609"/>
          </a:xfrm>
          <a:prstGeom prst="rect">
            <a:avLst/>
          </a:prstGeom>
          <a:noFill/>
        </p:spPr>
        <p:txBody>
          <a:bodyPr wrap="square" rtlCol="0">
            <a:spAutoFit/>
          </a:bodyPr>
          <a:lstStyle/>
          <a:p>
            <a:pPr lvl="0">
              <a:lnSpc>
                <a:spcPct val="107000"/>
              </a:lnSpc>
              <a:spcAft>
                <a:spcPts val="800"/>
              </a:spcAft>
              <a:buClr>
                <a:srgbClr val="F79646"/>
              </a:buClr>
              <a:buSzPts val="1400"/>
            </a:pPr>
            <a:r>
              <a:rPr lang="es-AR" sz="1800" b="1" kern="100" dirty="0">
                <a:solidFill>
                  <a:schemeClr val="bg1"/>
                </a:solidFill>
                <a:effectLst/>
                <a:latin typeface="Lato" panose="020F0502020204030203" pitchFamily="34" charset="0"/>
                <a:ea typeface="Cambria" panose="02040503050406030204" pitchFamily="18" charset="0"/>
                <a:cs typeface="Calibri" panose="020F0502020204030204" pitchFamily="34" charset="0"/>
              </a:rPr>
              <a:t>En el estacionamiento hay 6 autos, 20 motocicletas y 12 bicicletas. De las 20 motocicletas, 8 son rojas, ¿Cuántas ruedas hay en total? (sin contar las de auxilio)</a:t>
            </a:r>
          </a:p>
          <a:p>
            <a:pPr lvl="0">
              <a:lnSpc>
                <a:spcPct val="107000"/>
              </a:lnSpc>
              <a:spcAft>
                <a:spcPts val="800"/>
              </a:spcAft>
              <a:buClr>
                <a:srgbClr val="F79646"/>
              </a:buClr>
              <a:buSzPts val="1400"/>
            </a:pPr>
            <a:endParaRPr lang="es-AR" sz="1800" kern="100"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a:p>
            <a:pPr lvl="0">
              <a:lnSpc>
                <a:spcPct val="115000"/>
              </a:lnSpc>
            </a:pPr>
            <a:r>
              <a:rPr lang="es-419" sz="1800" u="none" strike="noStrike" dirty="0">
                <a:solidFill>
                  <a:schemeClr val="bg1"/>
                </a:solidFill>
                <a:effectLst/>
                <a:latin typeface="Lato" panose="020F0502020204030203" pitchFamily="34" charset="0"/>
                <a:ea typeface="Arial" panose="020B0604020202020204" pitchFamily="34" charset="0"/>
                <a:cs typeface="Calibri" panose="020F0502020204030204" pitchFamily="34" charset="0"/>
              </a:rPr>
              <a:t>A. 38</a:t>
            </a:r>
            <a:endParaRPr lang="es-AR" sz="1800" u="none" strike="noStrike" dirty="0">
              <a:solidFill>
                <a:schemeClr val="bg1"/>
              </a:solidFill>
              <a:effectLst/>
              <a:latin typeface="Arial" panose="020B0604020202020204" pitchFamily="34" charset="0"/>
              <a:ea typeface="Arial" panose="020B0604020202020204" pitchFamily="34" charset="0"/>
            </a:endParaRPr>
          </a:p>
          <a:p>
            <a:pPr lvl="0">
              <a:lnSpc>
                <a:spcPct val="115000"/>
              </a:lnSpc>
            </a:pPr>
            <a:r>
              <a:rPr lang="es-419" sz="1800" u="none" strike="noStrike" dirty="0">
                <a:solidFill>
                  <a:schemeClr val="bg1"/>
                </a:solidFill>
                <a:effectLst/>
                <a:latin typeface="Lato" panose="020F0502020204030203" pitchFamily="34" charset="0"/>
                <a:ea typeface="Arial" panose="020B0604020202020204" pitchFamily="34" charset="0"/>
                <a:cs typeface="Calibri" panose="020F0502020204030204" pitchFamily="34" charset="0"/>
              </a:rPr>
              <a:t>B. 76</a:t>
            </a:r>
            <a:endParaRPr lang="es-AR" sz="1800" dirty="0">
              <a:solidFill>
                <a:schemeClr val="bg1"/>
              </a:solidFill>
              <a:latin typeface="Arial" panose="020B0604020202020204" pitchFamily="34" charset="0"/>
              <a:ea typeface="Arial" panose="020B0604020202020204" pitchFamily="34" charset="0"/>
            </a:endParaRPr>
          </a:p>
          <a:p>
            <a:pPr lvl="0">
              <a:lnSpc>
                <a:spcPct val="115000"/>
              </a:lnSpc>
            </a:pPr>
            <a:r>
              <a:rPr lang="es-AR" sz="1800" u="none" strike="noStrike" dirty="0">
                <a:solidFill>
                  <a:schemeClr val="bg1"/>
                </a:solidFill>
                <a:effectLst/>
                <a:latin typeface="Arial" panose="020B0604020202020204" pitchFamily="34" charset="0"/>
                <a:ea typeface="Arial" panose="020B0604020202020204" pitchFamily="34" charset="0"/>
                <a:cs typeface="Calibri" panose="020F0502020204030204" pitchFamily="34" charset="0"/>
              </a:rPr>
              <a:t>C. </a:t>
            </a:r>
            <a:r>
              <a:rPr lang="es-419" sz="1800" u="none" strike="noStrike" dirty="0">
                <a:solidFill>
                  <a:schemeClr val="bg1"/>
                </a:solidFill>
                <a:effectLst/>
                <a:latin typeface="Lato" panose="020F0502020204030203" pitchFamily="34" charset="0"/>
                <a:ea typeface="Arial" panose="020B0604020202020204" pitchFamily="34" charset="0"/>
                <a:cs typeface="Calibri" panose="020F0502020204030204" pitchFamily="34" charset="0"/>
              </a:rPr>
              <a:t>88</a:t>
            </a:r>
            <a:endParaRPr lang="es-AR" sz="1800" u="none" strike="noStrike" dirty="0">
              <a:solidFill>
                <a:schemeClr val="bg1"/>
              </a:solidFill>
              <a:effectLst/>
              <a:latin typeface="Arial" panose="020B0604020202020204" pitchFamily="34" charset="0"/>
              <a:ea typeface="Arial" panose="020B0604020202020204" pitchFamily="34" charset="0"/>
            </a:endParaRPr>
          </a:p>
          <a:p>
            <a:pPr lvl="0">
              <a:lnSpc>
                <a:spcPct val="115000"/>
              </a:lnSpc>
            </a:pPr>
            <a:r>
              <a:rPr lang="es-419" sz="1800" u="none" strike="noStrike" dirty="0">
                <a:solidFill>
                  <a:schemeClr val="bg1"/>
                </a:solidFill>
                <a:effectLst/>
                <a:latin typeface="Lato" panose="020F0502020204030203" pitchFamily="34" charset="0"/>
                <a:ea typeface="Arial" panose="020B0604020202020204" pitchFamily="34" charset="0"/>
                <a:cs typeface="Calibri" panose="020F0502020204030204" pitchFamily="34" charset="0"/>
              </a:rPr>
              <a:t>D. 104</a:t>
            </a:r>
            <a:endParaRPr lang="es-AR" sz="1800" u="none" strike="noStrike" dirty="0">
              <a:solidFill>
                <a:schemeClr val="bg1"/>
              </a:solidFill>
              <a:effectLst/>
              <a:latin typeface="Arial" panose="020B0604020202020204" pitchFamily="34" charset="0"/>
              <a:ea typeface="Arial" panose="020B0604020202020204" pitchFamily="34" charset="0"/>
            </a:endParaRPr>
          </a:p>
          <a:p>
            <a:endParaRPr lang="es-AR" dirty="0">
              <a:solidFill>
                <a:schemeClr val="bg1"/>
              </a:solidFill>
            </a:endParaRPr>
          </a:p>
        </p:txBody>
      </p:sp>
    </p:spTree>
    <p:extLst>
      <p:ext uri="{BB962C8B-B14F-4D97-AF65-F5344CB8AC3E}">
        <p14:creationId xmlns:p14="http://schemas.microsoft.com/office/powerpoint/2010/main" val="2410333013"/>
      </p:ext>
    </p:extLst>
  </p:cSld>
  <p:clrMapOvr>
    <a:masterClrMapping/>
  </p:clrMapOvr>
</p:sld>
</file>

<file path=ppt/theme/theme1.xml><?xml version="1.0" encoding="utf-8"?>
<a:theme xmlns:a="http://schemas.openxmlformats.org/drawingml/2006/main"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10.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11.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12.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13.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14.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15.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16.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17.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18.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19.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2.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20.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21.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22.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23.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24.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25.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26.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3.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4.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5.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6.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7.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8.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ppt/theme/themeOverride9.xml><?xml version="1.0" encoding="utf-8"?>
<a:themeOverride xmlns:a="http://schemas.openxmlformats.org/drawingml/2006/main">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themeOverride>
</file>

<file path=docProps/app.xml><?xml version="1.0" encoding="utf-8"?>
<Properties xmlns="http://schemas.openxmlformats.org/officeDocument/2006/extended-properties" xmlns:vt="http://schemas.openxmlformats.org/officeDocument/2006/docPropsVTypes">
  <Template/>
  <TotalTime>1284</TotalTime>
  <Words>3129</Words>
  <Application>Microsoft Office PowerPoint</Application>
  <PresentationFormat>Presentación en pantalla (16:9)</PresentationFormat>
  <Paragraphs>390</Paragraphs>
  <Slides>85</Slides>
  <Notes>5</Notes>
  <HiddenSlides>0</HiddenSlides>
  <MMClips>0</MMClips>
  <ScaleCrop>false</ScaleCrop>
  <HeadingPairs>
    <vt:vector size="4" baseType="variant">
      <vt:variant>
        <vt:lpstr>Tema</vt:lpstr>
      </vt:variant>
      <vt:variant>
        <vt:i4>1</vt:i4>
      </vt:variant>
      <vt:variant>
        <vt:lpstr>Títulos de diapositiva</vt:lpstr>
      </vt:variant>
      <vt:variant>
        <vt:i4>85</vt:i4>
      </vt:variant>
    </vt:vector>
  </HeadingPairs>
  <TitlesOfParts>
    <vt:vector size="86" baseType="lpstr">
      <vt:lpstr>Focus</vt:lpstr>
      <vt:lpstr>SEP:  RAZONAMIENTO LÓGICO MATEMATICO</vt:lpstr>
      <vt:lpstr>COSAS IMPORTANTES A TENER EN CUENTA…</vt:lpstr>
      <vt:lpstr>Presentación de PowerPoint</vt:lpstr>
      <vt:lpstr>ACLARACION:</vt:lpstr>
      <vt:lpstr>NOCIONES BASICAS MATEMÁTICAS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SEP: RAZONAMIENTO LÓGICO MATEMATICO</dc:title>
  <dc:creator>Castagnino Pablo</dc:creator>
  <cp:lastModifiedBy>Usuario invitado</cp:lastModifiedBy>
  <cp:revision>49</cp:revision>
  <dcterms:modified xsi:type="dcterms:W3CDTF">2024-12-20T12:08:45Z</dcterms:modified>
</cp:coreProperties>
</file>